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625" r:id="rId4"/>
    <p:sldId id="626" r:id="rId5"/>
    <p:sldId id="627" r:id="rId6"/>
    <p:sldId id="621" r:id="rId7"/>
    <p:sldId id="636" r:id="rId8"/>
    <p:sldId id="613" r:id="rId9"/>
    <p:sldId id="628" r:id="rId10"/>
    <p:sldId id="630" r:id="rId11"/>
    <p:sldId id="631" r:id="rId12"/>
    <p:sldId id="622" r:id="rId13"/>
    <p:sldId id="623" r:id="rId14"/>
    <p:sldId id="624" r:id="rId15"/>
    <p:sldId id="637" r:id="rId16"/>
    <p:sldId id="614" r:id="rId17"/>
    <p:sldId id="619" r:id="rId18"/>
    <p:sldId id="620" r:id="rId19"/>
    <p:sldId id="638" r:id="rId20"/>
    <p:sldId id="639" r:id="rId21"/>
    <p:sldId id="633" r:id="rId22"/>
    <p:sldId id="632" r:id="rId23"/>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42F"/>
    <a:srgbClr val="000000"/>
    <a:srgbClr val="00244E"/>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90" autoAdjust="0"/>
    <p:restoredTop sz="73245" autoAdjust="0"/>
  </p:normalViewPr>
  <p:slideViewPr>
    <p:cSldViewPr snapToGrid="0">
      <p:cViewPr varScale="1">
        <p:scale>
          <a:sx n="49" d="100"/>
          <a:sy n="49" d="100"/>
        </p:scale>
        <p:origin x="1012" y="44"/>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custT="1"/>
      <dgm:spPr/>
      <dgm:t>
        <a:bodyPr/>
        <a:lstStyle/>
        <a:p>
          <a:r>
            <a:rPr lang="nb-NO" sz="1000" dirty="0"/>
            <a:t>Eiere</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Behovs-melding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5069" custLinFactNeighborY="0">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dgm:spPr/>
      <dgm:t>
        <a:bodyPr/>
        <a:lstStyle/>
        <a:p>
          <a:r>
            <a:rPr lang="nb-NO" dirty="0"/>
            <a:t>Kompetanse-nettverk</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Beslutnings-grunnlag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13704" custLinFactNeighborY="0">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dgm:spPr/>
      <dgm:t>
        <a:bodyPr/>
        <a:lstStyle/>
        <a:p>
          <a:r>
            <a:rPr lang="nb-NO" dirty="0"/>
            <a:t>Samarbeids-forum</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Innstilling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7655" custLinFactNeighborY="155">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dgm:spPr/>
      <dgm:t>
        <a:bodyPr/>
        <a:lstStyle/>
        <a:p>
          <a:r>
            <a:rPr lang="nb-NO" dirty="0"/>
            <a:t>Stats-forvalteren</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400" dirty="0"/>
            <a:t>     </a:t>
          </a:r>
          <a:r>
            <a:rPr lang="nb-NO" sz="1200" dirty="0"/>
            <a:t>Vedtak/-                     Tilsagnsbrev                  </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8970" custLinFactNeighborY="-5920">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custLinFactNeighborX="4102" custLinFactNeighborY="-11470">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dgm:spPr/>
      <dgm:t>
        <a:bodyPr/>
        <a:lstStyle/>
        <a:p>
          <a:r>
            <a:rPr lang="nb-NO" dirty="0"/>
            <a:t>Samarbeids-forum</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Pro rata </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17738">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553FAC-C38E-4B0E-8737-142BD59048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b-NO"/>
        </a:p>
      </dgm:t>
    </dgm:pt>
    <dgm:pt modelId="{F6748A57-F922-4B61-A69B-573E4CF30769}">
      <dgm:prSet phldrT="[Tekst]" custT="1"/>
      <dgm:spPr/>
      <dgm:t>
        <a:bodyPr/>
        <a:lstStyle/>
        <a:p>
          <a:r>
            <a:rPr lang="nb-NO" sz="1800" dirty="0"/>
            <a:t>Faste årlige beløp</a:t>
          </a:r>
        </a:p>
        <a:p>
          <a:r>
            <a:rPr lang="nb-NO" sz="1200" b="1" dirty="0"/>
            <a:t>SAMARBEIDSFORUM</a:t>
          </a:r>
        </a:p>
      </dgm:t>
    </dgm:pt>
    <dgm:pt modelId="{C532EBE9-61AA-47CE-9311-71396908B7F6}" type="parTrans" cxnId="{2939AF83-6624-45DC-9A2C-A5CA4D1C81D1}">
      <dgm:prSet/>
      <dgm:spPr/>
      <dgm:t>
        <a:bodyPr/>
        <a:lstStyle/>
        <a:p>
          <a:endParaRPr lang="nb-NO"/>
        </a:p>
      </dgm:t>
    </dgm:pt>
    <dgm:pt modelId="{5E999445-8949-46E5-8EA6-9BDC4F306F73}" type="sibTrans" cxnId="{2939AF83-6624-45DC-9A2C-A5CA4D1C81D1}">
      <dgm:prSet/>
      <dgm:spPr/>
      <dgm:t>
        <a:bodyPr/>
        <a:lstStyle/>
        <a:p>
          <a:endParaRPr lang="nb-NO"/>
        </a:p>
      </dgm:t>
    </dgm:pt>
    <dgm:pt modelId="{6E07961B-7F23-43A0-8B3B-1FE372633C28}">
      <dgm:prSet phldrT="[Tekst]" custT="1"/>
      <dgm:spPr/>
      <dgm:t>
        <a:bodyPr/>
        <a:lstStyle/>
        <a:p>
          <a:r>
            <a:rPr lang="nb-NO" sz="1600" dirty="0"/>
            <a:t>Koordinator</a:t>
          </a:r>
        </a:p>
      </dgm:t>
    </dgm:pt>
    <dgm:pt modelId="{C7F030E9-F177-4859-AA2D-55BBB9C62123}" type="parTrans" cxnId="{675AC57D-35BE-44C4-9367-809F4A064D2A}">
      <dgm:prSet/>
      <dgm:spPr/>
      <dgm:t>
        <a:bodyPr/>
        <a:lstStyle/>
        <a:p>
          <a:endParaRPr lang="nb-NO"/>
        </a:p>
      </dgm:t>
    </dgm:pt>
    <dgm:pt modelId="{AFEC91E4-3DD7-4A83-AFBC-8F3B3473A058}" type="sibTrans" cxnId="{675AC57D-35BE-44C4-9367-809F4A064D2A}">
      <dgm:prSet/>
      <dgm:spPr/>
      <dgm:t>
        <a:bodyPr/>
        <a:lstStyle/>
        <a:p>
          <a:endParaRPr lang="nb-NO"/>
        </a:p>
      </dgm:t>
    </dgm:pt>
    <dgm:pt modelId="{E728BA80-27E7-4841-BE84-64219E246F15}">
      <dgm:prSet phldrT="[Tekst]" custT="1"/>
      <dgm:spPr/>
      <dgm:t>
        <a:bodyPr/>
        <a:lstStyle/>
        <a:p>
          <a:endParaRPr lang="nb-NO" sz="1600" dirty="0"/>
        </a:p>
      </dgm:t>
    </dgm:pt>
    <dgm:pt modelId="{F2000E9E-4A06-45A5-8B5B-92EF8D0CEF06}" type="parTrans" cxnId="{C7EF984D-3128-4640-9B8F-2AFA830ABFD4}">
      <dgm:prSet/>
      <dgm:spPr/>
      <dgm:t>
        <a:bodyPr/>
        <a:lstStyle/>
        <a:p>
          <a:endParaRPr lang="nb-NO"/>
        </a:p>
      </dgm:t>
    </dgm:pt>
    <dgm:pt modelId="{281EB9A3-DB2F-43DB-AC29-1126D4612878}" type="sibTrans" cxnId="{C7EF984D-3128-4640-9B8F-2AFA830ABFD4}">
      <dgm:prSet/>
      <dgm:spPr/>
      <dgm:t>
        <a:bodyPr/>
        <a:lstStyle/>
        <a:p>
          <a:endParaRPr lang="nb-NO"/>
        </a:p>
      </dgm:t>
    </dgm:pt>
    <dgm:pt modelId="{58ED87FC-A39E-40EB-A8FF-278A6475A58A}">
      <dgm:prSet phldrT="[Tekst]" custT="1"/>
      <dgm:spPr/>
      <dgm:t>
        <a:bodyPr/>
        <a:lstStyle/>
        <a:p>
          <a:r>
            <a:rPr lang="nb-NO" sz="1600" dirty="0"/>
            <a:t>Møter i samarbeids-forum</a:t>
          </a:r>
        </a:p>
      </dgm:t>
    </dgm:pt>
    <dgm:pt modelId="{BB94F108-D69C-409D-8425-177AE8435AB0}" type="parTrans" cxnId="{F5E69F34-F0B2-4918-A10D-0A0D1190EE18}">
      <dgm:prSet/>
      <dgm:spPr/>
      <dgm:t>
        <a:bodyPr/>
        <a:lstStyle/>
        <a:p>
          <a:endParaRPr lang="nb-NO"/>
        </a:p>
      </dgm:t>
    </dgm:pt>
    <dgm:pt modelId="{1626083B-FCB6-44DA-890D-9E6871053B8D}" type="sibTrans" cxnId="{F5E69F34-F0B2-4918-A10D-0A0D1190EE18}">
      <dgm:prSet/>
      <dgm:spPr/>
      <dgm:t>
        <a:bodyPr/>
        <a:lstStyle/>
        <a:p>
          <a:endParaRPr lang="nb-NO"/>
        </a:p>
      </dgm:t>
    </dgm:pt>
    <dgm:pt modelId="{BCFE9E9E-7005-4F96-B2DE-7621C77007EA}">
      <dgm:prSet phldrT="[Tekst]" custT="1"/>
      <dgm:spPr/>
      <dgm:t>
        <a:bodyPr/>
        <a:lstStyle/>
        <a:p>
          <a:r>
            <a:rPr lang="nb-NO" sz="1600" dirty="0"/>
            <a:t>Frikjøp</a:t>
          </a:r>
        </a:p>
      </dgm:t>
    </dgm:pt>
    <dgm:pt modelId="{4B366EE6-FD81-41C3-9CA8-D6E5DDAB4FFA}" type="parTrans" cxnId="{E878944C-0179-4909-BCF5-5A108737C58A}">
      <dgm:prSet/>
      <dgm:spPr/>
      <dgm:t>
        <a:bodyPr/>
        <a:lstStyle/>
        <a:p>
          <a:endParaRPr lang="nb-NO"/>
        </a:p>
      </dgm:t>
    </dgm:pt>
    <dgm:pt modelId="{3740DFAF-1CC5-42A5-A9AE-986D7448244C}" type="sibTrans" cxnId="{E878944C-0179-4909-BCF5-5A108737C58A}">
      <dgm:prSet/>
      <dgm:spPr/>
      <dgm:t>
        <a:bodyPr/>
        <a:lstStyle/>
        <a:p>
          <a:endParaRPr lang="nb-NO"/>
        </a:p>
      </dgm:t>
    </dgm:pt>
    <dgm:pt modelId="{B2D1D5F9-1AD4-4E0B-9B83-0748333E9DDA}">
      <dgm:prSet phldrT="[Tekst]" custT="1"/>
      <dgm:spPr/>
      <dgm:t>
        <a:bodyPr/>
        <a:lstStyle/>
        <a:p>
          <a:endParaRPr lang="nb-NO" sz="1600" dirty="0"/>
        </a:p>
      </dgm:t>
    </dgm:pt>
    <dgm:pt modelId="{41F7986F-17D0-4655-B41F-A813BD283820}" type="parTrans" cxnId="{9F997899-E95D-4302-BE4D-9720C66DE62C}">
      <dgm:prSet/>
      <dgm:spPr/>
      <dgm:t>
        <a:bodyPr/>
        <a:lstStyle/>
        <a:p>
          <a:endParaRPr lang="nb-NO"/>
        </a:p>
      </dgm:t>
    </dgm:pt>
    <dgm:pt modelId="{C583114B-584E-4155-8BE1-94CB2E06C02C}" type="sibTrans" cxnId="{9F997899-E95D-4302-BE4D-9720C66DE62C}">
      <dgm:prSet/>
      <dgm:spPr/>
      <dgm:t>
        <a:bodyPr/>
        <a:lstStyle/>
        <a:p>
          <a:endParaRPr lang="nb-NO"/>
        </a:p>
      </dgm:t>
    </dgm:pt>
    <dgm:pt modelId="{15BCF84B-193C-4B44-AD4B-9FFEF5D125C2}">
      <dgm:prSet phldrT="[Tekst]" custT="1"/>
      <dgm:spPr/>
      <dgm:t>
        <a:bodyPr/>
        <a:lstStyle/>
        <a:p>
          <a:endParaRPr lang="nb-NO" sz="1600" dirty="0"/>
        </a:p>
      </dgm:t>
    </dgm:pt>
    <dgm:pt modelId="{B931906E-2495-4CDA-8527-F7A202124BB8}" type="parTrans" cxnId="{F7AF8EC5-C763-43B4-9222-AE45BB69F069}">
      <dgm:prSet/>
      <dgm:spPr/>
      <dgm:t>
        <a:bodyPr/>
        <a:lstStyle/>
        <a:p>
          <a:endParaRPr lang="nb-NO"/>
        </a:p>
      </dgm:t>
    </dgm:pt>
    <dgm:pt modelId="{CB2F9684-9B55-47E2-882E-29EF9E6CBD99}" type="sibTrans" cxnId="{F7AF8EC5-C763-43B4-9222-AE45BB69F069}">
      <dgm:prSet/>
      <dgm:spPr/>
      <dgm:t>
        <a:bodyPr/>
        <a:lstStyle/>
        <a:p>
          <a:endParaRPr lang="nb-NO"/>
        </a:p>
      </dgm:t>
    </dgm:pt>
    <dgm:pt modelId="{D19E380F-E8A2-4742-959D-2C6E048D4758}" type="pres">
      <dgm:prSet presAssocID="{42553FAC-C38E-4B0E-8737-142BD59048B4}" presName="Name0" presStyleCnt="0">
        <dgm:presLayoutVars>
          <dgm:dir/>
          <dgm:animLvl val="lvl"/>
          <dgm:resizeHandles val="exact"/>
        </dgm:presLayoutVars>
      </dgm:prSet>
      <dgm:spPr/>
    </dgm:pt>
    <dgm:pt modelId="{C26B5DFE-46F4-4F6E-B7B2-6C2005FE2028}" type="pres">
      <dgm:prSet presAssocID="{F6748A57-F922-4B61-A69B-573E4CF30769}" presName="composite" presStyleCnt="0"/>
      <dgm:spPr/>
    </dgm:pt>
    <dgm:pt modelId="{801AE4BA-CB7B-4A16-B90C-6EF07C45DA12}" type="pres">
      <dgm:prSet presAssocID="{F6748A57-F922-4B61-A69B-573E4CF30769}" presName="parTx" presStyleLbl="alignNode1" presStyleIdx="0" presStyleCnt="1" custScaleY="121430" custLinFactNeighborX="-50432" custLinFactNeighborY="-2270">
        <dgm:presLayoutVars>
          <dgm:chMax val="0"/>
          <dgm:chPref val="0"/>
          <dgm:bulletEnabled val="1"/>
        </dgm:presLayoutVars>
      </dgm:prSet>
      <dgm:spPr/>
    </dgm:pt>
    <dgm:pt modelId="{BE68BFE1-21F2-42CC-B0AB-7E5E771473F5}" type="pres">
      <dgm:prSet presAssocID="{F6748A57-F922-4B61-A69B-573E4CF30769}" presName="desTx" presStyleLbl="alignAccFollowNode1" presStyleIdx="0" presStyleCnt="1" custLinFactNeighborY="281">
        <dgm:presLayoutVars>
          <dgm:bulletEnabled val="1"/>
        </dgm:presLayoutVars>
      </dgm:prSet>
      <dgm:spPr/>
    </dgm:pt>
  </dgm:ptLst>
  <dgm:cxnLst>
    <dgm:cxn modelId="{F5E69F34-F0B2-4918-A10D-0A0D1190EE18}" srcId="{F6748A57-F922-4B61-A69B-573E4CF30769}" destId="{58ED87FC-A39E-40EB-A8FF-278A6475A58A}" srcOrd="4" destOrd="0" parTransId="{BB94F108-D69C-409D-8425-177AE8435AB0}" sibTransId="{1626083B-FCB6-44DA-890D-9E6871053B8D}"/>
    <dgm:cxn modelId="{5DCD645B-AC1A-4E76-96C4-BB943BE3A3A0}" type="presOf" srcId="{42553FAC-C38E-4B0E-8737-142BD59048B4}" destId="{D19E380F-E8A2-4742-959D-2C6E048D4758}" srcOrd="0" destOrd="0" presId="urn:microsoft.com/office/officeart/2005/8/layout/hList1"/>
    <dgm:cxn modelId="{5DB1F55E-6B83-4E20-91F8-4E20779E5C7B}" type="presOf" srcId="{58ED87FC-A39E-40EB-A8FF-278A6475A58A}" destId="{BE68BFE1-21F2-42CC-B0AB-7E5E771473F5}" srcOrd="0" destOrd="4" presId="urn:microsoft.com/office/officeart/2005/8/layout/hList1"/>
    <dgm:cxn modelId="{31750548-7F1F-4FB8-A104-BFFBCD55AE43}" type="presOf" srcId="{B2D1D5F9-1AD4-4E0B-9B83-0748333E9DDA}" destId="{BE68BFE1-21F2-42CC-B0AB-7E5E771473F5}" srcOrd="0" destOrd="1" presId="urn:microsoft.com/office/officeart/2005/8/layout/hList1"/>
    <dgm:cxn modelId="{E878944C-0179-4909-BCF5-5A108737C58A}" srcId="{F6748A57-F922-4B61-A69B-573E4CF30769}" destId="{BCFE9E9E-7005-4F96-B2DE-7621C77007EA}" srcOrd="2" destOrd="0" parTransId="{4B366EE6-FD81-41C3-9CA8-D6E5DDAB4FFA}" sibTransId="{3740DFAF-1CC5-42A5-A9AE-986D7448244C}"/>
    <dgm:cxn modelId="{C7EF984D-3128-4640-9B8F-2AFA830ABFD4}" srcId="{F6748A57-F922-4B61-A69B-573E4CF30769}" destId="{E728BA80-27E7-4841-BE84-64219E246F15}" srcOrd="5" destOrd="0" parTransId="{F2000E9E-4A06-45A5-8B5B-92EF8D0CEF06}" sibTransId="{281EB9A3-DB2F-43DB-AC29-1126D4612878}"/>
    <dgm:cxn modelId="{675AC57D-35BE-44C4-9367-809F4A064D2A}" srcId="{F6748A57-F922-4B61-A69B-573E4CF30769}" destId="{6E07961B-7F23-43A0-8B3B-1FE372633C28}" srcOrd="0" destOrd="0" parTransId="{C7F030E9-F177-4859-AA2D-55BBB9C62123}" sibTransId="{AFEC91E4-3DD7-4A83-AFBC-8F3B3473A058}"/>
    <dgm:cxn modelId="{3008AD83-1C85-4001-B1BF-00EC38C3E33A}" type="presOf" srcId="{F6748A57-F922-4B61-A69B-573E4CF30769}" destId="{801AE4BA-CB7B-4A16-B90C-6EF07C45DA12}" srcOrd="0" destOrd="0" presId="urn:microsoft.com/office/officeart/2005/8/layout/hList1"/>
    <dgm:cxn modelId="{2939AF83-6624-45DC-9A2C-A5CA4D1C81D1}" srcId="{42553FAC-C38E-4B0E-8737-142BD59048B4}" destId="{F6748A57-F922-4B61-A69B-573E4CF30769}" srcOrd="0" destOrd="0" parTransId="{C532EBE9-61AA-47CE-9311-71396908B7F6}" sibTransId="{5E999445-8949-46E5-8EA6-9BDC4F306F73}"/>
    <dgm:cxn modelId="{0AE5178F-75E0-40E4-90DD-5605C64EC4F0}" type="presOf" srcId="{E728BA80-27E7-4841-BE84-64219E246F15}" destId="{BE68BFE1-21F2-42CC-B0AB-7E5E771473F5}" srcOrd="0" destOrd="5" presId="urn:microsoft.com/office/officeart/2005/8/layout/hList1"/>
    <dgm:cxn modelId="{9F997899-E95D-4302-BE4D-9720C66DE62C}" srcId="{F6748A57-F922-4B61-A69B-573E4CF30769}" destId="{B2D1D5F9-1AD4-4E0B-9B83-0748333E9DDA}" srcOrd="1" destOrd="0" parTransId="{41F7986F-17D0-4655-B41F-A813BD283820}" sibTransId="{C583114B-584E-4155-8BE1-94CB2E06C02C}"/>
    <dgm:cxn modelId="{BAB42CBE-AFB2-4ACC-BB3B-3D947E1EBAE1}" type="presOf" srcId="{15BCF84B-193C-4B44-AD4B-9FFEF5D125C2}" destId="{BE68BFE1-21F2-42CC-B0AB-7E5E771473F5}" srcOrd="0" destOrd="3" presId="urn:microsoft.com/office/officeart/2005/8/layout/hList1"/>
    <dgm:cxn modelId="{F7AF8EC5-C763-43B4-9222-AE45BB69F069}" srcId="{F6748A57-F922-4B61-A69B-573E4CF30769}" destId="{15BCF84B-193C-4B44-AD4B-9FFEF5D125C2}" srcOrd="3" destOrd="0" parTransId="{B931906E-2495-4CDA-8527-F7A202124BB8}" sibTransId="{CB2F9684-9B55-47E2-882E-29EF9E6CBD99}"/>
    <dgm:cxn modelId="{154F78DF-2FF4-475B-A439-16325A3CDC05}" type="presOf" srcId="{6E07961B-7F23-43A0-8B3B-1FE372633C28}" destId="{BE68BFE1-21F2-42CC-B0AB-7E5E771473F5}" srcOrd="0" destOrd="0" presId="urn:microsoft.com/office/officeart/2005/8/layout/hList1"/>
    <dgm:cxn modelId="{8FDD22FE-F646-4028-9AEB-D9EF97FEEE8A}" type="presOf" srcId="{BCFE9E9E-7005-4F96-B2DE-7621C77007EA}" destId="{BE68BFE1-21F2-42CC-B0AB-7E5E771473F5}" srcOrd="0" destOrd="2" presId="urn:microsoft.com/office/officeart/2005/8/layout/hList1"/>
    <dgm:cxn modelId="{2035DECB-6C86-4381-A1D7-B0E7CF775FD5}" type="presParOf" srcId="{D19E380F-E8A2-4742-959D-2C6E048D4758}" destId="{C26B5DFE-46F4-4F6E-B7B2-6C2005FE2028}" srcOrd="0" destOrd="0" presId="urn:microsoft.com/office/officeart/2005/8/layout/hList1"/>
    <dgm:cxn modelId="{A21C81A0-4B18-48A3-B2AE-FD122D435FA6}" type="presParOf" srcId="{C26B5DFE-46F4-4F6E-B7B2-6C2005FE2028}" destId="{801AE4BA-CB7B-4A16-B90C-6EF07C45DA12}" srcOrd="0" destOrd="0" presId="urn:microsoft.com/office/officeart/2005/8/layout/hList1"/>
    <dgm:cxn modelId="{8F32C6BC-F171-4483-A295-AF6E62026D62}" type="presParOf" srcId="{C26B5DFE-46F4-4F6E-B7B2-6C2005FE2028}" destId="{BE68BFE1-21F2-42CC-B0AB-7E5E771473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553FAC-C38E-4B0E-8737-142BD59048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b-NO"/>
        </a:p>
      </dgm:t>
    </dgm:pt>
    <dgm:pt modelId="{F6748A57-F922-4B61-A69B-573E4CF30769}">
      <dgm:prSet phldrT="[Tekst]" custT="1"/>
      <dgm:spPr/>
      <dgm:t>
        <a:bodyPr/>
        <a:lstStyle/>
        <a:p>
          <a:r>
            <a:rPr lang="nb-NO" sz="1800" dirty="0"/>
            <a:t>Individuelle tiltak</a:t>
          </a:r>
        </a:p>
        <a:p>
          <a:r>
            <a:rPr lang="nb-NO" sz="1200" b="1" dirty="0"/>
            <a:t>SAMARBEIDSFORUM</a:t>
          </a:r>
        </a:p>
      </dgm:t>
    </dgm:pt>
    <dgm:pt modelId="{C532EBE9-61AA-47CE-9311-71396908B7F6}" type="parTrans" cxnId="{2939AF83-6624-45DC-9A2C-A5CA4D1C81D1}">
      <dgm:prSet/>
      <dgm:spPr/>
      <dgm:t>
        <a:bodyPr/>
        <a:lstStyle/>
        <a:p>
          <a:endParaRPr lang="nb-NO"/>
        </a:p>
      </dgm:t>
    </dgm:pt>
    <dgm:pt modelId="{5E999445-8949-46E5-8EA6-9BDC4F306F73}" type="sibTrans" cxnId="{2939AF83-6624-45DC-9A2C-A5CA4D1C81D1}">
      <dgm:prSet/>
      <dgm:spPr/>
      <dgm:t>
        <a:bodyPr/>
        <a:lstStyle/>
        <a:p>
          <a:endParaRPr lang="nb-NO"/>
        </a:p>
      </dgm:t>
    </dgm:pt>
    <dgm:pt modelId="{6E07961B-7F23-43A0-8B3B-1FE372633C28}">
      <dgm:prSet phldrT="[Tekst]" custT="1"/>
      <dgm:spPr/>
      <dgm:t>
        <a:bodyPr/>
        <a:lstStyle/>
        <a:p>
          <a:r>
            <a:rPr lang="nb-NO" sz="1600" dirty="0" err="1"/>
            <a:t>Ablu</a:t>
          </a:r>
          <a:r>
            <a:rPr lang="nb-NO" sz="1600" dirty="0"/>
            <a:t> samisk</a:t>
          </a:r>
        </a:p>
      </dgm:t>
    </dgm:pt>
    <dgm:pt modelId="{C7F030E9-F177-4859-AA2D-55BBB9C62123}" type="parTrans" cxnId="{675AC57D-35BE-44C4-9367-809F4A064D2A}">
      <dgm:prSet/>
      <dgm:spPr/>
      <dgm:t>
        <a:bodyPr/>
        <a:lstStyle/>
        <a:p>
          <a:endParaRPr lang="nb-NO"/>
        </a:p>
      </dgm:t>
    </dgm:pt>
    <dgm:pt modelId="{AFEC91E4-3DD7-4A83-AFBC-8F3B3473A058}" type="sibTrans" cxnId="{675AC57D-35BE-44C4-9367-809F4A064D2A}">
      <dgm:prSet/>
      <dgm:spPr/>
      <dgm:t>
        <a:bodyPr/>
        <a:lstStyle/>
        <a:p>
          <a:endParaRPr lang="nb-NO"/>
        </a:p>
      </dgm:t>
    </dgm:pt>
    <dgm:pt modelId="{E728BA80-27E7-4841-BE84-64219E246F15}">
      <dgm:prSet phldrT="[Tekst]" custT="1"/>
      <dgm:spPr/>
      <dgm:t>
        <a:bodyPr/>
        <a:lstStyle/>
        <a:p>
          <a:endParaRPr lang="nb-NO" sz="1600" dirty="0"/>
        </a:p>
      </dgm:t>
    </dgm:pt>
    <dgm:pt modelId="{F2000E9E-4A06-45A5-8B5B-92EF8D0CEF06}" type="parTrans" cxnId="{C7EF984D-3128-4640-9B8F-2AFA830ABFD4}">
      <dgm:prSet/>
      <dgm:spPr/>
      <dgm:t>
        <a:bodyPr/>
        <a:lstStyle/>
        <a:p>
          <a:endParaRPr lang="nb-NO"/>
        </a:p>
      </dgm:t>
    </dgm:pt>
    <dgm:pt modelId="{281EB9A3-DB2F-43DB-AC29-1126D4612878}" type="sibTrans" cxnId="{C7EF984D-3128-4640-9B8F-2AFA830ABFD4}">
      <dgm:prSet/>
      <dgm:spPr/>
      <dgm:t>
        <a:bodyPr/>
        <a:lstStyle/>
        <a:p>
          <a:endParaRPr lang="nb-NO"/>
        </a:p>
      </dgm:t>
    </dgm:pt>
    <dgm:pt modelId="{AFC90211-37F9-4AEF-9B05-77DDD22F1840}">
      <dgm:prSet phldrT="[Tekst]" custT="1"/>
      <dgm:spPr/>
      <dgm:t>
        <a:bodyPr/>
        <a:lstStyle/>
        <a:p>
          <a:r>
            <a:rPr lang="nb-NO" sz="1600" dirty="0"/>
            <a:t>Annet? vurderes årlig</a:t>
          </a:r>
        </a:p>
      </dgm:t>
    </dgm:pt>
    <dgm:pt modelId="{597D4377-9EF2-46DF-8AF8-FACEA4479015}" type="parTrans" cxnId="{C4136017-685D-4623-9AF3-262848B3AFFC}">
      <dgm:prSet/>
      <dgm:spPr/>
      <dgm:t>
        <a:bodyPr/>
        <a:lstStyle/>
        <a:p>
          <a:endParaRPr lang="nb-NO"/>
        </a:p>
      </dgm:t>
    </dgm:pt>
    <dgm:pt modelId="{7DD957E2-7697-457C-BEF0-6DBD9DFBB75F}" type="sibTrans" cxnId="{C4136017-685D-4623-9AF3-262848B3AFFC}">
      <dgm:prSet/>
      <dgm:spPr/>
      <dgm:t>
        <a:bodyPr/>
        <a:lstStyle/>
        <a:p>
          <a:endParaRPr lang="nb-NO"/>
        </a:p>
      </dgm:t>
    </dgm:pt>
    <dgm:pt modelId="{DC525D7C-1D76-4500-BB1A-E5D4B8990D7D}">
      <dgm:prSet phldrT="[Tekst]" custT="1"/>
      <dgm:spPr/>
      <dgm:t>
        <a:bodyPr/>
        <a:lstStyle/>
        <a:p>
          <a:endParaRPr lang="nb-NO" sz="1600" dirty="0"/>
        </a:p>
      </dgm:t>
    </dgm:pt>
    <dgm:pt modelId="{EA48C1F2-3C8B-44EB-ABF1-C495B210F421}" type="parTrans" cxnId="{CA818F8B-67C7-410A-9E38-2D352725F596}">
      <dgm:prSet/>
      <dgm:spPr/>
      <dgm:t>
        <a:bodyPr/>
        <a:lstStyle/>
        <a:p>
          <a:endParaRPr lang="nb-NO"/>
        </a:p>
      </dgm:t>
    </dgm:pt>
    <dgm:pt modelId="{BF85C51A-45B8-41CE-9AAD-CABEFE79BC61}" type="sibTrans" cxnId="{CA818F8B-67C7-410A-9E38-2D352725F596}">
      <dgm:prSet/>
      <dgm:spPr/>
      <dgm:t>
        <a:bodyPr/>
        <a:lstStyle/>
        <a:p>
          <a:endParaRPr lang="nb-NO"/>
        </a:p>
      </dgm:t>
    </dgm:pt>
    <dgm:pt modelId="{D19E380F-E8A2-4742-959D-2C6E048D4758}" type="pres">
      <dgm:prSet presAssocID="{42553FAC-C38E-4B0E-8737-142BD59048B4}" presName="Name0" presStyleCnt="0">
        <dgm:presLayoutVars>
          <dgm:dir/>
          <dgm:animLvl val="lvl"/>
          <dgm:resizeHandles val="exact"/>
        </dgm:presLayoutVars>
      </dgm:prSet>
      <dgm:spPr/>
    </dgm:pt>
    <dgm:pt modelId="{C26B5DFE-46F4-4F6E-B7B2-6C2005FE2028}" type="pres">
      <dgm:prSet presAssocID="{F6748A57-F922-4B61-A69B-573E4CF30769}" presName="composite" presStyleCnt="0"/>
      <dgm:spPr/>
    </dgm:pt>
    <dgm:pt modelId="{801AE4BA-CB7B-4A16-B90C-6EF07C45DA12}" type="pres">
      <dgm:prSet presAssocID="{F6748A57-F922-4B61-A69B-573E4CF30769}" presName="parTx" presStyleLbl="alignNode1" presStyleIdx="0" presStyleCnt="1" custScaleY="121430" custLinFactNeighborX="-50432" custLinFactNeighborY="-2270">
        <dgm:presLayoutVars>
          <dgm:chMax val="0"/>
          <dgm:chPref val="0"/>
          <dgm:bulletEnabled val="1"/>
        </dgm:presLayoutVars>
      </dgm:prSet>
      <dgm:spPr/>
    </dgm:pt>
    <dgm:pt modelId="{BE68BFE1-21F2-42CC-B0AB-7E5E771473F5}" type="pres">
      <dgm:prSet presAssocID="{F6748A57-F922-4B61-A69B-573E4CF30769}" presName="desTx" presStyleLbl="alignAccFollowNode1" presStyleIdx="0" presStyleCnt="1" custLinFactNeighborX="1271" custLinFactNeighborY="281">
        <dgm:presLayoutVars>
          <dgm:bulletEnabled val="1"/>
        </dgm:presLayoutVars>
      </dgm:prSet>
      <dgm:spPr/>
    </dgm:pt>
  </dgm:ptLst>
  <dgm:cxnLst>
    <dgm:cxn modelId="{AA718E13-C52C-4CD3-AF01-8F1C2E92F833}" type="presOf" srcId="{DC525D7C-1D76-4500-BB1A-E5D4B8990D7D}" destId="{BE68BFE1-21F2-42CC-B0AB-7E5E771473F5}" srcOrd="0" destOrd="1" presId="urn:microsoft.com/office/officeart/2005/8/layout/hList1"/>
    <dgm:cxn modelId="{C4136017-685D-4623-9AF3-262848B3AFFC}" srcId="{F6748A57-F922-4B61-A69B-573E4CF30769}" destId="{AFC90211-37F9-4AEF-9B05-77DDD22F1840}" srcOrd="2" destOrd="0" parTransId="{597D4377-9EF2-46DF-8AF8-FACEA4479015}" sibTransId="{7DD957E2-7697-457C-BEF0-6DBD9DFBB75F}"/>
    <dgm:cxn modelId="{5DCD645B-AC1A-4E76-96C4-BB943BE3A3A0}" type="presOf" srcId="{42553FAC-C38E-4B0E-8737-142BD59048B4}" destId="{D19E380F-E8A2-4742-959D-2C6E048D4758}" srcOrd="0" destOrd="0" presId="urn:microsoft.com/office/officeart/2005/8/layout/hList1"/>
    <dgm:cxn modelId="{C7EF984D-3128-4640-9B8F-2AFA830ABFD4}" srcId="{F6748A57-F922-4B61-A69B-573E4CF30769}" destId="{E728BA80-27E7-4841-BE84-64219E246F15}" srcOrd="3" destOrd="0" parTransId="{F2000E9E-4A06-45A5-8B5B-92EF8D0CEF06}" sibTransId="{281EB9A3-DB2F-43DB-AC29-1126D4612878}"/>
    <dgm:cxn modelId="{675AC57D-35BE-44C4-9367-809F4A064D2A}" srcId="{F6748A57-F922-4B61-A69B-573E4CF30769}" destId="{6E07961B-7F23-43A0-8B3B-1FE372633C28}" srcOrd="0" destOrd="0" parTransId="{C7F030E9-F177-4859-AA2D-55BBB9C62123}" sibTransId="{AFEC91E4-3DD7-4A83-AFBC-8F3B3473A058}"/>
    <dgm:cxn modelId="{3008AD83-1C85-4001-B1BF-00EC38C3E33A}" type="presOf" srcId="{F6748A57-F922-4B61-A69B-573E4CF30769}" destId="{801AE4BA-CB7B-4A16-B90C-6EF07C45DA12}" srcOrd="0" destOrd="0" presId="urn:microsoft.com/office/officeart/2005/8/layout/hList1"/>
    <dgm:cxn modelId="{2939AF83-6624-45DC-9A2C-A5CA4D1C81D1}" srcId="{42553FAC-C38E-4B0E-8737-142BD59048B4}" destId="{F6748A57-F922-4B61-A69B-573E4CF30769}" srcOrd="0" destOrd="0" parTransId="{C532EBE9-61AA-47CE-9311-71396908B7F6}" sibTransId="{5E999445-8949-46E5-8EA6-9BDC4F306F73}"/>
    <dgm:cxn modelId="{CA818F8B-67C7-410A-9E38-2D352725F596}" srcId="{F6748A57-F922-4B61-A69B-573E4CF30769}" destId="{DC525D7C-1D76-4500-BB1A-E5D4B8990D7D}" srcOrd="1" destOrd="0" parTransId="{EA48C1F2-3C8B-44EB-ABF1-C495B210F421}" sibTransId="{BF85C51A-45B8-41CE-9AAD-CABEFE79BC61}"/>
    <dgm:cxn modelId="{0AE5178F-75E0-40E4-90DD-5605C64EC4F0}" type="presOf" srcId="{E728BA80-27E7-4841-BE84-64219E246F15}" destId="{BE68BFE1-21F2-42CC-B0AB-7E5E771473F5}" srcOrd="0" destOrd="3" presId="urn:microsoft.com/office/officeart/2005/8/layout/hList1"/>
    <dgm:cxn modelId="{E05132A3-407B-4F04-B9B1-9BC924B4CC7A}" type="presOf" srcId="{AFC90211-37F9-4AEF-9B05-77DDD22F1840}" destId="{BE68BFE1-21F2-42CC-B0AB-7E5E771473F5}" srcOrd="0" destOrd="2" presId="urn:microsoft.com/office/officeart/2005/8/layout/hList1"/>
    <dgm:cxn modelId="{154F78DF-2FF4-475B-A439-16325A3CDC05}" type="presOf" srcId="{6E07961B-7F23-43A0-8B3B-1FE372633C28}" destId="{BE68BFE1-21F2-42CC-B0AB-7E5E771473F5}" srcOrd="0" destOrd="0" presId="urn:microsoft.com/office/officeart/2005/8/layout/hList1"/>
    <dgm:cxn modelId="{2035DECB-6C86-4381-A1D7-B0E7CF775FD5}" type="presParOf" srcId="{D19E380F-E8A2-4742-959D-2C6E048D4758}" destId="{C26B5DFE-46F4-4F6E-B7B2-6C2005FE2028}" srcOrd="0" destOrd="0" presId="urn:microsoft.com/office/officeart/2005/8/layout/hList1"/>
    <dgm:cxn modelId="{A21C81A0-4B18-48A3-B2AE-FD122D435FA6}" type="presParOf" srcId="{C26B5DFE-46F4-4F6E-B7B2-6C2005FE2028}" destId="{801AE4BA-CB7B-4A16-B90C-6EF07C45DA12}" srcOrd="0" destOrd="0" presId="urn:microsoft.com/office/officeart/2005/8/layout/hList1"/>
    <dgm:cxn modelId="{8F32C6BC-F171-4483-A295-AF6E62026D62}" type="presParOf" srcId="{C26B5DFE-46F4-4F6E-B7B2-6C2005FE2028}" destId="{BE68BFE1-21F2-42CC-B0AB-7E5E771473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553FAC-C38E-4B0E-8737-142BD59048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b-NO"/>
        </a:p>
      </dgm:t>
    </dgm:pt>
    <dgm:pt modelId="{F6748A57-F922-4B61-A69B-573E4CF30769}">
      <dgm:prSet phldrT="[Tekst]" custT="1"/>
      <dgm:spPr/>
      <dgm:t>
        <a:bodyPr/>
        <a:lstStyle/>
        <a:p>
          <a:r>
            <a:rPr lang="nb-NO" sz="1800" dirty="0"/>
            <a:t>Pro-rata fordeling</a:t>
          </a:r>
        </a:p>
        <a:p>
          <a:r>
            <a:rPr lang="nb-NO" sz="1200" b="1" dirty="0"/>
            <a:t>KOMPETANSENETTVERK</a:t>
          </a:r>
        </a:p>
      </dgm:t>
    </dgm:pt>
    <dgm:pt modelId="{C532EBE9-61AA-47CE-9311-71396908B7F6}" type="parTrans" cxnId="{2939AF83-6624-45DC-9A2C-A5CA4D1C81D1}">
      <dgm:prSet/>
      <dgm:spPr/>
      <dgm:t>
        <a:bodyPr/>
        <a:lstStyle/>
        <a:p>
          <a:endParaRPr lang="nb-NO"/>
        </a:p>
      </dgm:t>
    </dgm:pt>
    <dgm:pt modelId="{5E999445-8949-46E5-8EA6-9BDC4F306F73}" type="sibTrans" cxnId="{2939AF83-6624-45DC-9A2C-A5CA4D1C81D1}">
      <dgm:prSet/>
      <dgm:spPr/>
      <dgm:t>
        <a:bodyPr/>
        <a:lstStyle/>
        <a:p>
          <a:endParaRPr lang="nb-NO"/>
        </a:p>
      </dgm:t>
    </dgm:pt>
    <dgm:pt modelId="{6E07961B-7F23-43A0-8B3B-1FE372633C28}">
      <dgm:prSet phldrT="[Teks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t> Kollektive tiltak</a:t>
          </a:r>
        </a:p>
      </dgm:t>
    </dgm:pt>
    <dgm:pt modelId="{C7F030E9-F177-4859-AA2D-55BBB9C62123}" type="parTrans" cxnId="{675AC57D-35BE-44C4-9367-809F4A064D2A}">
      <dgm:prSet/>
      <dgm:spPr/>
      <dgm:t>
        <a:bodyPr/>
        <a:lstStyle/>
        <a:p>
          <a:endParaRPr lang="nb-NO"/>
        </a:p>
      </dgm:t>
    </dgm:pt>
    <dgm:pt modelId="{AFEC91E4-3DD7-4A83-AFBC-8F3B3473A058}" type="sibTrans" cxnId="{675AC57D-35BE-44C4-9367-809F4A064D2A}">
      <dgm:prSet/>
      <dgm:spPr/>
      <dgm:t>
        <a:bodyPr/>
        <a:lstStyle/>
        <a:p>
          <a:endParaRPr lang="nb-NO"/>
        </a:p>
      </dgm:t>
    </dgm:pt>
    <dgm:pt modelId="{99B49C30-868A-43D5-AE95-1C19C0856BC9}">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nb-NO" sz="1600" dirty="0"/>
        </a:p>
      </dgm:t>
    </dgm:pt>
    <dgm:pt modelId="{F9751514-DEBD-418B-8A40-B6A58E9CBAAD}" type="parTrans" cxnId="{36640833-91F5-45CA-B8CB-DD2E604743A1}">
      <dgm:prSet/>
      <dgm:spPr/>
      <dgm:t>
        <a:bodyPr/>
        <a:lstStyle/>
        <a:p>
          <a:endParaRPr lang="nb-NO"/>
        </a:p>
      </dgm:t>
    </dgm:pt>
    <dgm:pt modelId="{8A586694-E8C3-4BB5-9DAB-A3BB74F6DF05}" type="sibTrans" cxnId="{36640833-91F5-45CA-B8CB-DD2E604743A1}">
      <dgm:prSet/>
      <dgm:spPr/>
      <dgm:t>
        <a:bodyPr/>
        <a:lstStyle/>
        <a:p>
          <a:endParaRPr lang="nb-NO"/>
        </a:p>
      </dgm:t>
    </dgm:pt>
    <dgm:pt modelId="{8BE6AFFB-4390-49CF-AA6D-D8FAE030DEF9}">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nb-NO" sz="1600" dirty="0"/>
        </a:p>
      </dgm:t>
    </dgm:pt>
    <dgm:pt modelId="{B20BF48E-A81D-4DC7-A870-846B8CC4E25D}" type="parTrans" cxnId="{58A5F761-1660-424F-8B4A-F92E11E3E22A}">
      <dgm:prSet/>
      <dgm:spPr/>
      <dgm:t>
        <a:bodyPr/>
        <a:lstStyle/>
        <a:p>
          <a:endParaRPr lang="nb-NO"/>
        </a:p>
      </dgm:t>
    </dgm:pt>
    <dgm:pt modelId="{333B95EE-B5BF-4EB7-ABA3-1BCC8418C790}" type="sibTrans" cxnId="{58A5F761-1660-424F-8B4A-F92E11E3E22A}">
      <dgm:prSet/>
      <dgm:spPr/>
      <dgm:t>
        <a:bodyPr/>
        <a:lstStyle/>
        <a:p>
          <a:endParaRPr lang="nb-NO"/>
        </a:p>
      </dgm:t>
    </dgm:pt>
    <dgm:pt modelId="{4E7E7C13-A4BE-4DFC-A16B-4B7ABEA0AA17}">
      <dgm:prSet phldrT="[Teks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600" dirty="0"/>
        </a:p>
      </dgm:t>
    </dgm:pt>
    <dgm:pt modelId="{5F3A15BA-94F4-4015-B4C3-D2C20A83530F}" type="parTrans" cxnId="{B72A43F7-D6C5-40C3-A0F9-624604E344E1}">
      <dgm:prSet/>
      <dgm:spPr/>
      <dgm:t>
        <a:bodyPr/>
        <a:lstStyle/>
        <a:p>
          <a:endParaRPr lang="nb-NO"/>
        </a:p>
      </dgm:t>
    </dgm:pt>
    <dgm:pt modelId="{FBF5F29D-797D-461C-82A8-A4174118DE74}" type="sibTrans" cxnId="{B72A43F7-D6C5-40C3-A0F9-624604E344E1}">
      <dgm:prSet/>
      <dgm:spPr/>
      <dgm:t>
        <a:bodyPr/>
        <a:lstStyle/>
        <a:p>
          <a:endParaRPr lang="nb-NO"/>
        </a:p>
      </dgm:t>
    </dgm:pt>
    <dgm:pt modelId="{A04A7DCE-E0D9-4943-8533-04761B631A4F}">
      <dgm:prSet phldrT="[Teks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t> Individuelle tiltak?</a:t>
          </a:r>
        </a:p>
      </dgm:t>
    </dgm:pt>
    <dgm:pt modelId="{1C74C718-685E-4B7F-91BD-3E963DA844C0}" type="parTrans" cxnId="{7A9B13E2-50B9-4C3F-99FF-915E2AA9D00A}">
      <dgm:prSet/>
      <dgm:spPr/>
      <dgm:t>
        <a:bodyPr/>
        <a:lstStyle/>
        <a:p>
          <a:endParaRPr lang="nb-NO"/>
        </a:p>
      </dgm:t>
    </dgm:pt>
    <dgm:pt modelId="{0E38F13F-590A-466A-B8B3-E6684E4D28B0}" type="sibTrans" cxnId="{7A9B13E2-50B9-4C3F-99FF-915E2AA9D00A}">
      <dgm:prSet/>
      <dgm:spPr/>
      <dgm:t>
        <a:bodyPr/>
        <a:lstStyle/>
        <a:p>
          <a:endParaRPr lang="nb-NO"/>
        </a:p>
      </dgm:t>
    </dgm:pt>
    <dgm:pt modelId="{1252DA82-F8B0-4D9A-B490-91AB75BB4868}">
      <dgm:prSet phldrT="[Teks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600" dirty="0"/>
        </a:p>
      </dgm:t>
    </dgm:pt>
    <dgm:pt modelId="{771C86FD-2C5E-4EF9-8CDA-DA831E40B4CB}" type="parTrans" cxnId="{C8865566-623D-49D4-B316-EF49716CCE93}">
      <dgm:prSet/>
      <dgm:spPr/>
      <dgm:t>
        <a:bodyPr/>
        <a:lstStyle/>
        <a:p>
          <a:endParaRPr lang="nb-NO"/>
        </a:p>
      </dgm:t>
    </dgm:pt>
    <dgm:pt modelId="{3AADCDF8-3BE5-459C-A4EC-70ECA6F7A901}" type="sibTrans" cxnId="{C8865566-623D-49D4-B316-EF49716CCE93}">
      <dgm:prSet/>
      <dgm:spPr/>
      <dgm:t>
        <a:bodyPr/>
        <a:lstStyle/>
        <a:p>
          <a:endParaRPr lang="nb-NO"/>
        </a:p>
      </dgm:t>
    </dgm:pt>
    <dgm:pt modelId="{D19E380F-E8A2-4742-959D-2C6E048D4758}" type="pres">
      <dgm:prSet presAssocID="{42553FAC-C38E-4B0E-8737-142BD59048B4}" presName="Name0" presStyleCnt="0">
        <dgm:presLayoutVars>
          <dgm:dir/>
          <dgm:animLvl val="lvl"/>
          <dgm:resizeHandles val="exact"/>
        </dgm:presLayoutVars>
      </dgm:prSet>
      <dgm:spPr/>
    </dgm:pt>
    <dgm:pt modelId="{C26B5DFE-46F4-4F6E-B7B2-6C2005FE2028}" type="pres">
      <dgm:prSet presAssocID="{F6748A57-F922-4B61-A69B-573E4CF30769}" presName="composite" presStyleCnt="0"/>
      <dgm:spPr/>
    </dgm:pt>
    <dgm:pt modelId="{801AE4BA-CB7B-4A16-B90C-6EF07C45DA12}" type="pres">
      <dgm:prSet presAssocID="{F6748A57-F922-4B61-A69B-573E4CF30769}" presName="parTx" presStyleLbl="alignNode1" presStyleIdx="0" presStyleCnt="1" custScaleY="121430" custLinFactNeighborX="-1446" custLinFactNeighborY="-21236">
        <dgm:presLayoutVars>
          <dgm:chMax val="0"/>
          <dgm:chPref val="0"/>
          <dgm:bulletEnabled val="1"/>
        </dgm:presLayoutVars>
      </dgm:prSet>
      <dgm:spPr/>
    </dgm:pt>
    <dgm:pt modelId="{BE68BFE1-21F2-42CC-B0AB-7E5E771473F5}" type="pres">
      <dgm:prSet presAssocID="{F6748A57-F922-4B61-A69B-573E4CF30769}" presName="desTx" presStyleLbl="alignAccFollowNode1" presStyleIdx="0" presStyleCnt="1" custScaleY="100247" custLinFactNeighborX="-1446" custLinFactNeighborY="-5950">
        <dgm:presLayoutVars>
          <dgm:bulletEnabled val="1"/>
        </dgm:presLayoutVars>
      </dgm:prSet>
      <dgm:spPr/>
    </dgm:pt>
  </dgm:ptLst>
  <dgm:cxnLst>
    <dgm:cxn modelId="{3A529523-418A-442F-B313-FD52055552AA}" type="presOf" srcId="{8BE6AFFB-4390-49CF-AA6D-D8FAE030DEF9}" destId="{BE68BFE1-21F2-42CC-B0AB-7E5E771473F5}" srcOrd="0" destOrd="4" presId="urn:microsoft.com/office/officeart/2005/8/layout/hList1"/>
    <dgm:cxn modelId="{36640833-91F5-45CA-B8CB-DD2E604743A1}" srcId="{F6748A57-F922-4B61-A69B-573E4CF30769}" destId="{99B49C30-868A-43D5-AE95-1C19C0856BC9}" srcOrd="5" destOrd="0" parTransId="{F9751514-DEBD-418B-8A40-B6A58E9CBAAD}" sibTransId="{8A586694-E8C3-4BB5-9DAB-A3BB74F6DF05}"/>
    <dgm:cxn modelId="{5DCD645B-AC1A-4E76-96C4-BB943BE3A3A0}" type="presOf" srcId="{42553FAC-C38E-4B0E-8737-142BD59048B4}" destId="{D19E380F-E8A2-4742-959D-2C6E048D4758}" srcOrd="0" destOrd="0" presId="urn:microsoft.com/office/officeart/2005/8/layout/hList1"/>
    <dgm:cxn modelId="{58A5F761-1660-424F-8B4A-F92E11E3E22A}" srcId="{F6748A57-F922-4B61-A69B-573E4CF30769}" destId="{8BE6AFFB-4390-49CF-AA6D-D8FAE030DEF9}" srcOrd="4" destOrd="0" parTransId="{B20BF48E-A81D-4DC7-A870-846B8CC4E25D}" sibTransId="{333B95EE-B5BF-4EB7-ABA3-1BCC8418C790}"/>
    <dgm:cxn modelId="{C8865566-623D-49D4-B316-EF49716CCE93}" srcId="{F6748A57-F922-4B61-A69B-573E4CF30769}" destId="{1252DA82-F8B0-4D9A-B490-91AB75BB4868}" srcOrd="2" destOrd="0" parTransId="{771C86FD-2C5E-4EF9-8CDA-DA831E40B4CB}" sibTransId="{3AADCDF8-3BE5-459C-A4EC-70ECA6F7A901}"/>
    <dgm:cxn modelId="{675AC57D-35BE-44C4-9367-809F4A064D2A}" srcId="{F6748A57-F922-4B61-A69B-573E4CF30769}" destId="{6E07961B-7F23-43A0-8B3B-1FE372633C28}" srcOrd="0" destOrd="0" parTransId="{C7F030E9-F177-4859-AA2D-55BBB9C62123}" sibTransId="{AFEC91E4-3DD7-4A83-AFBC-8F3B3473A058}"/>
    <dgm:cxn modelId="{3008AD83-1C85-4001-B1BF-00EC38C3E33A}" type="presOf" srcId="{F6748A57-F922-4B61-A69B-573E4CF30769}" destId="{801AE4BA-CB7B-4A16-B90C-6EF07C45DA12}" srcOrd="0" destOrd="0" presId="urn:microsoft.com/office/officeart/2005/8/layout/hList1"/>
    <dgm:cxn modelId="{2939AF83-6624-45DC-9A2C-A5CA4D1C81D1}" srcId="{42553FAC-C38E-4B0E-8737-142BD59048B4}" destId="{F6748A57-F922-4B61-A69B-573E4CF30769}" srcOrd="0" destOrd="0" parTransId="{C532EBE9-61AA-47CE-9311-71396908B7F6}" sibTransId="{5E999445-8949-46E5-8EA6-9BDC4F306F73}"/>
    <dgm:cxn modelId="{3D5937A2-D9BC-42FA-A0C7-F4CDEB6CF4FB}" type="presOf" srcId="{4E7E7C13-A4BE-4DFC-A16B-4B7ABEA0AA17}" destId="{BE68BFE1-21F2-42CC-B0AB-7E5E771473F5}" srcOrd="0" destOrd="1" presId="urn:microsoft.com/office/officeart/2005/8/layout/hList1"/>
    <dgm:cxn modelId="{9FA6AFA2-D0F4-492D-99B1-446E991E45E9}" type="presOf" srcId="{99B49C30-868A-43D5-AE95-1C19C0856BC9}" destId="{BE68BFE1-21F2-42CC-B0AB-7E5E771473F5}" srcOrd="0" destOrd="5" presId="urn:microsoft.com/office/officeart/2005/8/layout/hList1"/>
    <dgm:cxn modelId="{E35691C9-AE48-4752-9324-D8482968BF21}" type="presOf" srcId="{A04A7DCE-E0D9-4943-8533-04761B631A4F}" destId="{BE68BFE1-21F2-42CC-B0AB-7E5E771473F5}" srcOrd="0" destOrd="3" presId="urn:microsoft.com/office/officeart/2005/8/layout/hList1"/>
    <dgm:cxn modelId="{E23ACFD5-AB37-4E51-A113-E2E9909F98D1}" type="presOf" srcId="{1252DA82-F8B0-4D9A-B490-91AB75BB4868}" destId="{BE68BFE1-21F2-42CC-B0AB-7E5E771473F5}" srcOrd="0" destOrd="2" presId="urn:microsoft.com/office/officeart/2005/8/layout/hList1"/>
    <dgm:cxn modelId="{154F78DF-2FF4-475B-A439-16325A3CDC05}" type="presOf" srcId="{6E07961B-7F23-43A0-8B3B-1FE372633C28}" destId="{BE68BFE1-21F2-42CC-B0AB-7E5E771473F5}" srcOrd="0" destOrd="0" presId="urn:microsoft.com/office/officeart/2005/8/layout/hList1"/>
    <dgm:cxn modelId="{7A9B13E2-50B9-4C3F-99FF-915E2AA9D00A}" srcId="{F6748A57-F922-4B61-A69B-573E4CF30769}" destId="{A04A7DCE-E0D9-4943-8533-04761B631A4F}" srcOrd="3" destOrd="0" parTransId="{1C74C718-685E-4B7F-91BD-3E963DA844C0}" sibTransId="{0E38F13F-590A-466A-B8B3-E6684E4D28B0}"/>
    <dgm:cxn modelId="{B72A43F7-D6C5-40C3-A0F9-624604E344E1}" srcId="{F6748A57-F922-4B61-A69B-573E4CF30769}" destId="{4E7E7C13-A4BE-4DFC-A16B-4B7ABEA0AA17}" srcOrd="1" destOrd="0" parTransId="{5F3A15BA-94F4-4015-B4C3-D2C20A83530F}" sibTransId="{FBF5F29D-797D-461C-82A8-A4174118DE74}"/>
    <dgm:cxn modelId="{2035DECB-6C86-4381-A1D7-B0E7CF775FD5}" type="presParOf" srcId="{D19E380F-E8A2-4742-959D-2C6E048D4758}" destId="{C26B5DFE-46F4-4F6E-B7B2-6C2005FE2028}" srcOrd="0" destOrd="0" presId="urn:microsoft.com/office/officeart/2005/8/layout/hList1"/>
    <dgm:cxn modelId="{A21C81A0-4B18-48A3-B2AE-FD122D435FA6}" type="presParOf" srcId="{C26B5DFE-46F4-4F6E-B7B2-6C2005FE2028}" destId="{801AE4BA-CB7B-4A16-B90C-6EF07C45DA12}" srcOrd="0" destOrd="0" presId="urn:microsoft.com/office/officeart/2005/8/layout/hList1"/>
    <dgm:cxn modelId="{8F32C6BC-F171-4483-A295-AF6E62026D62}" type="presParOf" srcId="{C26B5DFE-46F4-4F6E-B7B2-6C2005FE2028}" destId="{BE68BFE1-21F2-42CC-B0AB-7E5E771473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492071" y="117634"/>
          <a:ext cx="1968287" cy="1720530"/>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Behovs-melding</a:t>
          </a:r>
        </a:p>
      </dsp:txBody>
      <dsp:txXfrm>
        <a:off x="984143" y="375714"/>
        <a:ext cx="959540" cy="1204371"/>
      </dsp:txXfrm>
    </dsp:sp>
    <dsp:sp modelId="{9D2A4813-DFA5-43EC-9F35-1D2B988BE9D3}">
      <dsp:nvSpPr>
        <dsp:cNvPr id="0" name=""/>
        <dsp:cNvSpPr/>
      </dsp:nvSpPr>
      <dsp:spPr>
        <a:xfrm>
          <a:off x="0" y="485828"/>
          <a:ext cx="984143" cy="9841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Eiere</a:t>
          </a:r>
        </a:p>
      </dsp:txBody>
      <dsp:txXfrm>
        <a:off x="144124" y="629952"/>
        <a:ext cx="695895" cy="695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520912" y="286401"/>
          <a:ext cx="2083652" cy="1821374"/>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Beslutnings-grunnlag</a:t>
          </a:r>
        </a:p>
      </dsp:txBody>
      <dsp:txXfrm>
        <a:off x="1041825" y="559607"/>
        <a:ext cx="1015780" cy="1274962"/>
      </dsp:txXfrm>
    </dsp:sp>
    <dsp:sp modelId="{9D2A4813-DFA5-43EC-9F35-1D2B988BE9D3}">
      <dsp:nvSpPr>
        <dsp:cNvPr id="0" name=""/>
        <dsp:cNvSpPr/>
      </dsp:nvSpPr>
      <dsp:spPr>
        <a:xfrm>
          <a:off x="0" y="676175"/>
          <a:ext cx="1041826" cy="104182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Kompetanse-nettverk</a:t>
          </a:r>
        </a:p>
      </dsp:txBody>
      <dsp:txXfrm>
        <a:off x="152572" y="828747"/>
        <a:ext cx="736682" cy="736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512391" y="153804"/>
          <a:ext cx="2049566" cy="1791579"/>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Innstilling</a:t>
          </a:r>
        </a:p>
      </dsp:txBody>
      <dsp:txXfrm>
        <a:off x="1024783" y="422541"/>
        <a:ext cx="999163" cy="1254105"/>
      </dsp:txXfrm>
    </dsp:sp>
    <dsp:sp modelId="{9D2A4813-DFA5-43EC-9F35-1D2B988BE9D3}">
      <dsp:nvSpPr>
        <dsp:cNvPr id="0" name=""/>
        <dsp:cNvSpPr/>
      </dsp:nvSpPr>
      <dsp:spPr>
        <a:xfrm>
          <a:off x="0" y="534425"/>
          <a:ext cx="1024783" cy="102478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Samarbeids-forum</a:t>
          </a:r>
        </a:p>
      </dsp:txBody>
      <dsp:txXfrm>
        <a:off x="150076" y="684501"/>
        <a:ext cx="724631" cy="724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537208" y="0"/>
          <a:ext cx="2148836" cy="1878353"/>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nb-NO" sz="1400" kern="1200" dirty="0"/>
            <a:t>     </a:t>
          </a:r>
          <a:r>
            <a:rPr lang="nb-NO" sz="1200" kern="1200" dirty="0"/>
            <a:t>Vedtak/-                     Tilsagnsbrev                  </a:t>
          </a:r>
        </a:p>
      </dsp:txBody>
      <dsp:txXfrm>
        <a:off x="1074417" y="281753"/>
        <a:ext cx="1047558" cy="1314847"/>
      </dsp:txXfrm>
    </dsp:sp>
    <dsp:sp modelId="{9D2A4813-DFA5-43EC-9F35-1D2B988BE9D3}">
      <dsp:nvSpPr>
        <dsp:cNvPr id="0" name=""/>
        <dsp:cNvSpPr/>
      </dsp:nvSpPr>
      <dsp:spPr>
        <a:xfrm>
          <a:off x="44072" y="386372"/>
          <a:ext cx="1074418" cy="1074418"/>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kern="1200" dirty="0"/>
            <a:t>Stats-forvalteren</a:t>
          </a:r>
        </a:p>
      </dsp:txBody>
      <dsp:txXfrm>
        <a:off x="201417" y="543717"/>
        <a:ext cx="759728" cy="759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492071" y="117634"/>
          <a:ext cx="1968287" cy="1720530"/>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Pro rata </a:t>
          </a:r>
        </a:p>
      </dsp:txBody>
      <dsp:txXfrm>
        <a:off x="984143" y="375714"/>
        <a:ext cx="959540" cy="1204371"/>
      </dsp:txXfrm>
    </dsp:sp>
    <dsp:sp modelId="{9D2A4813-DFA5-43EC-9F35-1D2B988BE9D3}">
      <dsp:nvSpPr>
        <dsp:cNvPr id="0" name=""/>
        <dsp:cNvSpPr/>
      </dsp:nvSpPr>
      <dsp:spPr>
        <a:xfrm>
          <a:off x="0" y="485828"/>
          <a:ext cx="984143" cy="9841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Samarbeids-forum</a:t>
          </a:r>
        </a:p>
      </dsp:txBody>
      <dsp:txXfrm>
        <a:off x="144124" y="629952"/>
        <a:ext cx="695895" cy="695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AE4BA-CB7B-4A16-B90C-6EF07C45DA12}">
      <dsp:nvSpPr>
        <dsp:cNvPr id="0" name=""/>
        <dsp:cNvSpPr/>
      </dsp:nvSpPr>
      <dsp:spPr>
        <a:xfrm>
          <a:off x="0" y="587572"/>
          <a:ext cx="2055503" cy="99839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b-NO" sz="1800" kern="1200" dirty="0"/>
            <a:t>Faste årlige beløp</a:t>
          </a:r>
        </a:p>
        <a:p>
          <a:pPr marL="0" lvl="0" indent="0" algn="ctr" defTabSz="800100">
            <a:lnSpc>
              <a:spcPct val="90000"/>
            </a:lnSpc>
            <a:spcBef>
              <a:spcPct val="0"/>
            </a:spcBef>
            <a:spcAft>
              <a:spcPct val="35000"/>
            </a:spcAft>
            <a:buNone/>
          </a:pPr>
          <a:r>
            <a:rPr lang="nb-NO" sz="1200" b="1" kern="1200" dirty="0"/>
            <a:t>SAMARBEIDSFORUM</a:t>
          </a:r>
        </a:p>
      </dsp:txBody>
      <dsp:txXfrm>
        <a:off x="0" y="587572"/>
        <a:ext cx="2055503" cy="998398"/>
      </dsp:txXfrm>
    </dsp:sp>
    <dsp:sp modelId="{BE68BFE1-21F2-42CC-B0AB-7E5E771473F5}">
      <dsp:nvSpPr>
        <dsp:cNvPr id="0" name=""/>
        <dsp:cNvSpPr/>
      </dsp:nvSpPr>
      <dsp:spPr>
        <a:xfrm>
          <a:off x="0" y="1524434"/>
          <a:ext cx="2055503" cy="28108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nb-NO" sz="1600" kern="1200" dirty="0"/>
            <a:t>Koordinator</a:t>
          </a:r>
        </a:p>
        <a:p>
          <a:pPr marL="171450" lvl="1" indent="-171450" algn="l" defTabSz="711200">
            <a:lnSpc>
              <a:spcPct val="90000"/>
            </a:lnSpc>
            <a:spcBef>
              <a:spcPct val="0"/>
            </a:spcBef>
            <a:spcAft>
              <a:spcPct val="15000"/>
            </a:spcAft>
            <a:buChar char="•"/>
          </a:pPr>
          <a:endParaRPr lang="nb-NO" sz="1600" kern="1200" dirty="0"/>
        </a:p>
        <a:p>
          <a:pPr marL="171450" lvl="1" indent="-171450" algn="l" defTabSz="711200">
            <a:lnSpc>
              <a:spcPct val="90000"/>
            </a:lnSpc>
            <a:spcBef>
              <a:spcPct val="0"/>
            </a:spcBef>
            <a:spcAft>
              <a:spcPct val="15000"/>
            </a:spcAft>
            <a:buChar char="•"/>
          </a:pPr>
          <a:r>
            <a:rPr lang="nb-NO" sz="1600" kern="1200" dirty="0"/>
            <a:t>Frikjøp</a:t>
          </a:r>
        </a:p>
        <a:p>
          <a:pPr marL="171450" lvl="1" indent="-171450" algn="l" defTabSz="711200">
            <a:lnSpc>
              <a:spcPct val="90000"/>
            </a:lnSpc>
            <a:spcBef>
              <a:spcPct val="0"/>
            </a:spcBef>
            <a:spcAft>
              <a:spcPct val="15000"/>
            </a:spcAft>
            <a:buChar char="•"/>
          </a:pPr>
          <a:endParaRPr lang="nb-NO" sz="1600" kern="1200" dirty="0"/>
        </a:p>
        <a:p>
          <a:pPr marL="171450" lvl="1" indent="-171450" algn="l" defTabSz="711200">
            <a:lnSpc>
              <a:spcPct val="90000"/>
            </a:lnSpc>
            <a:spcBef>
              <a:spcPct val="0"/>
            </a:spcBef>
            <a:spcAft>
              <a:spcPct val="15000"/>
            </a:spcAft>
            <a:buChar char="•"/>
          </a:pPr>
          <a:r>
            <a:rPr lang="nb-NO" sz="1600" kern="1200" dirty="0"/>
            <a:t>Møter i samarbeids-forum</a:t>
          </a:r>
        </a:p>
        <a:p>
          <a:pPr marL="171450" lvl="1" indent="-171450" algn="l" defTabSz="711200">
            <a:lnSpc>
              <a:spcPct val="90000"/>
            </a:lnSpc>
            <a:spcBef>
              <a:spcPct val="0"/>
            </a:spcBef>
            <a:spcAft>
              <a:spcPct val="15000"/>
            </a:spcAft>
            <a:buChar char="•"/>
          </a:pPr>
          <a:endParaRPr lang="nb-NO" sz="1600" kern="1200" dirty="0"/>
        </a:p>
      </dsp:txBody>
      <dsp:txXfrm>
        <a:off x="0" y="1524434"/>
        <a:ext cx="2055503" cy="281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AE4BA-CB7B-4A16-B90C-6EF07C45DA12}">
      <dsp:nvSpPr>
        <dsp:cNvPr id="0" name=""/>
        <dsp:cNvSpPr/>
      </dsp:nvSpPr>
      <dsp:spPr>
        <a:xfrm>
          <a:off x="0" y="587572"/>
          <a:ext cx="2055503" cy="99839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b-NO" sz="1800" kern="1200" dirty="0"/>
            <a:t>Individuelle tiltak</a:t>
          </a:r>
        </a:p>
        <a:p>
          <a:pPr marL="0" lvl="0" indent="0" algn="ctr" defTabSz="800100">
            <a:lnSpc>
              <a:spcPct val="90000"/>
            </a:lnSpc>
            <a:spcBef>
              <a:spcPct val="0"/>
            </a:spcBef>
            <a:spcAft>
              <a:spcPct val="35000"/>
            </a:spcAft>
            <a:buNone/>
          </a:pPr>
          <a:r>
            <a:rPr lang="nb-NO" sz="1200" b="1" kern="1200" dirty="0"/>
            <a:t>SAMARBEIDSFORUM</a:t>
          </a:r>
        </a:p>
      </dsp:txBody>
      <dsp:txXfrm>
        <a:off x="0" y="587572"/>
        <a:ext cx="2055503" cy="998398"/>
      </dsp:txXfrm>
    </dsp:sp>
    <dsp:sp modelId="{BE68BFE1-21F2-42CC-B0AB-7E5E771473F5}">
      <dsp:nvSpPr>
        <dsp:cNvPr id="0" name=""/>
        <dsp:cNvSpPr/>
      </dsp:nvSpPr>
      <dsp:spPr>
        <a:xfrm>
          <a:off x="0" y="1524434"/>
          <a:ext cx="2055503" cy="28108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nb-NO" sz="1600" kern="1200" dirty="0" err="1"/>
            <a:t>Ablu</a:t>
          </a:r>
          <a:r>
            <a:rPr lang="nb-NO" sz="1600" kern="1200" dirty="0"/>
            <a:t> samisk</a:t>
          </a:r>
        </a:p>
        <a:p>
          <a:pPr marL="171450" lvl="1" indent="-171450" algn="l" defTabSz="711200">
            <a:lnSpc>
              <a:spcPct val="90000"/>
            </a:lnSpc>
            <a:spcBef>
              <a:spcPct val="0"/>
            </a:spcBef>
            <a:spcAft>
              <a:spcPct val="15000"/>
            </a:spcAft>
            <a:buChar char="•"/>
          </a:pPr>
          <a:endParaRPr lang="nb-NO" sz="1600" kern="1200" dirty="0"/>
        </a:p>
        <a:p>
          <a:pPr marL="171450" lvl="1" indent="-171450" algn="l" defTabSz="711200">
            <a:lnSpc>
              <a:spcPct val="90000"/>
            </a:lnSpc>
            <a:spcBef>
              <a:spcPct val="0"/>
            </a:spcBef>
            <a:spcAft>
              <a:spcPct val="15000"/>
            </a:spcAft>
            <a:buChar char="•"/>
          </a:pPr>
          <a:r>
            <a:rPr lang="nb-NO" sz="1600" kern="1200" dirty="0"/>
            <a:t>Annet? vurderes årlig</a:t>
          </a:r>
        </a:p>
        <a:p>
          <a:pPr marL="171450" lvl="1" indent="-171450" algn="l" defTabSz="711200">
            <a:lnSpc>
              <a:spcPct val="90000"/>
            </a:lnSpc>
            <a:spcBef>
              <a:spcPct val="0"/>
            </a:spcBef>
            <a:spcAft>
              <a:spcPct val="15000"/>
            </a:spcAft>
            <a:buChar char="•"/>
          </a:pPr>
          <a:endParaRPr lang="nb-NO" sz="1600" kern="1200" dirty="0"/>
        </a:p>
      </dsp:txBody>
      <dsp:txXfrm>
        <a:off x="0" y="1524434"/>
        <a:ext cx="2055503" cy="2810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AE4BA-CB7B-4A16-B90C-6EF07C45DA12}">
      <dsp:nvSpPr>
        <dsp:cNvPr id="0" name=""/>
        <dsp:cNvSpPr/>
      </dsp:nvSpPr>
      <dsp:spPr>
        <a:xfrm>
          <a:off x="0" y="280760"/>
          <a:ext cx="2055503" cy="99839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b-NO" sz="1800" kern="1200" dirty="0"/>
            <a:t>Pro-rata fordeling</a:t>
          </a:r>
        </a:p>
        <a:p>
          <a:pPr marL="0" lvl="0" indent="0" algn="ctr" defTabSz="800100">
            <a:lnSpc>
              <a:spcPct val="90000"/>
            </a:lnSpc>
            <a:spcBef>
              <a:spcPct val="0"/>
            </a:spcBef>
            <a:spcAft>
              <a:spcPct val="35000"/>
            </a:spcAft>
            <a:buNone/>
          </a:pPr>
          <a:r>
            <a:rPr lang="nb-NO" sz="1200" b="1" kern="1200" dirty="0"/>
            <a:t>KOMPETANSENETTVERK</a:t>
          </a:r>
        </a:p>
      </dsp:txBody>
      <dsp:txXfrm>
        <a:off x="0" y="280760"/>
        <a:ext cx="2055503" cy="998398"/>
      </dsp:txXfrm>
    </dsp:sp>
    <dsp:sp modelId="{BE68BFE1-21F2-42CC-B0AB-7E5E771473F5}">
      <dsp:nvSpPr>
        <dsp:cNvPr id="0" name=""/>
        <dsp:cNvSpPr/>
      </dsp:nvSpPr>
      <dsp:spPr>
        <a:xfrm>
          <a:off x="0" y="1194944"/>
          <a:ext cx="2055503" cy="281782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sz="1600" kern="1200" dirty="0"/>
            <a:t> Kollektive tiltak</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nb-NO" sz="1600"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nb-NO" sz="1600"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sz="1600" kern="1200" dirty="0"/>
            <a:t> Individuelle tiltak?</a:t>
          </a:r>
        </a:p>
        <a:p>
          <a:pPr marL="0" marR="0" lvl="0" indent="0" algn="l" defTabSz="914400" eaLnBrk="1" fontAlgn="auto" latinLnBrk="0" hangingPunct="1">
            <a:lnSpc>
              <a:spcPct val="100000"/>
            </a:lnSpc>
            <a:spcBef>
              <a:spcPct val="0"/>
            </a:spcBef>
            <a:spcAft>
              <a:spcPts val="0"/>
            </a:spcAft>
            <a:buClrTx/>
            <a:buSzTx/>
            <a:buFontTx/>
            <a:buNone/>
            <a:tabLst/>
            <a:defRPr/>
          </a:pPr>
          <a:endParaRPr lang="nb-NO" sz="1600"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nb-NO" sz="1600" kern="1200" dirty="0"/>
        </a:p>
      </dsp:txBody>
      <dsp:txXfrm>
        <a:off x="0" y="1194944"/>
        <a:ext cx="2055503" cy="28178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19.10.2021</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Velkommen!</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371342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Nytt fra 2022:</a:t>
            </a:r>
          </a:p>
          <a:p>
            <a:r>
              <a:rPr lang="nb-NO" dirty="0"/>
              <a:t>ALLE kompetansenettverk må levere beslutningsgrunnlaget innen 1.februar. Nytt fra 2022.</a:t>
            </a:r>
          </a:p>
          <a:p>
            <a:endParaRPr lang="nb-NO" sz="1800" dirty="0">
              <a:effectLst/>
              <a:latin typeface="Open Sans" panose="020B0606030504020204" pitchFamily="34" charset="0"/>
              <a:ea typeface="Calibri" panose="020F0502020204030204" pitchFamily="34" charset="0"/>
            </a:endParaRPr>
          </a:p>
          <a:p>
            <a:r>
              <a:rPr lang="nb-NO" sz="1800" dirty="0">
                <a:effectLst/>
                <a:latin typeface="Open Sans" panose="020B0606030504020204" pitchFamily="34" charset="0"/>
                <a:ea typeface="Calibri" panose="020F0502020204030204" pitchFamily="34" charset="0"/>
              </a:rPr>
              <a:t>Både kompetansenettverkene og UH mottar tildelingsbrev fra Statsforvalteren, </a:t>
            </a:r>
            <a:r>
              <a:rPr lang="nb-NO" sz="1800" dirty="0" err="1">
                <a:effectLst/>
                <a:latin typeface="Open Sans" panose="020B0606030504020204" pitchFamily="34" charset="0"/>
                <a:ea typeface="Calibri" panose="020F0502020204030204" pitchFamily="34" charset="0"/>
              </a:rPr>
              <a:t>jfr</a:t>
            </a:r>
            <a:r>
              <a:rPr lang="nb-NO" sz="1800" dirty="0">
                <a:effectLst/>
                <a:latin typeface="Open Sans" panose="020B0606030504020204" pitchFamily="34" charset="0"/>
                <a:ea typeface="Calibri" panose="020F0502020204030204" pitchFamily="34" charset="0"/>
              </a:rPr>
              <a:t>, retningslinjer for tilskuddsordning pkt.7.3; </a:t>
            </a:r>
            <a:r>
              <a:rPr lang="nb-NO" sz="1800" i="1" dirty="0">
                <a:effectLst/>
                <a:latin typeface="Open Sans" panose="020B0606030504020204" pitchFamily="34" charset="0"/>
                <a:ea typeface="Calibri" panose="020F0502020204030204" pitchFamily="34" charset="0"/>
              </a:rPr>
              <a:t>Midler som skal tildeles UH for deres bidrag, skal utbetales direkte til gjeldende UH.</a:t>
            </a:r>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342967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ALLE kompetansenettverk må levere beslutningsgrunnlaget innen 1.februar.</a:t>
            </a:r>
          </a:p>
          <a:p>
            <a:endParaRPr lang="nb-NO" dirty="0"/>
          </a:p>
          <a:p>
            <a:r>
              <a:rPr lang="nb-NO" dirty="0"/>
              <a:t>-også for kompetanseløftet!</a:t>
            </a:r>
          </a:p>
          <a:p>
            <a:endParaRPr lang="nb-NO" dirty="0"/>
          </a:p>
          <a:p>
            <a:r>
              <a:rPr lang="nb-NO" dirty="0"/>
              <a:t>HUSK; ingen pro rata fordeling her. </a:t>
            </a:r>
          </a:p>
          <a:p>
            <a:r>
              <a:rPr lang="nb-NO" dirty="0"/>
              <a:t>Fellestiltak: PPT-sporet, inkluderingsanalysen, det kommer egen henvendelse om dette fra Statsforvalteren, for pulje 2.</a:t>
            </a:r>
          </a:p>
          <a:p>
            <a:endParaRPr lang="nb-NO" dirty="0"/>
          </a:p>
          <a:p>
            <a:endParaRPr lang="nb-NO" dirty="0"/>
          </a:p>
          <a:p>
            <a:r>
              <a:rPr lang="nb-NO" dirty="0"/>
              <a:t>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320043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u="sng" dirty="0">
                <a:effectLst/>
                <a:latin typeface="Open Sans" panose="020B0606030504020204" pitchFamily="34" charset="0"/>
                <a:ea typeface="Calibri" panose="020F0502020204030204" pitchFamily="34" charset="0"/>
                <a:cs typeface="Times New Roman" panose="02020603050405020304" pitchFamily="18" charset="0"/>
              </a:rPr>
              <a:t>FORSLAG TIL BRUK AV MIDLER:</a:t>
            </a:r>
          </a:p>
          <a:p>
            <a:pPr>
              <a:lnSpc>
                <a:spcPct val="107000"/>
              </a:lnSpc>
              <a:spcAft>
                <a:spcPts val="800"/>
              </a:spcAft>
            </a:pPr>
            <a:r>
              <a:rPr lang="nb-NO" sz="1800" u="none" dirty="0">
                <a:effectLst/>
                <a:latin typeface="Open Sans" panose="020B0606030504020204" pitchFamily="34" charset="0"/>
                <a:ea typeface="Calibri" panose="020F0502020204030204" pitchFamily="34" charset="0"/>
                <a:cs typeface="Times New Roman" panose="02020603050405020304" pitchFamily="18" charset="0"/>
              </a:rPr>
              <a:t>Vi ser at det er behov for faste årlige beløp utbetalt fra samarbeidsforum til følgende:</a:t>
            </a:r>
          </a:p>
          <a:p>
            <a:pPr>
              <a:lnSpc>
                <a:spcPct val="107000"/>
              </a:lnSpc>
              <a:spcAft>
                <a:spcPts val="800"/>
              </a:spcAft>
            </a:pPr>
            <a:r>
              <a:rPr lang="nb-NO" sz="1800" u="sng" dirty="0">
                <a:effectLst/>
                <a:latin typeface="Open Sans" panose="020B0606030504020204" pitchFamily="34" charset="0"/>
                <a:ea typeface="Calibri" panose="020F0502020204030204" pitchFamily="34" charset="0"/>
                <a:cs typeface="Times New Roman" panose="02020603050405020304" pitchFamily="18" charset="0"/>
              </a:rPr>
              <a:t>Koordinator på nettverksnivå:</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100.000,- til hvert nettverk = 1.000` til koordinering på nettverksnivå</a:t>
            </a: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u="sng" dirty="0">
                <a:effectLst/>
                <a:latin typeface="Open Sans" panose="020B0606030504020204" pitchFamily="34" charset="0"/>
                <a:ea typeface="Calibri" panose="020F0502020204030204" pitchFamily="34" charset="0"/>
                <a:cs typeface="Times New Roman" panose="02020603050405020304" pitchFamily="18" charset="0"/>
              </a:rPr>
              <a:t>Frikjøp for barnehageeiere:</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Handlingsrom for de regionale kompetansenettverkene (utbetale ut fra pro rata) </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Total sum: 500.000,- for hele fylket</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a) midlene kan brukes til frikjøp til barnehageeiere som er med i tiltak</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b) noe av midlene kan brukes for å sikre deltakelse fra barnehageeiernes i kompetansenettverket</a:t>
            </a:r>
          </a:p>
          <a:p>
            <a:pPr>
              <a:lnSpc>
                <a:spcPct val="107000"/>
              </a:lnSpc>
              <a:spcAft>
                <a:spcPts val="800"/>
              </a:spcAft>
            </a:pPr>
            <a:endParaRPr lang="nb-NO" sz="18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u="sng" dirty="0">
                <a:effectLst/>
                <a:latin typeface="Open Sans" panose="020B0606030504020204" pitchFamily="34" charset="0"/>
                <a:ea typeface="Times New Roman" panose="02020603050405020304" pitchFamily="18" charset="0"/>
                <a:cs typeface="Times New Roman" panose="02020603050405020304" pitchFamily="18" charset="0"/>
              </a:rPr>
              <a:t>Møter i samarbeidsforum:</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err="1">
                <a:effectLst/>
                <a:latin typeface="Open Sans" panose="020B0606030504020204" pitchFamily="34" charset="0"/>
                <a:ea typeface="Times New Roman" panose="02020603050405020304" pitchFamily="18" charset="0"/>
                <a:cs typeface="Times New Roman" panose="02020603050405020304" pitchFamily="18" charset="0"/>
              </a:rPr>
              <a:t>Rekom</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 200.000,- til møter og samlinger</a:t>
            </a:r>
            <a:r>
              <a:rPr lang="nb-NO" sz="1800" dirty="0">
                <a:effectLst/>
                <a:latin typeface="Verdana" panose="020B0604030504040204" pitchFamily="34" charset="0"/>
                <a:ea typeface="Times New Roman" panose="02020603050405020304" pitchFamily="18" charset="0"/>
                <a:cs typeface="Times New Roman" panose="02020603050405020304" pitchFamily="18" charset="0"/>
              </a:rPr>
              <a:t> (</a:t>
            </a:r>
            <a:r>
              <a:rPr lang="nb-NO" sz="1800" dirty="0" err="1">
                <a:effectLst/>
                <a:latin typeface="Open Sans" panose="020B0606030504020204" pitchFamily="34" charset="0"/>
                <a:ea typeface="Times New Roman" panose="02020603050405020304" pitchFamily="18" charset="0"/>
                <a:cs typeface="Times New Roman" panose="02020603050405020304" pitchFamily="18" charset="0"/>
              </a:rPr>
              <a:t>Dekom</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 200.000,- til møter og samlinger)</a:t>
            </a:r>
          </a:p>
          <a:p>
            <a:pPr>
              <a:lnSpc>
                <a:spcPct val="107000"/>
              </a:lnSpc>
              <a:spcAft>
                <a:spcPts val="800"/>
              </a:spcAft>
            </a:pPr>
            <a:endParaRPr lang="nb-NO" sz="1800" u="sng" dirty="0">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nb-NO" sz="18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65675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1" u="none" dirty="0">
                <a:effectLst/>
                <a:latin typeface="Open Sans" panose="020B0606030504020204" pitchFamily="34" charset="0"/>
                <a:ea typeface="Times New Roman" panose="02020603050405020304" pitchFamily="18" charset="0"/>
                <a:cs typeface="Times New Roman" panose="02020603050405020304" pitchFamily="18" charset="0"/>
              </a:rPr>
              <a:t>Individuelle tiltak</a:t>
            </a:r>
            <a:r>
              <a:rPr lang="nb-NO" sz="1800" u="none" dirty="0">
                <a:effectLst/>
                <a:latin typeface="Open Sans" panose="020B0606030504020204" pitchFamily="34" charset="0"/>
                <a:ea typeface="Times New Roman" panose="02020603050405020304" pitchFamily="18" charset="0"/>
                <a:cs typeface="Times New Roman" panose="02020603050405020304" pitchFamily="18" charset="0"/>
              </a:rPr>
              <a:t>, kan vi se for oss en slik fordeling (inntil 30% av midlene kan brukes til individuelle tiltak)</a:t>
            </a:r>
          </a:p>
          <a:p>
            <a:pPr>
              <a:lnSpc>
                <a:spcPct val="107000"/>
              </a:lnSpc>
              <a:spcAft>
                <a:spcPts val="800"/>
              </a:spcAft>
            </a:pPr>
            <a:r>
              <a:rPr lang="nb-NO" sz="1800" u="sng" dirty="0">
                <a:effectLst/>
                <a:latin typeface="Open Sans" panose="020B0606030504020204" pitchFamily="34" charset="0"/>
                <a:ea typeface="Times New Roman" panose="02020603050405020304" pitchFamily="18" charset="0"/>
                <a:cs typeface="Times New Roman" panose="02020603050405020304" pitchFamily="18" charset="0"/>
              </a:rPr>
              <a:t>Samisk arbeidsplassbasert barnehagelærerutdanning</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For 2021-2025, settes det av 80.000,- pr student, 16 studenter = 1.280.000,-</a:t>
            </a: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Så kan det vurderes årlig om det er behov for andre individuelle tiltak som fellestiltak på fylkesnivå.</a:t>
            </a:r>
          </a:p>
          <a:p>
            <a:pPr>
              <a:lnSpc>
                <a:spcPct val="107000"/>
              </a:lnSpc>
              <a:spcAft>
                <a:spcPts val="800"/>
              </a:spcAft>
            </a:pPr>
            <a:endParaRPr lang="nb-NO" sz="1800" b="1" u="sng" dirty="0">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nb-NO" sz="1800" b="1" u="sng" dirty="0">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b-NO" sz="1800" b="1" u="sng" dirty="0">
                <a:effectLst/>
                <a:latin typeface="Open Sans" panose="020B0606030504020204" pitchFamily="34" charset="0"/>
                <a:ea typeface="Times New Roman" panose="02020603050405020304" pitchFamily="18" charset="0"/>
                <a:cs typeface="Times New Roman" panose="02020603050405020304" pitchFamily="18" charset="0"/>
              </a:rPr>
              <a:t>Resterende beløp</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 utbetales til barnehagebaserte kompetanseutviklingstiltak og individuelle tiltak, etter en pro rata-fordeling mellom kompetansenettverkene.</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Inntil 30% av midlene kan brukes til individuelle tiltak. </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I beregningsgrunnlaget for de kollektive tiltakene må kompetansenettverkene og UH i partnerskap stipulere beløp som skal tildeles nettverket og UH. UH mottar midlene for sitt bidrag i eget tilsagnsbrev.</a:t>
            </a:r>
            <a:r>
              <a:rPr lang="nb-NO" sz="18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158042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1" u="sng" dirty="0">
                <a:effectLst/>
                <a:latin typeface="Open Sans" panose="020B0606030504020204" pitchFamily="34" charset="0"/>
                <a:ea typeface="Times New Roman" panose="02020603050405020304" pitchFamily="18" charset="0"/>
                <a:cs typeface="Times New Roman" panose="02020603050405020304" pitchFamily="18" charset="0"/>
              </a:rPr>
              <a:t>Resterende beløp</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 utbetales til barnehagebaserte kompetanseutviklingstiltak og individuelle tiltak, etter en pro rata-fordeling mellom kompetansenettverkene.</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I beregningsgrunnlaget for de kollektive tiltakene må kompetansenettverkene og UH i partnerskap stipulere beløp som skal tildeles nettverket og UH. UH mottar midlene for sitt bidrag i eget tilsagnsbrev.</a:t>
            </a:r>
            <a:r>
              <a:rPr lang="nb-NO" sz="18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256468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411098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Fakta om barnehagene i Trøndelag er vedlegg fordi det er tall som må revideres hvert år    </a:t>
            </a:r>
            <a:endParaRPr lang="nb-NO" dirty="0">
              <a:solidFill>
                <a:srgbClr val="FF0000"/>
              </a:solidFill>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5739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1" i="0">
                <a:solidFill>
                  <a:srgbClr val="4A0D17"/>
                </a:solidFill>
                <a:effectLst/>
                <a:latin typeface="Helvetica Neue"/>
              </a:rPr>
              <a:t>Del II – Forvaltning og saksbehandling av ordningen</a:t>
            </a:r>
          </a:p>
          <a:p>
            <a:pPr algn="l"/>
            <a:r>
              <a:rPr lang="nb-NO" b="1" i="0">
                <a:solidFill>
                  <a:srgbClr val="4A0D17"/>
                </a:solidFill>
                <a:effectLst/>
                <a:latin typeface="Helvetica Neue"/>
              </a:rPr>
              <a:t>5. Ansvar for å forvalte tilskuddsordningen</a:t>
            </a:r>
          </a:p>
          <a:p>
            <a:pPr algn="l"/>
            <a:r>
              <a:rPr lang="nb-NO" b="0" i="0">
                <a:solidFill>
                  <a:srgbClr val="333333"/>
                </a:solidFill>
                <a:effectLst/>
                <a:latin typeface="Helvetica Neue"/>
              </a:rPr>
              <a:t>Utdanningsdirektoratet fordeler midler til Statsforvalteren gjennom årlige tildelingsbrev. Midlene fordeles til embetene utfra en beregningsmodell. Statsforvalteren har ansvaret for forvaltning av tilskuddsordningen i sitt embete. Det innebærer:</a:t>
            </a:r>
          </a:p>
          <a:p>
            <a:pPr algn="l"/>
            <a:r>
              <a:rPr lang="nb-NO" b="0" i="0">
                <a:solidFill>
                  <a:srgbClr val="333333"/>
                </a:solidFill>
                <a:effectLst/>
                <a:latin typeface="Helvetica Neue"/>
              </a:rPr>
              <a:t>•Å formidle overordnede nasjonale intensjoner, rammer og føringer for ordningene, inkludert sørge for at kriteriene for tildeling er kjent for aktørene i samarbeidsforum og regionale kompetansenettverk.•Å legge til rette for lokalt samarbeid mellom barnehager og skoler og universiteter og høyskoler.•Å være sekretariat for samarbeidsforum(ene) i sitt embete.•Å bidra til samarbeid og sammenheng på tvers av ulike kompetansetiltak i embetet.•Å fatte vedtak og tildele midler til tilskuddsmottakere i tråd med samarbeidsforumets innstilling. Tildelingen må oppfylle tildelingskriteriene beskrevet under punkt 3.3, og punkt 8 om instruks for økonomiforvaltning.•Å bidra til transparens gjennom oversikt over tiltak, planer og rapportering.•Å rapportere årlig til Utdanningsdirektoratet.</a:t>
            </a:r>
          </a:p>
          <a:p>
            <a:endParaRPr lang="nb-NO"/>
          </a:p>
          <a:p>
            <a:pPr algn="l"/>
            <a:r>
              <a:rPr lang="nb-NO" b="1" i="0">
                <a:solidFill>
                  <a:srgbClr val="4A0D17"/>
                </a:solidFill>
                <a:effectLst/>
                <a:latin typeface="Helvetica Neue"/>
              </a:rPr>
              <a:t>3.3 Kriterier for tildeling av tilskuddsmidler:</a:t>
            </a:r>
          </a:p>
          <a:p>
            <a:pPr algn="l"/>
            <a:r>
              <a:rPr lang="nb-NO" b="0" i="1">
                <a:solidFill>
                  <a:srgbClr val="333333"/>
                </a:solidFill>
                <a:effectLst/>
                <a:latin typeface="Helvetica Neue"/>
              </a:rPr>
              <a:t>Kompetanseutviklingstiltak er forankret i lokalt definerte behov</a:t>
            </a:r>
            <a:endParaRPr lang="nb-NO" b="0" i="0">
              <a:solidFill>
                <a:srgbClr val="333333"/>
              </a:solidFill>
              <a:effectLst/>
              <a:latin typeface="Helvetica Neue"/>
            </a:endParaRPr>
          </a:p>
          <a:p>
            <a:pPr algn="l"/>
            <a:r>
              <a:rPr lang="nb-NO">
                <a:effectLst/>
              </a:rPr>
              <a:t>•Behovene for kompetanseutvikling skal være basert på lokale vurderinger av kompetansebehov i den enkelte barnehage og skole, og basert på faglig dialog med universitet eller høyskole.•Lokale vurderinger av kompetanseutviklingsbehov skal forankres ved den enkelte barnehage og skole på en måte som involverer de ansatte og ledere.</a:t>
            </a:r>
            <a:r>
              <a:rPr lang="nb-NO" b="0" i="1">
                <a:solidFill>
                  <a:srgbClr val="333333"/>
                </a:solidFill>
                <a:effectLst/>
                <a:latin typeface="Helvetica Neue"/>
              </a:rPr>
              <a:t>Midlene skal brukes til barnehage- og skolebasert kompetanseutvikling</a:t>
            </a:r>
            <a:endParaRPr lang="nb-NO" b="0" i="0">
              <a:solidFill>
                <a:srgbClr val="333333"/>
              </a:solidFill>
              <a:effectLst/>
              <a:latin typeface="Helvetica Neue"/>
            </a:endParaRPr>
          </a:p>
          <a:p>
            <a:pPr algn="l"/>
            <a:r>
              <a:rPr lang="nb-NO">
                <a:effectLst/>
              </a:rPr>
              <a:t>•Tiltakene skal fremme kollektive prosesser for profesjonsutvikling som utvikler barnehagen og skolen.</a:t>
            </a:r>
            <a:r>
              <a:rPr lang="nb-NO" b="0" i="1">
                <a:solidFill>
                  <a:srgbClr val="333333"/>
                </a:solidFill>
                <a:effectLst/>
                <a:latin typeface="Helvetica Neue"/>
              </a:rPr>
              <a:t>Tiltakene gjennomføres i partnerskap mellom barnehage- og skoleeiere og universiteter og høyskoler</a:t>
            </a:r>
            <a:endParaRPr lang="nb-NO" b="0" i="0">
              <a:solidFill>
                <a:srgbClr val="333333"/>
              </a:solidFill>
              <a:effectLst/>
              <a:latin typeface="Helvetica Neue"/>
            </a:endParaRPr>
          </a:p>
          <a:p>
            <a:pPr algn="l"/>
            <a:r>
              <a:rPr lang="nb-NO">
                <a:effectLst/>
              </a:rPr>
              <a:t>•Eiere og universiteter og høyskoler skal samarbeide om å vurdere kompetansebehov, planlegge og gjennomføre tiltak i barnehager og skoler.•Universiteter og høyskoler som bidrar i kompetanseutviklingen skal legge til rette for at erfaringene fra partnerskapet skal styrke lærerutdanningene.</a:t>
            </a:r>
            <a:r>
              <a:rPr lang="nb-NO" b="0" i="1">
                <a:solidFill>
                  <a:srgbClr val="333333"/>
                </a:solidFill>
                <a:effectLst/>
                <a:latin typeface="Helvetica Neue"/>
              </a:rPr>
              <a:t>Særskilte kriterier for barnehage</a:t>
            </a:r>
            <a:endParaRPr lang="nb-NO" b="0" i="0">
              <a:solidFill>
                <a:srgbClr val="333333"/>
              </a:solidFill>
              <a:effectLst/>
              <a:latin typeface="Helvetica Neue"/>
            </a:endParaRPr>
          </a:p>
          <a:p>
            <a:pPr algn="l"/>
            <a:r>
              <a:rPr lang="nb-NO" b="0" i="0">
                <a:solidFill>
                  <a:srgbClr val="333333"/>
                </a:solidFill>
                <a:effectLst/>
                <a:latin typeface="Helvetica Neue"/>
              </a:rPr>
              <a:t>Samarbeidsforumet sin innstilling kan i tillegg til barnehagebasert kompetanseutvikling prioritere en tildeling der inntil 30 prosent av midlene benyttes til følgende kompetansetiltak, vurdert utfra behov lokalt:</a:t>
            </a:r>
          </a:p>
          <a:p>
            <a:r>
              <a:rPr lang="nb-NO">
                <a:effectLst/>
              </a:rPr>
              <a:t>•barnehagefaglig grunnkompetanse•kompetansehevingsstudier for fagarbeidere og assistenter•fagbrev som barne- og ungdomsarbeider (praksiskandidatordningen)•tilretteleggingsmidler for lokal prioritering.</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19346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Totalt 15 kommuner, 47 personer mottok tilretteleggingsmidler for studier.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25.000,- pr.pers, totalt 1.175.000,- for Trøndelag høsten 2020.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prstClr val="black"/>
                </a:solidFill>
                <a:latin typeface="Calibri" panose="020F0502020204030204"/>
              </a:rPr>
              <a:t>(Fra presentasjon Basil tall – bemanning av 15.12.2002)</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283727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60189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Er det noen som har </a:t>
            </a:r>
            <a:r>
              <a:rPr lang="nb-NO" dirty="0" err="1"/>
              <a:t>eventueltsaker</a:t>
            </a:r>
            <a:r>
              <a:rPr lang="nb-NO" dirty="0"/>
              <a:t>?</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087837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1156951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21</a:t>
            </a:fld>
            <a:endParaRPr lang="nb-NO"/>
          </a:p>
        </p:txBody>
      </p:sp>
    </p:spTree>
    <p:extLst>
      <p:ext uri="{BB962C8B-B14F-4D97-AF65-F5344CB8AC3E}">
        <p14:creationId xmlns:p14="http://schemas.microsoft.com/office/powerpoint/2010/main" val="2758118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377889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228072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stopper opp ved Langsiktig plan, der vi har behov for å bli enig om innretning.</a:t>
            </a:r>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308446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219577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255619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120601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Barnehageeier vurderer og melder behov i behovsmelding, høsten, må leveres til kompetansenettverkene innen 1.desember</a:t>
            </a:r>
          </a:p>
          <a:p>
            <a:r>
              <a:rPr lang="nb-NO" dirty="0"/>
              <a:t>Eller at de har andre måter å fange opp behov på.</a:t>
            </a:r>
          </a:p>
          <a:p>
            <a:r>
              <a:rPr lang="nb-NO" dirty="0"/>
              <a:t>Møte i samarbeidsforum medio januar, fordeling av midler, </a:t>
            </a:r>
            <a:r>
              <a:rPr lang="nb-NO" dirty="0" err="1"/>
              <a:t>prorata</a:t>
            </a:r>
            <a:r>
              <a:rPr lang="nb-NO" dirty="0"/>
              <a:t>-ramma blir kjent</a:t>
            </a:r>
          </a:p>
          <a:p>
            <a:r>
              <a:rPr lang="nb-NO" dirty="0"/>
              <a:t>Kompetansenettverket innhenter behov og gjør prioriteringer (i partnerskap med UH) innen 1.februar, sender inn til Statsforvalteren</a:t>
            </a:r>
          </a:p>
          <a:p>
            <a:r>
              <a:rPr lang="nb-NO" dirty="0"/>
              <a:t>Statsforvalteren lager innstilling med </a:t>
            </a:r>
            <a:r>
              <a:rPr lang="nb-NO" dirty="0" err="1"/>
              <a:t>utg.p</a:t>
            </a:r>
            <a:r>
              <a:rPr lang="nb-NO" dirty="0"/>
              <a:t> i nettverkenes beslutningsgrunnlag, og samarbeidsforum leverer innstilling til statsforvalteren innen 15.mars</a:t>
            </a:r>
          </a:p>
          <a:p>
            <a:r>
              <a:rPr lang="nb-NO" dirty="0"/>
              <a:t>Statsforvalteren skriver vedtak til tilskuddsmottakerne i et tilsagnsbrev innen 15.april</a:t>
            </a:r>
          </a:p>
          <a:p>
            <a:r>
              <a:rPr lang="nb-NO" dirty="0"/>
              <a:t>Samarbeidsforum kan påklage Statsforvalterens beslutning om avslag, Utdanningsdirektoratet er klageinstans</a:t>
            </a:r>
          </a:p>
          <a:p>
            <a:r>
              <a:rPr lang="nb-NO" dirty="0"/>
              <a:t>Statsforvalteren utbetaler midlene i juni</a:t>
            </a:r>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23561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Frivillig å bruke dette. MEN alle må sørge for at ALLE barnehageeiere har hatt mulighet til å melde behov.</a:t>
            </a:r>
          </a:p>
          <a:p>
            <a:endParaRPr lang="nb-NO" dirty="0"/>
          </a:p>
          <a:p>
            <a:r>
              <a:rPr lang="nb-NO" dirty="0"/>
              <a:t>Kompetanseløftet; her skal det for 2022 være behovsmelding som ligger til grunn, ikke pro rata.</a:t>
            </a:r>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2059922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19.10.2021</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79FEB085-0190-4AD4-B146-7E11A3CED7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bg1"/>
              </a:solidFill>
              <a:latin typeface="+mn-lt"/>
            </a:endParaRPr>
          </a:p>
          <a:p>
            <a:pPr algn="r"/>
            <a:endParaRPr lang="nb-NO" sz="900" dirty="0">
              <a:solidFill>
                <a:schemeClr val="bg1"/>
              </a:solidFill>
              <a:latin typeface="+mn-lt"/>
            </a:endParaRP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19.10.2021</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20DCFF89-A1B9-492B-88E1-30000BFDAD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4" name="Gruppe 3">
            <a:extLst>
              <a:ext uri="{FF2B5EF4-FFF2-40B4-BE49-F238E27FC236}">
                <a16:creationId xmlns:a16="http://schemas.microsoft.com/office/drawing/2014/main" id="{C7AF5D1C-E9A8-46BF-9CAD-F62140AACB68}"/>
              </a:ext>
            </a:extLst>
          </p:cNvPr>
          <p:cNvGrpSpPr/>
          <p:nvPr userDrawn="1"/>
        </p:nvGrpSpPr>
        <p:grpSpPr>
          <a:xfrm>
            <a:off x="975729" y="394856"/>
            <a:ext cx="10240542" cy="5525426"/>
            <a:chOff x="1515039" y="1199627"/>
            <a:chExt cx="9161921" cy="4325799"/>
          </a:xfrm>
        </p:grpSpPr>
        <p:cxnSp>
          <p:nvCxnSpPr>
            <p:cNvPr id="5" name="Rett linje 4">
              <a:extLst>
                <a:ext uri="{FF2B5EF4-FFF2-40B4-BE49-F238E27FC236}">
                  <a16:creationId xmlns:a16="http://schemas.microsoft.com/office/drawing/2014/main" id="{2464CD2E-F4E6-4B30-B7D1-886B21AAE89E}"/>
                </a:ext>
              </a:extLst>
            </p:cNvPr>
            <p:cNvCxnSpPr>
              <a:cxnSpLocks/>
            </p:cNvCxnSpPr>
            <p:nvPr/>
          </p:nvCxnSpPr>
          <p:spPr>
            <a:xfrm>
              <a:off x="6247569" y="2962475"/>
              <a:ext cx="248931" cy="0"/>
            </a:xfrm>
            <a:prstGeom prst="line">
              <a:avLst/>
            </a:prstGeom>
            <a:noFill/>
            <a:ln w="9525" cap="flat" cmpd="sng" algn="ctr">
              <a:solidFill>
                <a:schemeClr val="bg1">
                  <a:lumMod val="65000"/>
                </a:schemeClr>
              </a:solidFill>
              <a:prstDash val="solid"/>
            </a:ln>
            <a:effectLst/>
          </p:spPr>
        </p:cxnSp>
        <p:cxnSp>
          <p:nvCxnSpPr>
            <p:cNvPr id="6" name="Rett linje 5">
              <a:extLst>
                <a:ext uri="{FF2B5EF4-FFF2-40B4-BE49-F238E27FC236}">
                  <a16:creationId xmlns:a16="http://schemas.microsoft.com/office/drawing/2014/main" id="{D273C352-6037-4A8C-AA95-F3123D080A03}"/>
                </a:ext>
              </a:extLst>
            </p:cNvPr>
            <p:cNvCxnSpPr>
              <a:cxnSpLocks/>
            </p:cNvCxnSpPr>
            <p:nvPr/>
          </p:nvCxnSpPr>
          <p:spPr>
            <a:xfrm>
              <a:off x="5898159" y="2962475"/>
              <a:ext cx="349410" cy="0"/>
            </a:xfrm>
            <a:prstGeom prst="line">
              <a:avLst/>
            </a:prstGeom>
            <a:noFill/>
            <a:ln w="9525" cap="flat" cmpd="sng" algn="ctr">
              <a:solidFill>
                <a:schemeClr val="bg1">
                  <a:lumMod val="65000"/>
                </a:schemeClr>
              </a:solidFill>
              <a:prstDash val="solid"/>
            </a:ln>
            <a:effectLst/>
          </p:spPr>
        </p:cxnSp>
        <p:cxnSp>
          <p:nvCxnSpPr>
            <p:cNvPr id="7" name="Rett linje 6">
              <a:extLst>
                <a:ext uri="{FF2B5EF4-FFF2-40B4-BE49-F238E27FC236}">
                  <a16:creationId xmlns:a16="http://schemas.microsoft.com/office/drawing/2014/main" id="{D7191DAC-17D8-4C23-915A-3CDBCB2E09E7}"/>
                </a:ext>
              </a:extLst>
            </p:cNvPr>
            <p:cNvCxnSpPr>
              <a:cxnSpLocks/>
            </p:cNvCxnSpPr>
            <p:nvPr/>
          </p:nvCxnSpPr>
          <p:spPr>
            <a:xfrm>
              <a:off x="2411947" y="3610894"/>
              <a:ext cx="7326468" cy="0"/>
            </a:xfrm>
            <a:prstGeom prst="line">
              <a:avLst/>
            </a:prstGeom>
            <a:noFill/>
            <a:ln w="9525" cap="flat" cmpd="sng" algn="ctr">
              <a:solidFill>
                <a:schemeClr val="bg1">
                  <a:lumMod val="65000"/>
                </a:schemeClr>
              </a:solidFill>
              <a:prstDash val="solid"/>
            </a:ln>
            <a:effectLst/>
          </p:spPr>
        </p:cxnSp>
        <p:cxnSp>
          <p:nvCxnSpPr>
            <p:cNvPr id="9" name="Rett linje 8">
              <a:extLst>
                <a:ext uri="{FF2B5EF4-FFF2-40B4-BE49-F238E27FC236}">
                  <a16:creationId xmlns:a16="http://schemas.microsoft.com/office/drawing/2014/main" id="{0CA6E43B-82FC-46AC-8594-41E0A4BFBC98}"/>
                </a:ext>
              </a:extLst>
            </p:cNvPr>
            <p:cNvCxnSpPr>
              <a:cxnSpLocks/>
            </p:cNvCxnSpPr>
            <p:nvPr/>
          </p:nvCxnSpPr>
          <p:spPr>
            <a:xfrm>
              <a:off x="6254673" y="2164305"/>
              <a:ext cx="0" cy="1443084"/>
            </a:xfrm>
            <a:prstGeom prst="line">
              <a:avLst/>
            </a:prstGeom>
            <a:noFill/>
            <a:ln w="9525" cap="flat" cmpd="sng" algn="ctr">
              <a:solidFill>
                <a:schemeClr val="bg1">
                  <a:lumMod val="65000"/>
                </a:schemeClr>
              </a:solidFill>
              <a:prstDash val="solid"/>
            </a:ln>
            <a:effectLst/>
          </p:spPr>
        </p:cxnSp>
        <p:cxnSp>
          <p:nvCxnSpPr>
            <p:cNvPr id="10" name="Rett linje 9">
              <a:extLst>
                <a:ext uri="{FF2B5EF4-FFF2-40B4-BE49-F238E27FC236}">
                  <a16:creationId xmlns:a16="http://schemas.microsoft.com/office/drawing/2014/main" id="{05000CA2-577F-4175-996D-FB14F7BC7D50}"/>
                </a:ext>
              </a:extLst>
            </p:cNvPr>
            <p:cNvCxnSpPr>
              <a:cxnSpLocks/>
            </p:cNvCxnSpPr>
            <p:nvPr/>
          </p:nvCxnSpPr>
          <p:spPr>
            <a:xfrm flipV="1">
              <a:off x="2411947" y="3607389"/>
              <a:ext cx="0" cy="247645"/>
            </a:xfrm>
            <a:prstGeom prst="line">
              <a:avLst/>
            </a:prstGeom>
            <a:noFill/>
            <a:ln w="9525" cap="flat" cmpd="sng" algn="ctr">
              <a:solidFill>
                <a:schemeClr val="bg1">
                  <a:lumMod val="65000"/>
                </a:schemeClr>
              </a:solidFill>
              <a:prstDash val="solid"/>
            </a:ln>
            <a:effectLst/>
          </p:spPr>
        </p:cxnSp>
        <p:cxnSp>
          <p:nvCxnSpPr>
            <p:cNvPr id="12" name="Rett linje 11">
              <a:extLst>
                <a:ext uri="{FF2B5EF4-FFF2-40B4-BE49-F238E27FC236}">
                  <a16:creationId xmlns:a16="http://schemas.microsoft.com/office/drawing/2014/main" id="{0B108DC5-A134-41AD-A2A7-0ED81628B955}"/>
                </a:ext>
              </a:extLst>
            </p:cNvPr>
            <p:cNvCxnSpPr>
              <a:cxnSpLocks/>
            </p:cNvCxnSpPr>
            <p:nvPr/>
          </p:nvCxnSpPr>
          <p:spPr>
            <a:xfrm flipV="1">
              <a:off x="3800817" y="3607389"/>
              <a:ext cx="0" cy="1375848"/>
            </a:xfrm>
            <a:prstGeom prst="line">
              <a:avLst/>
            </a:prstGeom>
            <a:noFill/>
            <a:ln w="9525" cap="flat" cmpd="sng" algn="ctr">
              <a:solidFill>
                <a:schemeClr val="bg1">
                  <a:lumMod val="65000"/>
                </a:schemeClr>
              </a:solidFill>
              <a:prstDash val="solid"/>
            </a:ln>
            <a:effectLst/>
          </p:spPr>
        </p:cxnSp>
        <p:cxnSp>
          <p:nvCxnSpPr>
            <p:cNvPr id="13" name="Rett linje 12">
              <a:extLst>
                <a:ext uri="{FF2B5EF4-FFF2-40B4-BE49-F238E27FC236}">
                  <a16:creationId xmlns:a16="http://schemas.microsoft.com/office/drawing/2014/main" id="{0E891752-50D2-4E96-9DF2-F6615600AB3E}"/>
                </a:ext>
              </a:extLst>
            </p:cNvPr>
            <p:cNvCxnSpPr/>
            <p:nvPr/>
          </p:nvCxnSpPr>
          <p:spPr>
            <a:xfrm flipV="1">
              <a:off x="9738415" y="3607389"/>
              <a:ext cx="0" cy="235294"/>
            </a:xfrm>
            <a:prstGeom prst="line">
              <a:avLst/>
            </a:prstGeom>
            <a:noFill/>
            <a:ln w="9525" cap="flat" cmpd="sng" algn="ctr">
              <a:solidFill>
                <a:schemeClr val="bg1">
                  <a:lumMod val="65000"/>
                </a:schemeClr>
              </a:solidFill>
              <a:prstDash val="solid"/>
            </a:ln>
            <a:effectLst/>
          </p:spPr>
        </p:cxnSp>
        <p:cxnSp>
          <p:nvCxnSpPr>
            <p:cNvPr id="14" name="Rett linje 13">
              <a:extLst>
                <a:ext uri="{FF2B5EF4-FFF2-40B4-BE49-F238E27FC236}">
                  <a16:creationId xmlns:a16="http://schemas.microsoft.com/office/drawing/2014/main" id="{7561851D-C711-4F67-8184-02206ED80A88}"/>
                </a:ext>
              </a:extLst>
            </p:cNvPr>
            <p:cNvCxnSpPr/>
            <p:nvPr/>
          </p:nvCxnSpPr>
          <p:spPr>
            <a:xfrm flipV="1">
              <a:off x="7607164" y="3607389"/>
              <a:ext cx="0" cy="235294"/>
            </a:xfrm>
            <a:prstGeom prst="line">
              <a:avLst/>
            </a:prstGeom>
            <a:noFill/>
            <a:ln w="9525" cap="flat" cmpd="sng" algn="ctr">
              <a:solidFill>
                <a:schemeClr val="bg1">
                  <a:lumMod val="65000"/>
                </a:schemeClr>
              </a:solidFill>
              <a:prstDash val="solid"/>
            </a:ln>
            <a:effectLst/>
          </p:spPr>
        </p:cxnSp>
        <p:cxnSp>
          <p:nvCxnSpPr>
            <p:cNvPr id="15" name="Rett linje 14">
              <a:extLst>
                <a:ext uri="{FF2B5EF4-FFF2-40B4-BE49-F238E27FC236}">
                  <a16:creationId xmlns:a16="http://schemas.microsoft.com/office/drawing/2014/main" id="{C899D01B-670E-4BDE-9CFC-2CCC22EE5743}"/>
                </a:ext>
              </a:extLst>
            </p:cNvPr>
            <p:cNvCxnSpPr/>
            <p:nvPr/>
          </p:nvCxnSpPr>
          <p:spPr>
            <a:xfrm flipV="1">
              <a:off x="5008770" y="3607389"/>
              <a:ext cx="0" cy="235294"/>
            </a:xfrm>
            <a:prstGeom prst="line">
              <a:avLst/>
            </a:prstGeom>
            <a:noFill/>
            <a:ln w="9525" cap="flat" cmpd="sng" algn="ctr">
              <a:solidFill>
                <a:schemeClr val="bg1">
                  <a:lumMod val="65000"/>
                </a:schemeClr>
              </a:solidFill>
              <a:prstDash val="solid"/>
            </a:ln>
            <a:effectLst/>
          </p:spPr>
        </p:cxnSp>
        <p:cxnSp>
          <p:nvCxnSpPr>
            <p:cNvPr id="16" name="Rett linje 15">
              <a:extLst>
                <a:ext uri="{FF2B5EF4-FFF2-40B4-BE49-F238E27FC236}">
                  <a16:creationId xmlns:a16="http://schemas.microsoft.com/office/drawing/2014/main" id="{56083C35-8ECE-4552-ACFF-8C36DDB13879}"/>
                </a:ext>
              </a:extLst>
            </p:cNvPr>
            <p:cNvCxnSpPr>
              <a:cxnSpLocks/>
            </p:cNvCxnSpPr>
            <p:nvPr/>
          </p:nvCxnSpPr>
          <p:spPr>
            <a:xfrm flipV="1">
              <a:off x="8571485" y="3607389"/>
              <a:ext cx="0" cy="1269619"/>
            </a:xfrm>
            <a:prstGeom prst="line">
              <a:avLst/>
            </a:prstGeom>
            <a:noFill/>
            <a:ln w="9525" cap="flat" cmpd="sng" algn="ctr">
              <a:solidFill>
                <a:schemeClr val="bg1">
                  <a:lumMod val="65000"/>
                </a:schemeClr>
              </a:solidFill>
              <a:prstDash val="solid"/>
            </a:ln>
            <a:effectLst/>
          </p:spPr>
        </p:cxnSp>
        <p:sp>
          <p:nvSpPr>
            <p:cNvPr id="17" name="Frihåndsform: figur 16">
              <a:extLst>
                <a:ext uri="{FF2B5EF4-FFF2-40B4-BE49-F238E27FC236}">
                  <a16:creationId xmlns:a16="http://schemas.microsoft.com/office/drawing/2014/main" id="{EE44E5C0-C19C-4FE7-8C74-CEF75EB4D13D}"/>
                </a:ext>
              </a:extLst>
            </p:cNvPr>
            <p:cNvSpPr/>
            <p:nvPr/>
          </p:nvSpPr>
          <p:spPr>
            <a:xfrm>
              <a:off x="2890740" y="4786921"/>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p:txBody>
        </p:sp>
        <p:sp>
          <p:nvSpPr>
            <p:cNvPr id="18" name="Frihåndsform: figur 17">
              <a:extLst>
                <a:ext uri="{FF2B5EF4-FFF2-40B4-BE49-F238E27FC236}">
                  <a16:creationId xmlns:a16="http://schemas.microsoft.com/office/drawing/2014/main" id="{71227060-E4D7-4D11-BD98-19D60B9D3107}"/>
                </a:ext>
              </a:extLst>
            </p:cNvPr>
            <p:cNvSpPr/>
            <p:nvPr/>
          </p:nvSpPr>
          <p:spPr>
            <a:xfrm>
              <a:off x="4061551"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endParaRPr lang="nb-NO" sz="16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 name="Frihåndsform: figur 18">
              <a:extLst>
                <a:ext uri="{FF2B5EF4-FFF2-40B4-BE49-F238E27FC236}">
                  <a16:creationId xmlns:a16="http://schemas.microsoft.com/office/drawing/2014/main" id="{658E496B-492B-4BDE-BCC8-321AD4D77AAB}"/>
                </a:ext>
              </a:extLst>
            </p:cNvPr>
            <p:cNvSpPr/>
            <p:nvPr/>
          </p:nvSpPr>
          <p:spPr>
            <a:xfrm>
              <a:off x="7676297" y="4812976"/>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p:txBody>
        </p:sp>
        <p:sp>
          <p:nvSpPr>
            <p:cNvPr id="20" name="Frihåndsform: figur 19">
              <a:extLst>
                <a:ext uri="{FF2B5EF4-FFF2-40B4-BE49-F238E27FC236}">
                  <a16:creationId xmlns:a16="http://schemas.microsoft.com/office/drawing/2014/main" id="{95018BB9-C717-49AB-A130-7259D9B1A98C}"/>
                </a:ext>
              </a:extLst>
            </p:cNvPr>
            <p:cNvSpPr/>
            <p:nvPr/>
          </p:nvSpPr>
          <p:spPr>
            <a:xfrm>
              <a:off x="1515039"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p:txBody>
        </p:sp>
        <p:sp>
          <p:nvSpPr>
            <p:cNvPr id="21" name="Frihåndsform: figur 20">
              <a:extLst>
                <a:ext uri="{FF2B5EF4-FFF2-40B4-BE49-F238E27FC236}">
                  <a16:creationId xmlns:a16="http://schemas.microsoft.com/office/drawing/2014/main" id="{AC46EB43-447E-4B39-B318-96880056D421}"/>
                </a:ext>
              </a:extLst>
            </p:cNvPr>
            <p:cNvSpPr/>
            <p:nvPr/>
          </p:nvSpPr>
          <p:spPr>
            <a:xfrm>
              <a:off x="8741972"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p:txBody>
        </p:sp>
        <p:sp>
          <p:nvSpPr>
            <p:cNvPr id="22" name="Frihåndsform: figur 21">
              <a:extLst>
                <a:ext uri="{FF2B5EF4-FFF2-40B4-BE49-F238E27FC236}">
                  <a16:creationId xmlns:a16="http://schemas.microsoft.com/office/drawing/2014/main" id="{DB3A9E7A-C1C8-4863-AB4E-14C3BC1EDDF6}"/>
                </a:ext>
              </a:extLst>
            </p:cNvPr>
            <p:cNvSpPr/>
            <p:nvPr/>
          </p:nvSpPr>
          <p:spPr>
            <a:xfrm>
              <a:off x="6495373"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sp>
          <p:nvSpPr>
            <p:cNvPr id="23" name="Frihåndsform: figur 22">
              <a:extLst>
                <a:ext uri="{FF2B5EF4-FFF2-40B4-BE49-F238E27FC236}">
                  <a16:creationId xmlns:a16="http://schemas.microsoft.com/office/drawing/2014/main" id="{18288B43-7658-4227-BE39-8E3FB270242A}"/>
                </a:ext>
              </a:extLst>
            </p:cNvPr>
            <p:cNvSpPr/>
            <p:nvPr/>
          </p:nvSpPr>
          <p:spPr>
            <a:xfrm>
              <a:off x="4041276" y="261571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6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6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Frihåndsform: figur 23">
              <a:extLst>
                <a:ext uri="{FF2B5EF4-FFF2-40B4-BE49-F238E27FC236}">
                  <a16:creationId xmlns:a16="http://schemas.microsoft.com/office/drawing/2014/main" id="{F2525BE7-0122-471B-AA1F-156CEE15548B}"/>
                </a:ext>
              </a:extLst>
            </p:cNvPr>
            <p:cNvSpPr/>
            <p:nvPr/>
          </p:nvSpPr>
          <p:spPr>
            <a:xfrm>
              <a:off x="6496500" y="261571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6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600"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600" b="1"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5" name="Frihåndsform: figur 24">
              <a:extLst>
                <a:ext uri="{FF2B5EF4-FFF2-40B4-BE49-F238E27FC236}">
                  <a16:creationId xmlns:a16="http://schemas.microsoft.com/office/drawing/2014/main" id="{5635E784-CE7E-4B49-A3F6-25D2ADF708F1}"/>
                </a:ext>
              </a:extLst>
            </p:cNvPr>
            <p:cNvSpPr/>
            <p:nvPr/>
          </p:nvSpPr>
          <p:spPr>
            <a:xfrm>
              <a:off x="4825728" y="1199627"/>
              <a:ext cx="2858838" cy="96467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16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6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6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6" name="TekstSylinder 25">
            <a:extLst>
              <a:ext uri="{FF2B5EF4-FFF2-40B4-BE49-F238E27FC236}">
                <a16:creationId xmlns:a16="http://schemas.microsoft.com/office/drawing/2014/main" id="{D317F288-2C81-4430-ABA9-56354F28D4E6}"/>
              </a:ext>
            </a:extLst>
          </p:cNvPr>
          <p:cNvSpPr txBox="1"/>
          <p:nvPr userDrawn="1"/>
        </p:nvSpPr>
        <p:spPr>
          <a:xfrm>
            <a:off x="9482913" y="6355595"/>
            <a:ext cx="2122174"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spTree>
    <p:extLst>
      <p:ext uri="{BB962C8B-B14F-4D97-AF65-F5344CB8AC3E}">
        <p14:creationId xmlns:p14="http://schemas.microsoft.com/office/powerpoint/2010/main" val="3050039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27" name="Gruppe 26">
            <a:extLst>
              <a:ext uri="{FF2B5EF4-FFF2-40B4-BE49-F238E27FC236}">
                <a16:creationId xmlns:a16="http://schemas.microsoft.com/office/drawing/2014/main" id="{5D5651E8-F179-46EA-A09A-1A0C9CC96D45}"/>
              </a:ext>
            </a:extLst>
          </p:cNvPr>
          <p:cNvGrpSpPr/>
          <p:nvPr userDrawn="1"/>
        </p:nvGrpSpPr>
        <p:grpSpPr>
          <a:xfrm>
            <a:off x="599086" y="338300"/>
            <a:ext cx="11065975" cy="5531161"/>
            <a:chOff x="599086" y="338300"/>
            <a:chExt cx="11065975" cy="5531161"/>
          </a:xfrm>
        </p:grpSpPr>
        <p:cxnSp>
          <p:nvCxnSpPr>
            <p:cNvPr id="28" name="Rett linje 27">
              <a:extLst>
                <a:ext uri="{FF2B5EF4-FFF2-40B4-BE49-F238E27FC236}">
                  <a16:creationId xmlns:a16="http://schemas.microsoft.com/office/drawing/2014/main" id="{BBB54C0F-F676-4DC9-A2B6-9CFC58C30980}"/>
                </a:ext>
              </a:extLst>
            </p:cNvPr>
            <p:cNvCxnSpPr>
              <a:cxnSpLocks/>
            </p:cNvCxnSpPr>
            <p:nvPr/>
          </p:nvCxnSpPr>
          <p:spPr>
            <a:xfrm>
              <a:off x="6294022" y="2120235"/>
              <a:ext cx="307768" cy="562"/>
            </a:xfrm>
            <a:prstGeom prst="line">
              <a:avLst/>
            </a:prstGeom>
            <a:noFill/>
            <a:ln w="9525" cap="flat" cmpd="sng" algn="ctr">
              <a:solidFill>
                <a:schemeClr val="bg1">
                  <a:lumMod val="75000"/>
                </a:schemeClr>
              </a:solidFill>
              <a:prstDash val="solid"/>
            </a:ln>
            <a:effectLst/>
          </p:spPr>
        </p:cxnSp>
        <p:cxnSp>
          <p:nvCxnSpPr>
            <p:cNvPr id="29" name="Rett linje 28">
              <a:extLst>
                <a:ext uri="{FF2B5EF4-FFF2-40B4-BE49-F238E27FC236}">
                  <a16:creationId xmlns:a16="http://schemas.microsoft.com/office/drawing/2014/main" id="{185BBE8E-1848-42A7-A1EB-C15E1C9DD4A5}"/>
                </a:ext>
              </a:extLst>
            </p:cNvPr>
            <p:cNvCxnSpPr>
              <a:cxnSpLocks/>
            </p:cNvCxnSpPr>
            <p:nvPr/>
          </p:nvCxnSpPr>
          <p:spPr>
            <a:xfrm>
              <a:off x="5985949" y="2120797"/>
              <a:ext cx="315177" cy="0"/>
            </a:xfrm>
            <a:prstGeom prst="line">
              <a:avLst/>
            </a:prstGeom>
            <a:noFill/>
            <a:ln w="9525" cap="flat" cmpd="sng" algn="ctr">
              <a:solidFill>
                <a:schemeClr val="bg1">
                  <a:lumMod val="75000"/>
                </a:schemeClr>
              </a:solidFill>
              <a:prstDash val="solid"/>
            </a:ln>
            <a:effectLst/>
          </p:spPr>
        </p:cxnSp>
        <p:cxnSp>
          <p:nvCxnSpPr>
            <p:cNvPr id="30" name="Rett linje 29">
              <a:extLst>
                <a:ext uri="{FF2B5EF4-FFF2-40B4-BE49-F238E27FC236}">
                  <a16:creationId xmlns:a16="http://schemas.microsoft.com/office/drawing/2014/main" id="{237063B9-CC9D-4596-AB60-BC2D5CBF1653}"/>
                </a:ext>
              </a:extLst>
            </p:cNvPr>
            <p:cNvCxnSpPr>
              <a:cxnSpLocks/>
            </p:cNvCxnSpPr>
            <p:nvPr/>
          </p:nvCxnSpPr>
          <p:spPr>
            <a:xfrm flipV="1">
              <a:off x="1396976" y="2537241"/>
              <a:ext cx="9426640" cy="37689"/>
            </a:xfrm>
            <a:prstGeom prst="line">
              <a:avLst/>
            </a:prstGeom>
            <a:noFill/>
            <a:ln w="9525" cap="flat" cmpd="sng" algn="ctr">
              <a:solidFill>
                <a:schemeClr val="bg1">
                  <a:lumMod val="75000"/>
                </a:schemeClr>
              </a:solidFill>
              <a:prstDash val="solid"/>
            </a:ln>
            <a:effectLst/>
          </p:spPr>
        </p:cxnSp>
        <p:cxnSp>
          <p:nvCxnSpPr>
            <p:cNvPr id="31" name="Rett linje 30">
              <a:extLst>
                <a:ext uri="{FF2B5EF4-FFF2-40B4-BE49-F238E27FC236}">
                  <a16:creationId xmlns:a16="http://schemas.microsoft.com/office/drawing/2014/main" id="{B4883889-C263-4C4F-85A3-FEEBB7FDAD6E}"/>
                </a:ext>
              </a:extLst>
            </p:cNvPr>
            <p:cNvCxnSpPr>
              <a:cxnSpLocks/>
            </p:cNvCxnSpPr>
            <p:nvPr/>
          </p:nvCxnSpPr>
          <p:spPr>
            <a:xfrm>
              <a:off x="6301126" y="1606637"/>
              <a:ext cx="0" cy="938700"/>
            </a:xfrm>
            <a:prstGeom prst="line">
              <a:avLst/>
            </a:prstGeom>
            <a:noFill/>
            <a:ln w="9525" cap="flat" cmpd="sng" algn="ctr">
              <a:solidFill>
                <a:schemeClr val="bg1">
                  <a:lumMod val="75000"/>
                </a:schemeClr>
              </a:solidFill>
              <a:prstDash val="solid"/>
            </a:ln>
            <a:effectLst/>
          </p:spPr>
        </p:cxnSp>
        <p:sp>
          <p:nvSpPr>
            <p:cNvPr id="32" name="TekstSylinder 31">
              <a:extLst>
                <a:ext uri="{FF2B5EF4-FFF2-40B4-BE49-F238E27FC236}">
                  <a16:creationId xmlns:a16="http://schemas.microsoft.com/office/drawing/2014/main" id="{A6799144-8DD7-42AB-8794-BF6DEDAE026B}"/>
                </a:ext>
              </a:extLst>
            </p:cNvPr>
            <p:cNvSpPr txBox="1"/>
            <p:nvPr userDrawn="1"/>
          </p:nvSpPr>
          <p:spPr>
            <a:xfrm>
              <a:off x="6367553" y="357457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TekstSylinder 32">
              <a:extLst>
                <a:ext uri="{FF2B5EF4-FFF2-40B4-BE49-F238E27FC236}">
                  <a16:creationId xmlns:a16="http://schemas.microsoft.com/office/drawing/2014/main" id="{A032D0A2-19B6-4987-A6EB-6BA40578C1D8}"/>
                </a:ext>
              </a:extLst>
            </p:cNvPr>
            <p:cNvSpPr txBox="1"/>
            <p:nvPr userDrawn="1"/>
          </p:nvSpPr>
          <p:spPr>
            <a:xfrm>
              <a:off x="6372218" y="4160994"/>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34" name="Rett linje 33">
              <a:extLst>
                <a:ext uri="{FF2B5EF4-FFF2-40B4-BE49-F238E27FC236}">
                  <a16:creationId xmlns:a16="http://schemas.microsoft.com/office/drawing/2014/main" id="{92E8E2C6-1A5F-4BB5-A157-956FAAC18906}"/>
                </a:ext>
              </a:extLst>
            </p:cNvPr>
            <p:cNvCxnSpPr/>
            <p:nvPr userDrawn="1"/>
          </p:nvCxnSpPr>
          <p:spPr>
            <a:xfrm flipV="1">
              <a:off x="1396976" y="2564218"/>
              <a:ext cx="0" cy="235294"/>
            </a:xfrm>
            <a:prstGeom prst="line">
              <a:avLst/>
            </a:prstGeom>
            <a:noFill/>
            <a:ln w="9525" cap="flat" cmpd="sng" algn="ctr">
              <a:solidFill>
                <a:schemeClr val="bg1">
                  <a:lumMod val="75000"/>
                </a:schemeClr>
              </a:solidFill>
              <a:prstDash val="solid"/>
            </a:ln>
            <a:effectLst/>
          </p:spPr>
        </p:cxnSp>
        <p:cxnSp>
          <p:nvCxnSpPr>
            <p:cNvPr id="35" name="Rett linje 34">
              <a:extLst>
                <a:ext uri="{FF2B5EF4-FFF2-40B4-BE49-F238E27FC236}">
                  <a16:creationId xmlns:a16="http://schemas.microsoft.com/office/drawing/2014/main" id="{AAA26D0C-4997-4FFB-91B8-5C400D2331F6}"/>
                </a:ext>
              </a:extLst>
            </p:cNvPr>
            <p:cNvCxnSpPr/>
            <p:nvPr userDrawn="1"/>
          </p:nvCxnSpPr>
          <p:spPr>
            <a:xfrm flipV="1">
              <a:off x="3274872" y="2564218"/>
              <a:ext cx="0" cy="235294"/>
            </a:xfrm>
            <a:prstGeom prst="line">
              <a:avLst/>
            </a:prstGeom>
            <a:noFill/>
            <a:ln w="9525" cap="flat" cmpd="sng" algn="ctr">
              <a:solidFill>
                <a:schemeClr val="bg1">
                  <a:lumMod val="75000"/>
                </a:schemeClr>
              </a:solidFill>
              <a:prstDash val="solid"/>
            </a:ln>
            <a:effectLst/>
          </p:spPr>
        </p:cxnSp>
        <p:cxnSp>
          <p:nvCxnSpPr>
            <p:cNvPr id="36" name="Rett linje 35">
              <a:extLst>
                <a:ext uri="{FF2B5EF4-FFF2-40B4-BE49-F238E27FC236}">
                  <a16:creationId xmlns:a16="http://schemas.microsoft.com/office/drawing/2014/main" id="{20FFEDA2-8827-4AC0-9A4D-E70DCECDE311}"/>
                </a:ext>
              </a:extLst>
            </p:cNvPr>
            <p:cNvCxnSpPr/>
            <p:nvPr userDrawn="1"/>
          </p:nvCxnSpPr>
          <p:spPr>
            <a:xfrm flipV="1">
              <a:off x="8962555" y="2545337"/>
              <a:ext cx="0" cy="235294"/>
            </a:xfrm>
            <a:prstGeom prst="line">
              <a:avLst/>
            </a:prstGeom>
            <a:noFill/>
            <a:ln w="9525" cap="flat" cmpd="sng" algn="ctr">
              <a:solidFill>
                <a:schemeClr val="bg1">
                  <a:lumMod val="75000"/>
                </a:schemeClr>
              </a:solidFill>
              <a:prstDash val="solid"/>
            </a:ln>
            <a:effectLst/>
          </p:spPr>
        </p:cxnSp>
        <p:sp>
          <p:nvSpPr>
            <p:cNvPr id="37" name="Rektangel 36">
              <a:extLst>
                <a:ext uri="{FF2B5EF4-FFF2-40B4-BE49-F238E27FC236}">
                  <a16:creationId xmlns:a16="http://schemas.microsoft.com/office/drawing/2014/main" id="{8E5BFE81-1A0E-4EBF-902E-6D5E615ABFCF}"/>
                </a:ext>
              </a:extLst>
            </p:cNvPr>
            <p:cNvSpPr/>
            <p:nvPr userDrawn="1"/>
          </p:nvSpPr>
          <p:spPr>
            <a:xfrm>
              <a:off x="10389257" y="3627006"/>
              <a:ext cx="1088334" cy="374502"/>
            </a:xfrm>
            <a:prstGeom prst="rect">
              <a:avLst/>
            </a:prstGeom>
            <a:solidFill>
              <a:srgbClr val="00ADBA"/>
            </a:solidFill>
            <a:ln w="10795" cap="flat" cmpd="sng" algn="ctr">
              <a:solidFill>
                <a:sysClr val="window" lastClr="FFFFFF">
                  <a:hueOff val="0"/>
                  <a:satOff val="0"/>
                  <a:lumOff val="0"/>
                  <a:alphaOff val="0"/>
                </a:sysClr>
              </a:solidFill>
              <a:prstDash val="solid"/>
            </a:ln>
            <a:effectLst/>
          </p:spPr>
        </p:sp>
        <p:sp>
          <p:nvSpPr>
            <p:cNvPr id="38" name="TekstSylinder 37">
              <a:extLst>
                <a:ext uri="{FF2B5EF4-FFF2-40B4-BE49-F238E27FC236}">
                  <a16:creationId xmlns:a16="http://schemas.microsoft.com/office/drawing/2014/main" id="{06C9CB3A-6585-4FE8-B11F-85AFC633DBFB}"/>
                </a:ext>
              </a:extLst>
            </p:cNvPr>
            <p:cNvSpPr txBox="1"/>
            <p:nvPr userDrawn="1"/>
          </p:nvSpPr>
          <p:spPr>
            <a:xfrm>
              <a:off x="10109906" y="3575974"/>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39" name="TekstSylinder 38">
              <a:extLst>
                <a:ext uri="{FF2B5EF4-FFF2-40B4-BE49-F238E27FC236}">
                  <a16:creationId xmlns:a16="http://schemas.microsoft.com/office/drawing/2014/main" id="{5316FED7-2C51-4C0E-A7F3-2C2306E8A7F4}"/>
                </a:ext>
              </a:extLst>
            </p:cNvPr>
            <p:cNvSpPr txBox="1"/>
            <p:nvPr userDrawn="1"/>
          </p:nvSpPr>
          <p:spPr>
            <a:xfrm>
              <a:off x="10109906" y="4161782"/>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40" name="TekstSylinder 39">
              <a:extLst>
                <a:ext uri="{FF2B5EF4-FFF2-40B4-BE49-F238E27FC236}">
                  <a16:creationId xmlns:a16="http://schemas.microsoft.com/office/drawing/2014/main" id="{69CEE462-8B24-4871-BCE3-6FF9909D8DF9}"/>
                </a:ext>
              </a:extLst>
            </p:cNvPr>
            <p:cNvSpPr txBox="1"/>
            <p:nvPr userDrawn="1"/>
          </p:nvSpPr>
          <p:spPr>
            <a:xfrm>
              <a:off x="10109906" y="4762486"/>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41" name="Rett linje 40">
              <a:extLst>
                <a:ext uri="{FF2B5EF4-FFF2-40B4-BE49-F238E27FC236}">
                  <a16:creationId xmlns:a16="http://schemas.microsoft.com/office/drawing/2014/main" id="{88F1DBEE-3529-4C32-A7F7-803934740292}"/>
                </a:ext>
              </a:extLst>
            </p:cNvPr>
            <p:cNvCxnSpPr/>
            <p:nvPr userDrawn="1"/>
          </p:nvCxnSpPr>
          <p:spPr>
            <a:xfrm flipV="1">
              <a:off x="7078828" y="2545337"/>
              <a:ext cx="0" cy="235294"/>
            </a:xfrm>
            <a:prstGeom prst="line">
              <a:avLst/>
            </a:prstGeom>
            <a:noFill/>
            <a:ln w="9525" cap="flat" cmpd="sng" algn="ctr">
              <a:solidFill>
                <a:schemeClr val="bg1">
                  <a:lumMod val="75000"/>
                </a:schemeClr>
              </a:solidFill>
              <a:prstDash val="solid"/>
            </a:ln>
            <a:effectLst/>
          </p:spPr>
        </p:cxnSp>
        <p:sp>
          <p:nvSpPr>
            <p:cNvPr id="42" name="TekstSylinder 41">
              <a:extLst>
                <a:ext uri="{FF2B5EF4-FFF2-40B4-BE49-F238E27FC236}">
                  <a16:creationId xmlns:a16="http://schemas.microsoft.com/office/drawing/2014/main" id="{578EF7C1-ED56-492D-9C46-625340E10A88}"/>
                </a:ext>
              </a:extLst>
            </p:cNvPr>
            <p:cNvSpPr txBox="1"/>
            <p:nvPr userDrawn="1"/>
          </p:nvSpPr>
          <p:spPr>
            <a:xfrm>
              <a:off x="4468846" y="476622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3" name="TekstSylinder 42">
              <a:extLst>
                <a:ext uri="{FF2B5EF4-FFF2-40B4-BE49-F238E27FC236}">
                  <a16:creationId xmlns:a16="http://schemas.microsoft.com/office/drawing/2014/main" id="{58ACAB4A-2864-451C-810A-6771CE60F6E3}"/>
                </a:ext>
              </a:extLst>
            </p:cNvPr>
            <p:cNvSpPr txBox="1"/>
            <p:nvPr userDrawn="1"/>
          </p:nvSpPr>
          <p:spPr>
            <a:xfrm>
              <a:off x="4468845" y="3574579"/>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real- og </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lovforvaltning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4" name="TekstSylinder 43">
              <a:extLst>
                <a:ext uri="{FF2B5EF4-FFF2-40B4-BE49-F238E27FC236}">
                  <a16:creationId xmlns:a16="http://schemas.microsoft.com/office/drawing/2014/main" id="{722F50D5-4518-44AE-8105-D3A5679E973A}"/>
                </a:ext>
              </a:extLst>
            </p:cNvPr>
            <p:cNvSpPr txBox="1"/>
            <p:nvPr userDrawn="1"/>
          </p:nvSpPr>
          <p:spPr>
            <a:xfrm>
              <a:off x="4468845" y="4165479"/>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45" name="Rett linje 44">
              <a:extLst>
                <a:ext uri="{FF2B5EF4-FFF2-40B4-BE49-F238E27FC236}">
                  <a16:creationId xmlns:a16="http://schemas.microsoft.com/office/drawing/2014/main" id="{1412B6A2-B0A4-4260-94EC-AFFD0FD5403B}"/>
                </a:ext>
              </a:extLst>
            </p:cNvPr>
            <p:cNvCxnSpPr/>
            <p:nvPr userDrawn="1"/>
          </p:nvCxnSpPr>
          <p:spPr>
            <a:xfrm flipV="1">
              <a:off x="5228509" y="2564218"/>
              <a:ext cx="0" cy="235294"/>
            </a:xfrm>
            <a:prstGeom prst="line">
              <a:avLst/>
            </a:prstGeom>
            <a:noFill/>
            <a:ln w="9525" cap="flat" cmpd="sng" algn="ctr">
              <a:solidFill>
                <a:schemeClr val="bg1">
                  <a:lumMod val="75000"/>
                </a:schemeClr>
              </a:solidFill>
              <a:prstDash val="solid"/>
            </a:ln>
            <a:effectLst/>
          </p:spPr>
        </p:cxnSp>
        <p:cxnSp>
          <p:nvCxnSpPr>
            <p:cNvPr id="46" name="Rett linje 45">
              <a:extLst>
                <a:ext uri="{FF2B5EF4-FFF2-40B4-BE49-F238E27FC236}">
                  <a16:creationId xmlns:a16="http://schemas.microsoft.com/office/drawing/2014/main" id="{11685EA8-4A65-4936-9723-D1C61B61315A}"/>
                </a:ext>
              </a:extLst>
            </p:cNvPr>
            <p:cNvCxnSpPr/>
            <p:nvPr userDrawn="1"/>
          </p:nvCxnSpPr>
          <p:spPr>
            <a:xfrm flipV="1">
              <a:off x="10823616" y="2535994"/>
              <a:ext cx="0" cy="235294"/>
            </a:xfrm>
            <a:prstGeom prst="line">
              <a:avLst/>
            </a:prstGeom>
            <a:noFill/>
            <a:ln w="9525" cap="flat" cmpd="sng" algn="ctr">
              <a:solidFill>
                <a:schemeClr val="bg1">
                  <a:lumMod val="75000"/>
                </a:schemeClr>
              </a:solidFill>
              <a:prstDash val="solid"/>
            </a:ln>
            <a:effectLst/>
          </p:spPr>
        </p:cxnSp>
        <p:sp>
          <p:nvSpPr>
            <p:cNvPr id="47" name="Frihåndsform: figur 46">
              <a:extLst>
                <a:ext uri="{FF2B5EF4-FFF2-40B4-BE49-F238E27FC236}">
                  <a16:creationId xmlns:a16="http://schemas.microsoft.com/office/drawing/2014/main" id="{CA2B1F96-6F4E-46EC-A362-9AA56C6350EF}"/>
                </a:ext>
              </a:extLst>
            </p:cNvPr>
            <p:cNvSpPr/>
            <p:nvPr userDrawn="1"/>
          </p:nvSpPr>
          <p:spPr>
            <a:xfrm>
              <a:off x="4878311" y="338300"/>
              <a:ext cx="2873765" cy="126966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Frank Jenssen</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2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Øystein Johannessen</a:t>
              </a:r>
              <a:endParaRPr kumimoji="0" lang="nb-NO" sz="12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sp>
          <p:nvSpPr>
            <p:cNvPr id="48" name="Frihåndsform: figur 47">
              <a:extLst>
                <a:ext uri="{FF2B5EF4-FFF2-40B4-BE49-F238E27FC236}">
                  <a16:creationId xmlns:a16="http://schemas.microsoft.com/office/drawing/2014/main" id="{3ED99399-FCC6-4DF1-9F16-CEF7D8460B41}"/>
                </a:ext>
              </a:extLst>
            </p:cNvPr>
            <p:cNvSpPr/>
            <p:nvPr/>
          </p:nvSpPr>
          <p:spPr>
            <a:xfrm>
              <a:off x="2485868"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Jan Vaage</a:t>
              </a:r>
            </a:p>
          </p:txBody>
        </p:sp>
        <p:sp>
          <p:nvSpPr>
            <p:cNvPr id="49" name="Frihåndsform: figur 48">
              <a:extLst>
                <a:ext uri="{FF2B5EF4-FFF2-40B4-BE49-F238E27FC236}">
                  <a16:creationId xmlns:a16="http://schemas.microsoft.com/office/drawing/2014/main" id="{4DC8C30A-3A2A-4F0C-ADB2-E056BAF62CCB}"/>
                </a:ext>
              </a:extLst>
            </p:cNvPr>
            <p:cNvSpPr/>
            <p:nvPr/>
          </p:nvSpPr>
          <p:spPr>
            <a:xfrm>
              <a:off x="4372650"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Tore Bjørkli</a:t>
              </a:r>
            </a:p>
          </p:txBody>
        </p:sp>
        <p:sp>
          <p:nvSpPr>
            <p:cNvPr id="50" name="Frihåndsform: figur 49">
              <a:extLst>
                <a:ext uri="{FF2B5EF4-FFF2-40B4-BE49-F238E27FC236}">
                  <a16:creationId xmlns:a16="http://schemas.microsoft.com/office/drawing/2014/main" id="{A01A7C1D-0F23-4A77-9B74-70BFD6F85674}"/>
                </a:ext>
              </a:extLst>
            </p:cNvPr>
            <p:cNvSpPr/>
            <p:nvPr/>
          </p:nvSpPr>
          <p:spPr>
            <a:xfrm>
              <a:off x="8151893"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Mari Mogstad</a:t>
              </a:r>
            </a:p>
          </p:txBody>
        </p:sp>
        <p:sp>
          <p:nvSpPr>
            <p:cNvPr id="51" name="Frihåndsform: figur 50">
              <a:extLst>
                <a:ext uri="{FF2B5EF4-FFF2-40B4-BE49-F238E27FC236}">
                  <a16:creationId xmlns:a16="http://schemas.microsoft.com/office/drawing/2014/main" id="{E7EE4204-E4A8-48EA-8C65-93B8FAE4C0C0}"/>
                </a:ext>
              </a:extLst>
            </p:cNvPr>
            <p:cNvSpPr/>
            <p:nvPr/>
          </p:nvSpPr>
          <p:spPr>
            <a:xfrm>
              <a:off x="599086" y="277453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Margrethe Taule (k.)</a:t>
              </a:r>
            </a:p>
          </p:txBody>
        </p:sp>
        <p:sp>
          <p:nvSpPr>
            <p:cNvPr id="52" name="Frihåndsform: figur 51">
              <a:extLst>
                <a:ext uri="{FF2B5EF4-FFF2-40B4-BE49-F238E27FC236}">
                  <a16:creationId xmlns:a16="http://schemas.microsoft.com/office/drawing/2014/main" id="{1E45F3D6-27C6-4D62-89FE-DA774229B7D6}"/>
                </a:ext>
              </a:extLst>
            </p:cNvPr>
            <p:cNvSpPr/>
            <p:nvPr/>
          </p:nvSpPr>
          <p:spPr>
            <a:xfrm>
              <a:off x="10032996" y="2781205"/>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Bjørnar Wiseth</a:t>
              </a:r>
            </a:p>
          </p:txBody>
        </p:sp>
        <p:sp>
          <p:nvSpPr>
            <p:cNvPr id="53" name="Frihåndsform: figur 52">
              <a:extLst>
                <a:ext uri="{FF2B5EF4-FFF2-40B4-BE49-F238E27FC236}">
                  <a16:creationId xmlns:a16="http://schemas.microsoft.com/office/drawing/2014/main" id="{5F0AE941-081F-4179-80BF-E6CB6BFD23A5}"/>
                </a:ext>
              </a:extLst>
            </p:cNvPr>
            <p:cNvSpPr/>
            <p:nvPr/>
          </p:nvSpPr>
          <p:spPr>
            <a:xfrm>
              <a:off x="6259432"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Roar Veiseth</a:t>
              </a:r>
            </a:p>
          </p:txBody>
        </p:sp>
        <p:sp>
          <p:nvSpPr>
            <p:cNvPr id="54" name="Frihåndsform: figur 53">
              <a:extLst>
                <a:ext uri="{FF2B5EF4-FFF2-40B4-BE49-F238E27FC236}">
                  <a16:creationId xmlns:a16="http://schemas.microsoft.com/office/drawing/2014/main" id="{D3D13F75-C9C5-47E3-875D-FDD297904A6C}"/>
                </a:ext>
              </a:extLst>
            </p:cNvPr>
            <p:cNvSpPr/>
            <p:nvPr/>
          </p:nvSpPr>
          <p:spPr>
            <a:xfrm>
              <a:off x="4372650" y="172076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5" name="Frihåndsform: figur 54">
              <a:extLst>
                <a:ext uri="{FF2B5EF4-FFF2-40B4-BE49-F238E27FC236}">
                  <a16:creationId xmlns:a16="http://schemas.microsoft.com/office/drawing/2014/main" id="{718E527A-C824-42B1-B57C-F895A4442A55}"/>
                </a:ext>
              </a:extLst>
            </p:cNvPr>
            <p:cNvSpPr/>
            <p:nvPr/>
          </p:nvSpPr>
          <p:spPr>
            <a:xfrm>
              <a:off x="6601791" y="170492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200"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200" b="1"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6" name="TekstSylinder 55">
              <a:extLst>
                <a:ext uri="{FF2B5EF4-FFF2-40B4-BE49-F238E27FC236}">
                  <a16:creationId xmlns:a16="http://schemas.microsoft.com/office/drawing/2014/main" id="{521BC0FF-6840-47E2-B7A5-8BE87F2AAA5B}"/>
                </a:ext>
              </a:extLst>
            </p:cNvPr>
            <p:cNvSpPr txBox="1"/>
            <p:nvPr/>
          </p:nvSpPr>
          <p:spPr>
            <a:xfrm>
              <a:off x="671470" y="4169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7" name="TekstSylinder 56">
              <a:extLst>
                <a:ext uri="{FF2B5EF4-FFF2-40B4-BE49-F238E27FC236}">
                  <a16:creationId xmlns:a16="http://schemas.microsoft.com/office/drawing/2014/main" id="{5877A201-7F86-4BD8-B3EA-7CF11568C159}"/>
                </a:ext>
              </a:extLst>
            </p:cNvPr>
            <p:cNvSpPr txBox="1"/>
            <p:nvPr/>
          </p:nvSpPr>
          <p:spPr>
            <a:xfrm>
              <a:off x="669075" y="357906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8" name="TekstSylinder 57">
              <a:extLst>
                <a:ext uri="{FF2B5EF4-FFF2-40B4-BE49-F238E27FC236}">
                  <a16:creationId xmlns:a16="http://schemas.microsoft.com/office/drawing/2014/main" id="{002DCDF6-49BC-4AD7-B041-F702F2FDEF3C}"/>
                </a:ext>
              </a:extLst>
            </p:cNvPr>
            <p:cNvSpPr txBox="1"/>
            <p:nvPr/>
          </p:nvSpPr>
          <p:spPr>
            <a:xfrm>
              <a:off x="671470" y="536325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59" name="TekstSylinder 58">
              <a:extLst>
                <a:ext uri="{FF2B5EF4-FFF2-40B4-BE49-F238E27FC236}">
                  <a16:creationId xmlns:a16="http://schemas.microsoft.com/office/drawing/2014/main" id="{CE2807CE-2913-4953-974F-58A46FD51CA7}"/>
                </a:ext>
              </a:extLst>
            </p:cNvPr>
            <p:cNvSpPr txBox="1"/>
            <p:nvPr/>
          </p:nvSpPr>
          <p:spPr>
            <a:xfrm>
              <a:off x="671470" y="476877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0" name="TekstSylinder 59">
              <a:extLst>
                <a:ext uri="{FF2B5EF4-FFF2-40B4-BE49-F238E27FC236}">
                  <a16:creationId xmlns:a16="http://schemas.microsoft.com/office/drawing/2014/main" id="{1899F924-FCE9-43FB-8C47-2DFF18F3969D}"/>
                </a:ext>
              </a:extLst>
            </p:cNvPr>
            <p:cNvSpPr txBox="1"/>
            <p:nvPr/>
          </p:nvSpPr>
          <p:spPr>
            <a:xfrm>
              <a:off x="8237048" y="4735693"/>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1" name="TekstSylinder 60">
              <a:extLst>
                <a:ext uri="{FF2B5EF4-FFF2-40B4-BE49-F238E27FC236}">
                  <a16:creationId xmlns:a16="http://schemas.microsoft.com/office/drawing/2014/main" id="{F93BD81E-2A23-4230-9954-369E6BCCA2A8}"/>
                </a:ext>
              </a:extLst>
            </p:cNvPr>
            <p:cNvSpPr txBox="1"/>
            <p:nvPr/>
          </p:nvSpPr>
          <p:spPr>
            <a:xfrm>
              <a:off x="8242879" y="41567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2" name="TekstSylinder 61">
              <a:extLst>
                <a:ext uri="{FF2B5EF4-FFF2-40B4-BE49-F238E27FC236}">
                  <a16:creationId xmlns:a16="http://schemas.microsoft.com/office/drawing/2014/main" id="{38262461-000D-458B-A39B-9F1AC1ACDC72}"/>
                </a:ext>
              </a:extLst>
            </p:cNvPr>
            <p:cNvSpPr txBox="1"/>
            <p:nvPr/>
          </p:nvSpPr>
          <p:spPr>
            <a:xfrm>
              <a:off x="2597669" y="357682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3" name="TekstSylinder 62">
              <a:extLst>
                <a:ext uri="{FF2B5EF4-FFF2-40B4-BE49-F238E27FC236}">
                  <a16:creationId xmlns:a16="http://schemas.microsoft.com/office/drawing/2014/main" id="{1F443400-240C-4104-B356-4DD6998568AE}"/>
                </a:ext>
              </a:extLst>
            </p:cNvPr>
            <p:cNvSpPr txBox="1"/>
            <p:nvPr/>
          </p:nvSpPr>
          <p:spPr>
            <a:xfrm>
              <a:off x="8237048" y="53111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4" name="TekstSylinder 63">
              <a:extLst>
                <a:ext uri="{FF2B5EF4-FFF2-40B4-BE49-F238E27FC236}">
                  <a16:creationId xmlns:a16="http://schemas.microsoft.com/office/drawing/2014/main" id="{6879B3C1-EDF3-467D-BFE1-0129D40317C5}"/>
                </a:ext>
              </a:extLst>
            </p:cNvPr>
            <p:cNvSpPr txBox="1"/>
            <p:nvPr/>
          </p:nvSpPr>
          <p:spPr>
            <a:xfrm>
              <a:off x="2597669" y="416323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5" name="TekstSylinder 64">
              <a:extLst>
                <a:ext uri="{FF2B5EF4-FFF2-40B4-BE49-F238E27FC236}">
                  <a16:creationId xmlns:a16="http://schemas.microsoft.com/office/drawing/2014/main" id="{E3596B7E-CF3F-47A9-BFB3-C27B1A6217BB}"/>
                </a:ext>
              </a:extLst>
            </p:cNvPr>
            <p:cNvSpPr txBox="1"/>
            <p:nvPr/>
          </p:nvSpPr>
          <p:spPr>
            <a:xfrm>
              <a:off x="8237048" y="3581318"/>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66" name="TekstSylinder 65">
            <a:extLst>
              <a:ext uri="{FF2B5EF4-FFF2-40B4-BE49-F238E27FC236}">
                <a16:creationId xmlns:a16="http://schemas.microsoft.com/office/drawing/2014/main" id="{9A8ED1AF-A025-4038-9657-0B6F2B080EF3}"/>
              </a:ext>
            </a:extLst>
          </p:cNvPr>
          <p:cNvSpPr txBox="1"/>
          <p:nvPr userDrawn="1"/>
        </p:nvSpPr>
        <p:spPr>
          <a:xfrm>
            <a:off x="9945428" y="6546154"/>
            <a:ext cx="1898649"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spTree>
    <p:extLst>
      <p:ext uri="{BB962C8B-B14F-4D97-AF65-F5344CB8AC3E}">
        <p14:creationId xmlns:p14="http://schemas.microsoft.com/office/powerpoint/2010/main" val="2865073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6" name="TekstSylinder 65">
            <a:extLst>
              <a:ext uri="{FF2B5EF4-FFF2-40B4-BE49-F238E27FC236}">
                <a16:creationId xmlns:a16="http://schemas.microsoft.com/office/drawing/2014/main" id="{9A8ED1AF-A025-4038-9657-0B6F2B080EF3}"/>
              </a:ext>
            </a:extLst>
          </p:cNvPr>
          <p:cNvSpPr txBox="1"/>
          <p:nvPr userDrawn="1"/>
        </p:nvSpPr>
        <p:spPr>
          <a:xfrm>
            <a:off x="9945428" y="6546154"/>
            <a:ext cx="1898649"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grpSp>
        <p:nvGrpSpPr>
          <p:cNvPr id="67" name="Gruppe 66">
            <a:extLst>
              <a:ext uri="{FF2B5EF4-FFF2-40B4-BE49-F238E27FC236}">
                <a16:creationId xmlns:a16="http://schemas.microsoft.com/office/drawing/2014/main" id="{0AD71CED-76BB-4FD2-8107-6179E104C358}"/>
              </a:ext>
            </a:extLst>
          </p:cNvPr>
          <p:cNvGrpSpPr/>
          <p:nvPr userDrawn="1"/>
        </p:nvGrpSpPr>
        <p:grpSpPr>
          <a:xfrm>
            <a:off x="751486" y="1266814"/>
            <a:ext cx="11065975" cy="4755047"/>
            <a:chOff x="599086" y="1114414"/>
            <a:chExt cx="11065975" cy="4755047"/>
          </a:xfrm>
        </p:grpSpPr>
        <p:cxnSp>
          <p:nvCxnSpPr>
            <p:cNvPr id="68" name="Rett linje 67">
              <a:extLst>
                <a:ext uri="{FF2B5EF4-FFF2-40B4-BE49-F238E27FC236}">
                  <a16:creationId xmlns:a16="http://schemas.microsoft.com/office/drawing/2014/main" id="{3581BA75-9888-4A6B-8101-21BABC30A7A7}"/>
                </a:ext>
              </a:extLst>
            </p:cNvPr>
            <p:cNvCxnSpPr>
              <a:cxnSpLocks/>
            </p:cNvCxnSpPr>
            <p:nvPr/>
          </p:nvCxnSpPr>
          <p:spPr>
            <a:xfrm>
              <a:off x="6301126" y="1868533"/>
              <a:ext cx="307768" cy="562"/>
            </a:xfrm>
            <a:prstGeom prst="line">
              <a:avLst/>
            </a:prstGeom>
            <a:noFill/>
            <a:ln w="9525" cap="flat" cmpd="sng" algn="ctr">
              <a:solidFill>
                <a:schemeClr val="bg1">
                  <a:lumMod val="75000"/>
                </a:schemeClr>
              </a:solidFill>
              <a:prstDash val="solid"/>
            </a:ln>
            <a:effectLst/>
          </p:spPr>
        </p:cxnSp>
        <p:cxnSp>
          <p:nvCxnSpPr>
            <p:cNvPr id="69" name="Rett linje 68">
              <a:extLst>
                <a:ext uri="{FF2B5EF4-FFF2-40B4-BE49-F238E27FC236}">
                  <a16:creationId xmlns:a16="http://schemas.microsoft.com/office/drawing/2014/main" id="{804C84EB-305B-455F-822E-CAA52C94BE6E}"/>
                </a:ext>
              </a:extLst>
            </p:cNvPr>
            <p:cNvCxnSpPr>
              <a:cxnSpLocks/>
            </p:cNvCxnSpPr>
            <p:nvPr/>
          </p:nvCxnSpPr>
          <p:spPr>
            <a:xfrm>
              <a:off x="6004715" y="1868533"/>
              <a:ext cx="315177" cy="0"/>
            </a:xfrm>
            <a:prstGeom prst="line">
              <a:avLst/>
            </a:prstGeom>
            <a:noFill/>
            <a:ln w="9525" cap="flat" cmpd="sng" algn="ctr">
              <a:solidFill>
                <a:schemeClr val="bg1">
                  <a:lumMod val="75000"/>
                </a:schemeClr>
              </a:solidFill>
              <a:prstDash val="solid"/>
            </a:ln>
            <a:effectLst/>
          </p:spPr>
        </p:cxnSp>
        <p:cxnSp>
          <p:nvCxnSpPr>
            <p:cNvPr id="70" name="Rett linje 69">
              <a:extLst>
                <a:ext uri="{FF2B5EF4-FFF2-40B4-BE49-F238E27FC236}">
                  <a16:creationId xmlns:a16="http://schemas.microsoft.com/office/drawing/2014/main" id="{E3C5D8A1-6683-481F-AD35-31083408DEC3}"/>
                </a:ext>
              </a:extLst>
            </p:cNvPr>
            <p:cNvCxnSpPr>
              <a:cxnSpLocks/>
            </p:cNvCxnSpPr>
            <p:nvPr/>
          </p:nvCxnSpPr>
          <p:spPr>
            <a:xfrm flipV="1">
              <a:off x="1396976" y="2537241"/>
              <a:ext cx="9426640" cy="37689"/>
            </a:xfrm>
            <a:prstGeom prst="line">
              <a:avLst/>
            </a:prstGeom>
            <a:noFill/>
            <a:ln w="9525" cap="flat" cmpd="sng" algn="ctr">
              <a:solidFill>
                <a:schemeClr val="bg1">
                  <a:lumMod val="75000"/>
                </a:schemeClr>
              </a:solidFill>
              <a:prstDash val="solid"/>
            </a:ln>
            <a:effectLst/>
          </p:spPr>
        </p:cxnSp>
        <p:cxnSp>
          <p:nvCxnSpPr>
            <p:cNvPr id="71" name="Rett linje 70">
              <a:extLst>
                <a:ext uri="{FF2B5EF4-FFF2-40B4-BE49-F238E27FC236}">
                  <a16:creationId xmlns:a16="http://schemas.microsoft.com/office/drawing/2014/main" id="{866D27E1-E1EE-459B-9750-52CDB41089BF}"/>
                </a:ext>
              </a:extLst>
            </p:cNvPr>
            <p:cNvCxnSpPr>
              <a:cxnSpLocks/>
            </p:cNvCxnSpPr>
            <p:nvPr/>
          </p:nvCxnSpPr>
          <p:spPr>
            <a:xfrm>
              <a:off x="6301126" y="1114414"/>
              <a:ext cx="0" cy="1430923"/>
            </a:xfrm>
            <a:prstGeom prst="line">
              <a:avLst/>
            </a:prstGeom>
            <a:noFill/>
            <a:ln w="9525" cap="flat" cmpd="sng" algn="ctr">
              <a:solidFill>
                <a:schemeClr val="bg1">
                  <a:lumMod val="75000"/>
                </a:schemeClr>
              </a:solidFill>
              <a:prstDash val="solid"/>
            </a:ln>
            <a:effectLst/>
          </p:spPr>
        </p:cxnSp>
        <p:sp>
          <p:nvSpPr>
            <p:cNvPr id="72" name="TekstSylinder 71">
              <a:extLst>
                <a:ext uri="{FF2B5EF4-FFF2-40B4-BE49-F238E27FC236}">
                  <a16:creationId xmlns:a16="http://schemas.microsoft.com/office/drawing/2014/main" id="{DED378AA-48C6-42B8-8041-B980AD0CBB36}"/>
                </a:ext>
              </a:extLst>
            </p:cNvPr>
            <p:cNvSpPr txBox="1"/>
            <p:nvPr userDrawn="1"/>
          </p:nvSpPr>
          <p:spPr>
            <a:xfrm>
              <a:off x="6367553" y="357457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3" name="TekstSylinder 72">
              <a:extLst>
                <a:ext uri="{FF2B5EF4-FFF2-40B4-BE49-F238E27FC236}">
                  <a16:creationId xmlns:a16="http://schemas.microsoft.com/office/drawing/2014/main" id="{D1CA9F47-6B46-4981-8CDB-2C6737E62618}"/>
                </a:ext>
              </a:extLst>
            </p:cNvPr>
            <p:cNvSpPr txBox="1"/>
            <p:nvPr userDrawn="1"/>
          </p:nvSpPr>
          <p:spPr>
            <a:xfrm>
              <a:off x="6372218" y="4160994"/>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74" name="Rett linje 73">
              <a:extLst>
                <a:ext uri="{FF2B5EF4-FFF2-40B4-BE49-F238E27FC236}">
                  <a16:creationId xmlns:a16="http://schemas.microsoft.com/office/drawing/2014/main" id="{4685AFFB-FD5A-4521-B527-DC4F66E00EC1}"/>
                </a:ext>
              </a:extLst>
            </p:cNvPr>
            <p:cNvCxnSpPr/>
            <p:nvPr userDrawn="1"/>
          </p:nvCxnSpPr>
          <p:spPr>
            <a:xfrm flipV="1">
              <a:off x="1396976" y="2564218"/>
              <a:ext cx="0" cy="235294"/>
            </a:xfrm>
            <a:prstGeom prst="line">
              <a:avLst/>
            </a:prstGeom>
            <a:noFill/>
            <a:ln w="9525" cap="flat" cmpd="sng" algn="ctr">
              <a:solidFill>
                <a:schemeClr val="bg1">
                  <a:lumMod val="75000"/>
                </a:schemeClr>
              </a:solidFill>
              <a:prstDash val="solid"/>
            </a:ln>
            <a:effectLst/>
          </p:spPr>
        </p:cxnSp>
        <p:cxnSp>
          <p:nvCxnSpPr>
            <p:cNvPr id="75" name="Rett linje 74">
              <a:extLst>
                <a:ext uri="{FF2B5EF4-FFF2-40B4-BE49-F238E27FC236}">
                  <a16:creationId xmlns:a16="http://schemas.microsoft.com/office/drawing/2014/main" id="{D58A57ED-5C93-4E55-AC67-603B772C2805}"/>
                </a:ext>
              </a:extLst>
            </p:cNvPr>
            <p:cNvCxnSpPr/>
            <p:nvPr userDrawn="1"/>
          </p:nvCxnSpPr>
          <p:spPr>
            <a:xfrm flipV="1">
              <a:off x="3274872" y="2564218"/>
              <a:ext cx="0" cy="235294"/>
            </a:xfrm>
            <a:prstGeom prst="line">
              <a:avLst/>
            </a:prstGeom>
            <a:noFill/>
            <a:ln w="9525" cap="flat" cmpd="sng" algn="ctr">
              <a:solidFill>
                <a:schemeClr val="bg1">
                  <a:lumMod val="75000"/>
                </a:schemeClr>
              </a:solidFill>
              <a:prstDash val="solid"/>
            </a:ln>
            <a:effectLst/>
          </p:spPr>
        </p:cxnSp>
        <p:cxnSp>
          <p:nvCxnSpPr>
            <p:cNvPr id="76" name="Rett linje 75">
              <a:extLst>
                <a:ext uri="{FF2B5EF4-FFF2-40B4-BE49-F238E27FC236}">
                  <a16:creationId xmlns:a16="http://schemas.microsoft.com/office/drawing/2014/main" id="{E58CE3E9-E668-405B-9C67-C2DB1C3E0639}"/>
                </a:ext>
              </a:extLst>
            </p:cNvPr>
            <p:cNvCxnSpPr/>
            <p:nvPr userDrawn="1"/>
          </p:nvCxnSpPr>
          <p:spPr>
            <a:xfrm flipV="1">
              <a:off x="8962555" y="2545337"/>
              <a:ext cx="0" cy="235294"/>
            </a:xfrm>
            <a:prstGeom prst="line">
              <a:avLst/>
            </a:prstGeom>
            <a:noFill/>
            <a:ln w="9525" cap="flat" cmpd="sng" algn="ctr">
              <a:solidFill>
                <a:schemeClr val="bg1">
                  <a:lumMod val="75000"/>
                </a:schemeClr>
              </a:solidFill>
              <a:prstDash val="solid"/>
            </a:ln>
            <a:effectLst/>
          </p:spPr>
        </p:cxnSp>
        <p:sp>
          <p:nvSpPr>
            <p:cNvPr id="77" name="Rektangel 76">
              <a:extLst>
                <a:ext uri="{FF2B5EF4-FFF2-40B4-BE49-F238E27FC236}">
                  <a16:creationId xmlns:a16="http://schemas.microsoft.com/office/drawing/2014/main" id="{BF9444C5-BE13-498E-AAE6-6B9A1BE612CD}"/>
                </a:ext>
              </a:extLst>
            </p:cNvPr>
            <p:cNvSpPr/>
            <p:nvPr userDrawn="1"/>
          </p:nvSpPr>
          <p:spPr>
            <a:xfrm>
              <a:off x="10389257" y="3627006"/>
              <a:ext cx="1088334" cy="374502"/>
            </a:xfrm>
            <a:prstGeom prst="rect">
              <a:avLst/>
            </a:prstGeom>
            <a:solidFill>
              <a:srgbClr val="00ADBA"/>
            </a:solidFill>
            <a:ln w="10795" cap="flat" cmpd="sng" algn="ctr">
              <a:solidFill>
                <a:sysClr val="window" lastClr="FFFFFF">
                  <a:hueOff val="0"/>
                  <a:satOff val="0"/>
                  <a:lumOff val="0"/>
                  <a:alphaOff val="0"/>
                </a:sysClr>
              </a:solidFill>
              <a:prstDash val="solid"/>
            </a:ln>
            <a:effectLst/>
          </p:spPr>
        </p:sp>
        <p:sp>
          <p:nvSpPr>
            <p:cNvPr id="78" name="TekstSylinder 77">
              <a:extLst>
                <a:ext uri="{FF2B5EF4-FFF2-40B4-BE49-F238E27FC236}">
                  <a16:creationId xmlns:a16="http://schemas.microsoft.com/office/drawing/2014/main" id="{C01C4FB6-194F-4E86-B6F2-E41EABBB9547}"/>
                </a:ext>
              </a:extLst>
            </p:cNvPr>
            <p:cNvSpPr txBox="1"/>
            <p:nvPr userDrawn="1"/>
          </p:nvSpPr>
          <p:spPr>
            <a:xfrm>
              <a:off x="10109906" y="3575974"/>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79" name="TekstSylinder 78">
              <a:extLst>
                <a:ext uri="{FF2B5EF4-FFF2-40B4-BE49-F238E27FC236}">
                  <a16:creationId xmlns:a16="http://schemas.microsoft.com/office/drawing/2014/main" id="{E1EBA7B3-995E-4F8F-B7BA-DFC991F91752}"/>
                </a:ext>
              </a:extLst>
            </p:cNvPr>
            <p:cNvSpPr txBox="1"/>
            <p:nvPr userDrawn="1"/>
          </p:nvSpPr>
          <p:spPr>
            <a:xfrm>
              <a:off x="10109906" y="4161782"/>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80" name="TekstSylinder 79">
              <a:extLst>
                <a:ext uri="{FF2B5EF4-FFF2-40B4-BE49-F238E27FC236}">
                  <a16:creationId xmlns:a16="http://schemas.microsoft.com/office/drawing/2014/main" id="{7EAA3482-24E1-439F-AEA2-DFF666D8BAAE}"/>
                </a:ext>
              </a:extLst>
            </p:cNvPr>
            <p:cNvSpPr txBox="1"/>
            <p:nvPr userDrawn="1"/>
          </p:nvSpPr>
          <p:spPr>
            <a:xfrm>
              <a:off x="10109906" y="4762486"/>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81" name="Rett linje 80">
              <a:extLst>
                <a:ext uri="{FF2B5EF4-FFF2-40B4-BE49-F238E27FC236}">
                  <a16:creationId xmlns:a16="http://schemas.microsoft.com/office/drawing/2014/main" id="{50042687-A919-4E9B-8F96-1F2F4ADD18A8}"/>
                </a:ext>
              </a:extLst>
            </p:cNvPr>
            <p:cNvCxnSpPr/>
            <p:nvPr userDrawn="1"/>
          </p:nvCxnSpPr>
          <p:spPr>
            <a:xfrm flipV="1">
              <a:off x="7078828" y="2545337"/>
              <a:ext cx="0" cy="235294"/>
            </a:xfrm>
            <a:prstGeom prst="line">
              <a:avLst/>
            </a:prstGeom>
            <a:noFill/>
            <a:ln w="9525" cap="flat" cmpd="sng" algn="ctr">
              <a:solidFill>
                <a:schemeClr val="bg1">
                  <a:lumMod val="75000"/>
                </a:schemeClr>
              </a:solidFill>
              <a:prstDash val="solid"/>
            </a:ln>
            <a:effectLst/>
          </p:spPr>
        </p:cxnSp>
        <p:sp>
          <p:nvSpPr>
            <p:cNvPr id="82" name="TekstSylinder 81">
              <a:extLst>
                <a:ext uri="{FF2B5EF4-FFF2-40B4-BE49-F238E27FC236}">
                  <a16:creationId xmlns:a16="http://schemas.microsoft.com/office/drawing/2014/main" id="{1EFEFD84-FCA8-45F0-82D4-836105462D40}"/>
                </a:ext>
              </a:extLst>
            </p:cNvPr>
            <p:cNvSpPr txBox="1"/>
            <p:nvPr userDrawn="1"/>
          </p:nvSpPr>
          <p:spPr>
            <a:xfrm>
              <a:off x="4468846" y="476622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3" name="TekstSylinder 82">
              <a:extLst>
                <a:ext uri="{FF2B5EF4-FFF2-40B4-BE49-F238E27FC236}">
                  <a16:creationId xmlns:a16="http://schemas.microsoft.com/office/drawing/2014/main" id="{989A6841-7936-4CDE-B39B-01D9A02604BC}"/>
                </a:ext>
              </a:extLst>
            </p:cNvPr>
            <p:cNvSpPr txBox="1"/>
            <p:nvPr userDrawn="1"/>
          </p:nvSpPr>
          <p:spPr>
            <a:xfrm>
              <a:off x="4468845" y="3574579"/>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real- og </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lovforvaltning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4" name="TekstSylinder 83">
              <a:extLst>
                <a:ext uri="{FF2B5EF4-FFF2-40B4-BE49-F238E27FC236}">
                  <a16:creationId xmlns:a16="http://schemas.microsoft.com/office/drawing/2014/main" id="{A749A95F-0B3C-4D11-B42F-67328D05D20D}"/>
                </a:ext>
              </a:extLst>
            </p:cNvPr>
            <p:cNvSpPr txBox="1"/>
            <p:nvPr userDrawn="1"/>
          </p:nvSpPr>
          <p:spPr>
            <a:xfrm>
              <a:off x="4468845" y="4165479"/>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85" name="Rett linje 84">
              <a:extLst>
                <a:ext uri="{FF2B5EF4-FFF2-40B4-BE49-F238E27FC236}">
                  <a16:creationId xmlns:a16="http://schemas.microsoft.com/office/drawing/2014/main" id="{E49B4DE0-0239-483C-A30D-4DD3ACBB7D38}"/>
                </a:ext>
              </a:extLst>
            </p:cNvPr>
            <p:cNvCxnSpPr/>
            <p:nvPr userDrawn="1"/>
          </p:nvCxnSpPr>
          <p:spPr>
            <a:xfrm flipV="1">
              <a:off x="5228509" y="2564218"/>
              <a:ext cx="0" cy="235294"/>
            </a:xfrm>
            <a:prstGeom prst="line">
              <a:avLst/>
            </a:prstGeom>
            <a:noFill/>
            <a:ln w="9525" cap="flat" cmpd="sng" algn="ctr">
              <a:solidFill>
                <a:schemeClr val="bg1">
                  <a:lumMod val="75000"/>
                </a:schemeClr>
              </a:solidFill>
              <a:prstDash val="solid"/>
            </a:ln>
            <a:effectLst/>
          </p:spPr>
        </p:cxnSp>
        <p:cxnSp>
          <p:nvCxnSpPr>
            <p:cNvPr id="86" name="Rett linje 85">
              <a:extLst>
                <a:ext uri="{FF2B5EF4-FFF2-40B4-BE49-F238E27FC236}">
                  <a16:creationId xmlns:a16="http://schemas.microsoft.com/office/drawing/2014/main" id="{C0118C6E-F100-415B-BC2C-42911E30404B}"/>
                </a:ext>
              </a:extLst>
            </p:cNvPr>
            <p:cNvCxnSpPr/>
            <p:nvPr userDrawn="1"/>
          </p:nvCxnSpPr>
          <p:spPr>
            <a:xfrm flipV="1">
              <a:off x="10823616" y="2535994"/>
              <a:ext cx="0" cy="235294"/>
            </a:xfrm>
            <a:prstGeom prst="line">
              <a:avLst/>
            </a:prstGeom>
            <a:noFill/>
            <a:ln w="9525" cap="flat" cmpd="sng" algn="ctr">
              <a:solidFill>
                <a:schemeClr val="bg1">
                  <a:lumMod val="75000"/>
                </a:schemeClr>
              </a:solidFill>
              <a:prstDash val="solid"/>
            </a:ln>
            <a:effectLst/>
          </p:spPr>
        </p:cxnSp>
        <p:sp>
          <p:nvSpPr>
            <p:cNvPr id="87" name="Frihåndsform: figur 86">
              <a:extLst>
                <a:ext uri="{FF2B5EF4-FFF2-40B4-BE49-F238E27FC236}">
                  <a16:creationId xmlns:a16="http://schemas.microsoft.com/office/drawing/2014/main" id="{7A574375-3A05-4DA7-A7C3-6C5FDEED5542}"/>
                </a:ext>
              </a:extLst>
            </p:cNvPr>
            <p:cNvSpPr/>
            <p:nvPr/>
          </p:nvSpPr>
          <p:spPr>
            <a:xfrm>
              <a:off x="2485868"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p:txBody>
        </p:sp>
        <p:sp>
          <p:nvSpPr>
            <p:cNvPr id="88" name="Frihåndsform: figur 87">
              <a:extLst>
                <a:ext uri="{FF2B5EF4-FFF2-40B4-BE49-F238E27FC236}">
                  <a16:creationId xmlns:a16="http://schemas.microsoft.com/office/drawing/2014/main" id="{EBFB3622-8172-4A01-A544-8B69A9E38686}"/>
                </a:ext>
              </a:extLst>
            </p:cNvPr>
            <p:cNvSpPr/>
            <p:nvPr/>
          </p:nvSpPr>
          <p:spPr>
            <a:xfrm>
              <a:off x="4372650"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sp>
          <p:nvSpPr>
            <p:cNvPr id="89" name="Frihåndsform: figur 88">
              <a:extLst>
                <a:ext uri="{FF2B5EF4-FFF2-40B4-BE49-F238E27FC236}">
                  <a16:creationId xmlns:a16="http://schemas.microsoft.com/office/drawing/2014/main" id="{187A40C2-C8ED-400C-B262-5958B3E40798}"/>
                </a:ext>
              </a:extLst>
            </p:cNvPr>
            <p:cNvSpPr/>
            <p:nvPr/>
          </p:nvSpPr>
          <p:spPr>
            <a:xfrm>
              <a:off x="8151893"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p:txBody>
        </p:sp>
        <p:sp>
          <p:nvSpPr>
            <p:cNvPr id="90" name="Frihåndsform: figur 89">
              <a:extLst>
                <a:ext uri="{FF2B5EF4-FFF2-40B4-BE49-F238E27FC236}">
                  <a16:creationId xmlns:a16="http://schemas.microsoft.com/office/drawing/2014/main" id="{66636B6C-3ED0-4129-BF74-318B9B1D5CB2}"/>
                </a:ext>
              </a:extLst>
            </p:cNvPr>
            <p:cNvSpPr/>
            <p:nvPr/>
          </p:nvSpPr>
          <p:spPr>
            <a:xfrm>
              <a:off x="599086" y="277453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p:txBody>
        </p:sp>
        <p:sp>
          <p:nvSpPr>
            <p:cNvPr id="91" name="Frihåndsform: figur 90">
              <a:extLst>
                <a:ext uri="{FF2B5EF4-FFF2-40B4-BE49-F238E27FC236}">
                  <a16:creationId xmlns:a16="http://schemas.microsoft.com/office/drawing/2014/main" id="{52C8D830-E5DB-4B8D-94E8-144877C295A7}"/>
                </a:ext>
              </a:extLst>
            </p:cNvPr>
            <p:cNvSpPr/>
            <p:nvPr/>
          </p:nvSpPr>
          <p:spPr>
            <a:xfrm>
              <a:off x="10032996" y="2781205"/>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p:txBody>
        </p:sp>
        <p:sp>
          <p:nvSpPr>
            <p:cNvPr id="92" name="Frihåndsform: figur 91">
              <a:extLst>
                <a:ext uri="{FF2B5EF4-FFF2-40B4-BE49-F238E27FC236}">
                  <a16:creationId xmlns:a16="http://schemas.microsoft.com/office/drawing/2014/main" id="{15FE79A3-EE9B-4AFE-B788-F98A87D52201}"/>
                </a:ext>
              </a:extLst>
            </p:cNvPr>
            <p:cNvSpPr/>
            <p:nvPr/>
          </p:nvSpPr>
          <p:spPr>
            <a:xfrm>
              <a:off x="6259432"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sp>
          <p:nvSpPr>
            <p:cNvPr id="93" name="Frihåndsform: figur 92">
              <a:extLst>
                <a:ext uri="{FF2B5EF4-FFF2-40B4-BE49-F238E27FC236}">
                  <a16:creationId xmlns:a16="http://schemas.microsoft.com/office/drawing/2014/main" id="{A2174D57-57CF-4723-BD38-28F5EA797023}"/>
                </a:ext>
              </a:extLst>
            </p:cNvPr>
            <p:cNvSpPr/>
            <p:nvPr/>
          </p:nvSpPr>
          <p:spPr>
            <a:xfrm>
              <a:off x="4412086" y="151397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4" name="Frihåndsform: figur 93">
              <a:extLst>
                <a:ext uri="{FF2B5EF4-FFF2-40B4-BE49-F238E27FC236}">
                  <a16:creationId xmlns:a16="http://schemas.microsoft.com/office/drawing/2014/main" id="{BD08B817-1047-4003-88BA-4EFF18F1FFD4}"/>
                </a:ext>
              </a:extLst>
            </p:cNvPr>
            <p:cNvSpPr/>
            <p:nvPr/>
          </p:nvSpPr>
          <p:spPr>
            <a:xfrm>
              <a:off x="6595835" y="151397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200"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200" b="1"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5" name="TekstSylinder 94">
              <a:extLst>
                <a:ext uri="{FF2B5EF4-FFF2-40B4-BE49-F238E27FC236}">
                  <a16:creationId xmlns:a16="http://schemas.microsoft.com/office/drawing/2014/main" id="{7C340FCE-7DA8-4AAC-B161-27213C531F28}"/>
                </a:ext>
              </a:extLst>
            </p:cNvPr>
            <p:cNvSpPr txBox="1"/>
            <p:nvPr/>
          </p:nvSpPr>
          <p:spPr>
            <a:xfrm>
              <a:off x="671470" y="4169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6" name="TekstSylinder 95">
              <a:extLst>
                <a:ext uri="{FF2B5EF4-FFF2-40B4-BE49-F238E27FC236}">
                  <a16:creationId xmlns:a16="http://schemas.microsoft.com/office/drawing/2014/main" id="{06851917-9134-4CE8-B461-BB448A9BBCE3}"/>
                </a:ext>
              </a:extLst>
            </p:cNvPr>
            <p:cNvSpPr txBox="1"/>
            <p:nvPr/>
          </p:nvSpPr>
          <p:spPr>
            <a:xfrm>
              <a:off x="669075" y="357906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TekstSylinder 96">
              <a:extLst>
                <a:ext uri="{FF2B5EF4-FFF2-40B4-BE49-F238E27FC236}">
                  <a16:creationId xmlns:a16="http://schemas.microsoft.com/office/drawing/2014/main" id="{C4FDA911-12C2-42D0-954F-ACE6B9EE3704}"/>
                </a:ext>
              </a:extLst>
            </p:cNvPr>
            <p:cNvSpPr txBox="1"/>
            <p:nvPr/>
          </p:nvSpPr>
          <p:spPr>
            <a:xfrm>
              <a:off x="671470" y="536325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98" name="TekstSylinder 97">
              <a:extLst>
                <a:ext uri="{FF2B5EF4-FFF2-40B4-BE49-F238E27FC236}">
                  <a16:creationId xmlns:a16="http://schemas.microsoft.com/office/drawing/2014/main" id="{DA922666-DF14-4F35-B3A5-73115109450A}"/>
                </a:ext>
              </a:extLst>
            </p:cNvPr>
            <p:cNvSpPr txBox="1"/>
            <p:nvPr/>
          </p:nvSpPr>
          <p:spPr>
            <a:xfrm>
              <a:off x="671470" y="476877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9" name="TekstSylinder 98">
              <a:extLst>
                <a:ext uri="{FF2B5EF4-FFF2-40B4-BE49-F238E27FC236}">
                  <a16:creationId xmlns:a16="http://schemas.microsoft.com/office/drawing/2014/main" id="{53C37453-D8AA-4885-9DA7-F11F3FD1858B}"/>
                </a:ext>
              </a:extLst>
            </p:cNvPr>
            <p:cNvSpPr txBox="1"/>
            <p:nvPr/>
          </p:nvSpPr>
          <p:spPr>
            <a:xfrm>
              <a:off x="8237048" y="4735693"/>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0" name="TekstSylinder 99">
              <a:extLst>
                <a:ext uri="{FF2B5EF4-FFF2-40B4-BE49-F238E27FC236}">
                  <a16:creationId xmlns:a16="http://schemas.microsoft.com/office/drawing/2014/main" id="{D92CD50E-B808-4AFD-8BEC-E41F2638E166}"/>
                </a:ext>
              </a:extLst>
            </p:cNvPr>
            <p:cNvSpPr txBox="1"/>
            <p:nvPr/>
          </p:nvSpPr>
          <p:spPr>
            <a:xfrm>
              <a:off x="8242879" y="41567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1" name="TekstSylinder 100">
              <a:extLst>
                <a:ext uri="{FF2B5EF4-FFF2-40B4-BE49-F238E27FC236}">
                  <a16:creationId xmlns:a16="http://schemas.microsoft.com/office/drawing/2014/main" id="{2B3CAB8E-623E-41F6-B97D-9361AF721B0B}"/>
                </a:ext>
              </a:extLst>
            </p:cNvPr>
            <p:cNvSpPr txBox="1"/>
            <p:nvPr/>
          </p:nvSpPr>
          <p:spPr>
            <a:xfrm>
              <a:off x="2597669" y="357682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2" name="TekstSylinder 101">
              <a:extLst>
                <a:ext uri="{FF2B5EF4-FFF2-40B4-BE49-F238E27FC236}">
                  <a16:creationId xmlns:a16="http://schemas.microsoft.com/office/drawing/2014/main" id="{2F5F6D5B-DC38-4F26-A53D-0761FC48ED95}"/>
                </a:ext>
              </a:extLst>
            </p:cNvPr>
            <p:cNvSpPr txBox="1"/>
            <p:nvPr/>
          </p:nvSpPr>
          <p:spPr>
            <a:xfrm>
              <a:off x="8237048" y="53111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3" name="TekstSylinder 102">
              <a:extLst>
                <a:ext uri="{FF2B5EF4-FFF2-40B4-BE49-F238E27FC236}">
                  <a16:creationId xmlns:a16="http://schemas.microsoft.com/office/drawing/2014/main" id="{DDE6C0A1-870F-4B9F-B245-55EB1B80EC5E}"/>
                </a:ext>
              </a:extLst>
            </p:cNvPr>
            <p:cNvSpPr txBox="1"/>
            <p:nvPr/>
          </p:nvSpPr>
          <p:spPr>
            <a:xfrm>
              <a:off x="2597669" y="416323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4" name="TekstSylinder 103">
              <a:extLst>
                <a:ext uri="{FF2B5EF4-FFF2-40B4-BE49-F238E27FC236}">
                  <a16:creationId xmlns:a16="http://schemas.microsoft.com/office/drawing/2014/main" id="{AF5F83F4-13AE-4887-A575-411745BAE1AF}"/>
                </a:ext>
              </a:extLst>
            </p:cNvPr>
            <p:cNvSpPr txBox="1"/>
            <p:nvPr/>
          </p:nvSpPr>
          <p:spPr>
            <a:xfrm>
              <a:off x="8237048" y="3581318"/>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05" name="Frihåndsform: figur 104">
            <a:extLst>
              <a:ext uri="{FF2B5EF4-FFF2-40B4-BE49-F238E27FC236}">
                <a16:creationId xmlns:a16="http://schemas.microsoft.com/office/drawing/2014/main" id="{6E7BEA95-3FFB-4958-AF0C-028356FFC02E}"/>
              </a:ext>
            </a:extLst>
          </p:cNvPr>
          <p:cNvSpPr/>
          <p:nvPr userDrawn="1"/>
        </p:nvSpPr>
        <p:spPr>
          <a:xfrm>
            <a:off x="5036087" y="370687"/>
            <a:ext cx="3007810" cy="982100"/>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2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146835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422070"/>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181078"/>
            <a:ext cx="508409" cy="499038"/>
          </a:xfrm>
          <a:prstGeom prst="rect">
            <a:avLst/>
          </a:prstGeom>
        </p:spPr>
      </p:pic>
      <p:sp>
        <p:nvSpPr>
          <p:cNvPr id="26" name="TekstSylinder 25">
            <a:extLst>
              <a:ext uri="{FF2B5EF4-FFF2-40B4-BE49-F238E27FC236}">
                <a16:creationId xmlns:a16="http://schemas.microsoft.com/office/drawing/2014/main" id="{D317F288-2C81-4430-ABA9-56354F28D4E6}"/>
              </a:ext>
            </a:extLst>
          </p:cNvPr>
          <p:cNvSpPr txBox="1"/>
          <p:nvPr userDrawn="1"/>
        </p:nvSpPr>
        <p:spPr>
          <a:xfrm>
            <a:off x="9482913" y="6162586"/>
            <a:ext cx="2122174"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grpSp>
        <p:nvGrpSpPr>
          <p:cNvPr id="46" name="Gruppe 45">
            <a:extLst>
              <a:ext uri="{FF2B5EF4-FFF2-40B4-BE49-F238E27FC236}">
                <a16:creationId xmlns:a16="http://schemas.microsoft.com/office/drawing/2014/main" id="{424D4F3B-2A3B-4C31-8C10-AA6F1EBB9721}"/>
              </a:ext>
            </a:extLst>
          </p:cNvPr>
          <p:cNvGrpSpPr/>
          <p:nvPr userDrawn="1"/>
        </p:nvGrpSpPr>
        <p:grpSpPr>
          <a:xfrm>
            <a:off x="1669959" y="151459"/>
            <a:ext cx="9575469" cy="4949559"/>
            <a:chOff x="599086" y="149460"/>
            <a:chExt cx="11065975" cy="5720001"/>
          </a:xfrm>
        </p:grpSpPr>
        <p:cxnSp>
          <p:nvCxnSpPr>
            <p:cNvPr id="47" name="Rett linje 46">
              <a:extLst>
                <a:ext uri="{FF2B5EF4-FFF2-40B4-BE49-F238E27FC236}">
                  <a16:creationId xmlns:a16="http://schemas.microsoft.com/office/drawing/2014/main" id="{C18EA1EE-3D8B-4BEB-940E-2C697ECCFE2B}"/>
                </a:ext>
              </a:extLst>
            </p:cNvPr>
            <p:cNvCxnSpPr>
              <a:cxnSpLocks/>
            </p:cNvCxnSpPr>
            <p:nvPr/>
          </p:nvCxnSpPr>
          <p:spPr>
            <a:xfrm>
              <a:off x="6294022" y="2120235"/>
              <a:ext cx="307768" cy="562"/>
            </a:xfrm>
            <a:prstGeom prst="line">
              <a:avLst/>
            </a:prstGeom>
            <a:noFill/>
            <a:ln w="9525" cap="flat" cmpd="sng" algn="ctr">
              <a:solidFill>
                <a:schemeClr val="bg1">
                  <a:lumMod val="75000"/>
                </a:schemeClr>
              </a:solidFill>
              <a:prstDash val="solid"/>
            </a:ln>
            <a:effectLst/>
          </p:spPr>
        </p:cxnSp>
        <p:cxnSp>
          <p:nvCxnSpPr>
            <p:cNvPr id="48" name="Rett linje 47">
              <a:extLst>
                <a:ext uri="{FF2B5EF4-FFF2-40B4-BE49-F238E27FC236}">
                  <a16:creationId xmlns:a16="http://schemas.microsoft.com/office/drawing/2014/main" id="{55BF2D01-CD5A-472E-B7EC-A6BA39DD435E}"/>
                </a:ext>
              </a:extLst>
            </p:cNvPr>
            <p:cNvCxnSpPr>
              <a:cxnSpLocks/>
            </p:cNvCxnSpPr>
            <p:nvPr/>
          </p:nvCxnSpPr>
          <p:spPr>
            <a:xfrm>
              <a:off x="5985949" y="2120797"/>
              <a:ext cx="315177" cy="0"/>
            </a:xfrm>
            <a:prstGeom prst="line">
              <a:avLst/>
            </a:prstGeom>
            <a:noFill/>
            <a:ln w="9525" cap="flat" cmpd="sng" algn="ctr">
              <a:solidFill>
                <a:schemeClr val="bg1">
                  <a:lumMod val="75000"/>
                </a:schemeClr>
              </a:solidFill>
              <a:prstDash val="solid"/>
            </a:ln>
            <a:effectLst/>
          </p:spPr>
        </p:cxnSp>
        <p:cxnSp>
          <p:nvCxnSpPr>
            <p:cNvPr id="49" name="Rett linje 48">
              <a:extLst>
                <a:ext uri="{FF2B5EF4-FFF2-40B4-BE49-F238E27FC236}">
                  <a16:creationId xmlns:a16="http://schemas.microsoft.com/office/drawing/2014/main" id="{05D8F8F4-B22B-44F3-A843-D767A2FAE8D8}"/>
                </a:ext>
              </a:extLst>
            </p:cNvPr>
            <p:cNvCxnSpPr>
              <a:cxnSpLocks/>
            </p:cNvCxnSpPr>
            <p:nvPr/>
          </p:nvCxnSpPr>
          <p:spPr>
            <a:xfrm flipV="1">
              <a:off x="1396976" y="2537241"/>
              <a:ext cx="9426640" cy="37689"/>
            </a:xfrm>
            <a:prstGeom prst="line">
              <a:avLst/>
            </a:prstGeom>
            <a:noFill/>
            <a:ln w="9525" cap="flat" cmpd="sng" algn="ctr">
              <a:solidFill>
                <a:schemeClr val="bg1">
                  <a:lumMod val="75000"/>
                </a:schemeClr>
              </a:solidFill>
              <a:prstDash val="solid"/>
            </a:ln>
            <a:effectLst/>
          </p:spPr>
        </p:cxnSp>
        <p:cxnSp>
          <p:nvCxnSpPr>
            <p:cNvPr id="50" name="Rett linje 49">
              <a:extLst>
                <a:ext uri="{FF2B5EF4-FFF2-40B4-BE49-F238E27FC236}">
                  <a16:creationId xmlns:a16="http://schemas.microsoft.com/office/drawing/2014/main" id="{2D4C4F44-3C31-4581-A250-6E60A9C7B7BC}"/>
                </a:ext>
              </a:extLst>
            </p:cNvPr>
            <p:cNvCxnSpPr>
              <a:cxnSpLocks/>
            </p:cNvCxnSpPr>
            <p:nvPr/>
          </p:nvCxnSpPr>
          <p:spPr>
            <a:xfrm>
              <a:off x="6301126" y="1489976"/>
              <a:ext cx="0" cy="1074243"/>
            </a:xfrm>
            <a:prstGeom prst="line">
              <a:avLst/>
            </a:prstGeom>
            <a:noFill/>
            <a:ln w="9525" cap="flat" cmpd="sng" algn="ctr">
              <a:solidFill>
                <a:schemeClr val="bg1">
                  <a:lumMod val="75000"/>
                </a:schemeClr>
              </a:solidFill>
              <a:prstDash val="solid"/>
            </a:ln>
            <a:effectLst/>
          </p:spPr>
        </p:cxnSp>
        <p:sp>
          <p:nvSpPr>
            <p:cNvPr id="51" name="TekstSylinder 50">
              <a:extLst>
                <a:ext uri="{FF2B5EF4-FFF2-40B4-BE49-F238E27FC236}">
                  <a16:creationId xmlns:a16="http://schemas.microsoft.com/office/drawing/2014/main" id="{602FB2D1-8126-45AE-9C5F-7121756F64AF}"/>
                </a:ext>
              </a:extLst>
            </p:cNvPr>
            <p:cNvSpPr txBox="1"/>
            <p:nvPr userDrawn="1"/>
          </p:nvSpPr>
          <p:spPr>
            <a:xfrm>
              <a:off x="6367553" y="357457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2" name="TekstSylinder 51">
              <a:extLst>
                <a:ext uri="{FF2B5EF4-FFF2-40B4-BE49-F238E27FC236}">
                  <a16:creationId xmlns:a16="http://schemas.microsoft.com/office/drawing/2014/main" id="{C356B66F-C3F1-42F9-9245-88D9D8CEA261}"/>
                </a:ext>
              </a:extLst>
            </p:cNvPr>
            <p:cNvSpPr txBox="1"/>
            <p:nvPr userDrawn="1"/>
          </p:nvSpPr>
          <p:spPr>
            <a:xfrm>
              <a:off x="6372218" y="4160994"/>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53" name="Rett linje 52">
              <a:extLst>
                <a:ext uri="{FF2B5EF4-FFF2-40B4-BE49-F238E27FC236}">
                  <a16:creationId xmlns:a16="http://schemas.microsoft.com/office/drawing/2014/main" id="{046859AD-C1DD-404C-9400-2927C0D34338}"/>
                </a:ext>
              </a:extLst>
            </p:cNvPr>
            <p:cNvCxnSpPr/>
            <p:nvPr userDrawn="1"/>
          </p:nvCxnSpPr>
          <p:spPr>
            <a:xfrm flipV="1">
              <a:off x="1396976" y="2564218"/>
              <a:ext cx="0" cy="235294"/>
            </a:xfrm>
            <a:prstGeom prst="line">
              <a:avLst/>
            </a:prstGeom>
            <a:noFill/>
            <a:ln w="9525" cap="flat" cmpd="sng" algn="ctr">
              <a:solidFill>
                <a:schemeClr val="bg1">
                  <a:lumMod val="75000"/>
                </a:schemeClr>
              </a:solidFill>
              <a:prstDash val="solid"/>
            </a:ln>
            <a:effectLst/>
          </p:spPr>
        </p:cxnSp>
        <p:cxnSp>
          <p:nvCxnSpPr>
            <p:cNvPr id="54" name="Rett linje 53">
              <a:extLst>
                <a:ext uri="{FF2B5EF4-FFF2-40B4-BE49-F238E27FC236}">
                  <a16:creationId xmlns:a16="http://schemas.microsoft.com/office/drawing/2014/main" id="{974BEC91-13FC-41D8-88A8-CFAE8FF03319}"/>
                </a:ext>
              </a:extLst>
            </p:cNvPr>
            <p:cNvCxnSpPr/>
            <p:nvPr userDrawn="1"/>
          </p:nvCxnSpPr>
          <p:spPr>
            <a:xfrm flipV="1">
              <a:off x="3274872" y="2564218"/>
              <a:ext cx="0" cy="235294"/>
            </a:xfrm>
            <a:prstGeom prst="line">
              <a:avLst/>
            </a:prstGeom>
            <a:noFill/>
            <a:ln w="9525" cap="flat" cmpd="sng" algn="ctr">
              <a:solidFill>
                <a:schemeClr val="bg1">
                  <a:lumMod val="75000"/>
                </a:schemeClr>
              </a:solidFill>
              <a:prstDash val="solid"/>
            </a:ln>
            <a:effectLst/>
          </p:spPr>
        </p:cxnSp>
        <p:cxnSp>
          <p:nvCxnSpPr>
            <p:cNvPr id="55" name="Rett linje 54">
              <a:extLst>
                <a:ext uri="{FF2B5EF4-FFF2-40B4-BE49-F238E27FC236}">
                  <a16:creationId xmlns:a16="http://schemas.microsoft.com/office/drawing/2014/main" id="{CE332B29-884C-4F44-8F1D-2F61D28D97DF}"/>
                </a:ext>
              </a:extLst>
            </p:cNvPr>
            <p:cNvCxnSpPr/>
            <p:nvPr userDrawn="1"/>
          </p:nvCxnSpPr>
          <p:spPr>
            <a:xfrm flipV="1">
              <a:off x="8962555" y="2545337"/>
              <a:ext cx="0" cy="235294"/>
            </a:xfrm>
            <a:prstGeom prst="line">
              <a:avLst/>
            </a:prstGeom>
            <a:noFill/>
            <a:ln w="9525" cap="flat" cmpd="sng" algn="ctr">
              <a:solidFill>
                <a:schemeClr val="bg1">
                  <a:lumMod val="75000"/>
                </a:schemeClr>
              </a:solidFill>
              <a:prstDash val="solid"/>
            </a:ln>
            <a:effectLst/>
          </p:spPr>
        </p:cxnSp>
        <p:sp>
          <p:nvSpPr>
            <p:cNvPr id="56" name="Rektangel 55">
              <a:extLst>
                <a:ext uri="{FF2B5EF4-FFF2-40B4-BE49-F238E27FC236}">
                  <a16:creationId xmlns:a16="http://schemas.microsoft.com/office/drawing/2014/main" id="{2ACF3AC9-C0D9-4A0F-A278-87257598C07A}"/>
                </a:ext>
              </a:extLst>
            </p:cNvPr>
            <p:cNvSpPr/>
            <p:nvPr userDrawn="1"/>
          </p:nvSpPr>
          <p:spPr>
            <a:xfrm>
              <a:off x="10389257" y="3627006"/>
              <a:ext cx="1088334" cy="374502"/>
            </a:xfrm>
            <a:prstGeom prst="rect">
              <a:avLst/>
            </a:prstGeom>
            <a:solidFill>
              <a:srgbClr val="00ADBA"/>
            </a:solidFill>
            <a:ln w="10795" cap="flat" cmpd="sng" algn="ctr">
              <a:solidFill>
                <a:sysClr val="window" lastClr="FFFFFF">
                  <a:hueOff val="0"/>
                  <a:satOff val="0"/>
                  <a:lumOff val="0"/>
                  <a:alphaOff val="0"/>
                </a:sysClr>
              </a:solidFill>
              <a:prstDash val="solid"/>
            </a:ln>
            <a:effectLst/>
          </p:spPr>
        </p:sp>
        <p:sp>
          <p:nvSpPr>
            <p:cNvPr id="57" name="TekstSylinder 56">
              <a:extLst>
                <a:ext uri="{FF2B5EF4-FFF2-40B4-BE49-F238E27FC236}">
                  <a16:creationId xmlns:a16="http://schemas.microsoft.com/office/drawing/2014/main" id="{47CBC313-0381-4077-B8FA-F3A9DF4E5966}"/>
                </a:ext>
              </a:extLst>
            </p:cNvPr>
            <p:cNvSpPr txBox="1"/>
            <p:nvPr userDrawn="1"/>
          </p:nvSpPr>
          <p:spPr>
            <a:xfrm>
              <a:off x="10109906" y="3575974"/>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58" name="TekstSylinder 57">
              <a:extLst>
                <a:ext uri="{FF2B5EF4-FFF2-40B4-BE49-F238E27FC236}">
                  <a16:creationId xmlns:a16="http://schemas.microsoft.com/office/drawing/2014/main" id="{C2BC6038-971C-493D-BB0E-A9CA8A5358C0}"/>
                </a:ext>
              </a:extLst>
            </p:cNvPr>
            <p:cNvSpPr txBox="1"/>
            <p:nvPr userDrawn="1"/>
          </p:nvSpPr>
          <p:spPr>
            <a:xfrm>
              <a:off x="10109906" y="4161782"/>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59" name="TekstSylinder 58">
              <a:extLst>
                <a:ext uri="{FF2B5EF4-FFF2-40B4-BE49-F238E27FC236}">
                  <a16:creationId xmlns:a16="http://schemas.microsoft.com/office/drawing/2014/main" id="{2ECE55CE-2FB5-4EDB-B0C7-1221703FC56C}"/>
                </a:ext>
              </a:extLst>
            </p:cNvPr>
            <p:cNvSpPr txBox="1"/>
            <p:nvPr userDrawn="1"/>
          </p:nvSpPr>
          <p:spPr>
            <a:xfrm>
              <a:off x="10109906" y="4762486"/>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60" name="Rett linje 59">
              <a:extLst>
                <a:ext uri="{FF2B5EF4-FFF2-40B4-BE49-F238E27FC236}">
                  <a16:creationId xmlns:a16="http://schemas.microsoft.com/office/drawing/2014/main" id="{27F28048-4FB1-4608-8DDB-F4838CBFFEB1}"/>
                </a:ext>
              </a:extLst>
            </p:cNvPr>
            <p:cNvCxnSpPr/>
            <p:nvPr userDrawn="1"/>
          </p:nvCxnSpPr>
          <p:spPr>
            <a:xfrm flipV="1">
              <a:off x="7078828" y="2545337"/>
              <a:ext cx="0" cy="235294"/>
            </a:xfrm>
            <a:prstGeom prst="line">
              <a:avLst/>
            </a:prstGeom>
            <a:noFill/>
            <a:ln w="9525" cap="flat" cmpd="sng" algn="ctr">
              <a:solidFill>
                <a:schemeClr val="bg1">
                  <a:lumMod val="75000"/>
                </a:schemeClr>
              </a:solidFill>
              <a:prstDash val="solid"/>
            </a:ln>
            <a:effectLst/>
          </p:spPr>
        </p:cxnSp>
        <p:sp>
          <p:nvSpPr>
            <p:cNvPr id="61" name="TekstSylinder 60">
              <a:extLst>
                <a:ext uri="{FF2B5EF4-FFF2-40B4-BE49-F238E27FC236}">
                  <a16:creationId xmlns:a16="http://schemas.microsoft.com/office/drawing/2014/main" id="{21DA1336-EB52-4A63-93F8-C078E59E7463}"/>
                </a:ext>
              </a:extLst>
            </p:cNvPr>
            <p:cNvSpPr txBox="1"/>
            <p:nvPr userDrawn="1"/>
          </p:nvSpPr>
          <p:spPr>
            <a:xfrm>
              <a:off x="4468846" y="476622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2" name="TekstSylinder 61">
              <a:extLst>
                <a:ext uri="{FF2B5EF4-FFF2-40B4-BE49-F238E27FC236}">
                  <a16:creationId xmlns:a16="http://schemas.microsoft.com/office/drawing/2014/main" id="{D743D9A4-4D7F-4CBD-A123-BF0808D51330}"/>
                </a:ext>
              </a:extLst>
            </p:cNvPr>
            <p:cNvSpPr txBox="1"/>
            <p:nvPr userDrawn="1"/>
          </p:nvSpPr>
          <p:spPr>
            <a:xfrm>
              <a:off x="4468845" y="3574579"/>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real- og </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lovforvaltning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3" name="TekstSylinder 62">
              <a:extLst>
                <a:ext uri="{FF2B5EF4-FFF2-40B4-BE49-F238E27FC236}">
                  <a16:creationId xmlns:a16="http://schemas.microsoft.com/office/drawing/2014/main" id="{87607C3E-5F46-4716-A0A4-0F4A9AC1987B}"/>
                </a:ext>
              </a:extLst>
            </p:cNvPr>
            <p:cNvSpPr txBox="1"/>
            <p:nvPr userDrawn="1"/>
          </p:nvSpPr>
          <p:spPr>
            <a:xfrm>
              <a:off x="4468845" y="4165479"/>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64" name="Rett linje 63">
              <a:extLst>
                <a:ext uri="{FF2B5EF4-FFF2-40B4-BE49-F238E27FC236}">
                  <a16:creationId xmlns:a16="http://schemas.microsoft.com/office/drawing/2014/main" id="{0EFFB534-944E-4547-90FE-1C6BBC4D0483}"/>
                </a:ext>
              </a:extLst>
            </p:cNvPr>
            <p:cNvCxnSpPr/>
            <p:nvPr userDrawn="1"/>
          </p:nvCxnSpPr>
          <p:spPr>
            <a:xfrm flipV="1">
              <a:off x="5228509" y="2564218"/>
              <a:ext cx="0" cy="235294"/>
            </a:xfrm>
            <a:prstGeom prst="line">
              <a:avLst/>
            </a:prstGeom>
            <a:noFill/>
            <a:ln w="9525" cap="flat" cmpd="sng" algn="ctr">
              <a:solidFill>
                <a:schemeClr val="bg1">
                  <a:lumMod val="75000"/>
                </a:schemeClr>
              </a:solidFill>
              <a:prstDash val="solid"/>
            </a:ln>
            <a:effectLst/>
          </p:spPr>
        </p:cxnSp>
        <p:cxnSp>
          <p:nvCxnSpPr>
            <p:cNvPr id="65" name="Rett linje 64">
              <a:extLst>
                <a:ext uri="{FF2B5EF4-FFF2-40B4-BE49-F238E27FC236}">
                  <a16:creationId xmlns:a16="http://schemas.microsoft.com/office/drawing/2014/main" id="{3A354FE0-188A-4C50-8979-0BDD7BC14516}"/>
                </a:ext>
              </a:extLst>
            </p:cNvPr>
            <p:cNvCxnSpPr/>
            <p:nvPr userDrawn="1"/>
          </p:nvCxnSpPr>
          <p:spPr>
            <a:xfrm flipV="1">
              <a:off x="10823616" y="2535994"/>
              <a:ext cx="0" cy="235294"/>
            </a:xfrm>
            <a:prstGeom prst="line">
              <a:avLst/>
            </a:prstGeom>
            <a:noFill/>
            <a:ln w="9525" cap="flat" cmpd="sng" algn="ctr">
              <a:solidFill>
                <a:schemeClr val="bg1">
                  <a:lumMod val="75000"/>
                </a:schemeClr>
              </a:solidFill>
              <a:prstDash val="solid"/>
            </a:ln>
            <a:effectLst/>
          </p:spPr>
        </p:cxnSp>
        <p:sp>
          <p:nvSpPr>
            <p:cNvPr id="107" name="Frihåndsform: figur 106">
              <a:extLst>
                <a:ext uri="{FF2B5EF4-FFF2-40B4-BE49-F238E27FC236}">
                  <a16:creationId xmlns:a16="http://schemas.microsoft.com/office/drawing/2014/main" id="{ED6A0713-A9CD-4C69-93A0-17E317A56026}"/>
                </a:ext>
              </a:extLst>
            </p:cNvPr>
            <p:cNvSpPr/>
            <p:nvPr userDrawn="1"/>
          </p:nvSpPr>
          <p:spPr>
            <a:xfrm>
              <a:off x="4764642" y="149460"/>
              <a:ext cx="3205823" cy="1427849"/>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1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Frank Jenssen</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2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1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Øystein Johannessen</a:t>
              </a:r>
              <a:endParaRPr kumimoji="0" lang="nb-NO" sz="11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sp>
          <p:nvSpPr>
            <p:cNvPr id="108" name="Frihåndsform: figur 107">
              <a:extLst>
                <a:ext uri="{FF2B5EF4-FFF2-40B4-BE49-F238E27FC236}">
                  <a16:creationId xmlns:a16="http://schemas.microsoft.com/office/drawing/2014/main" id="{AE94A658-D3ED-453B-9FB8-91AA8F5FA9D4}"/>
                </a:ext>
              </a:extLst>
            </p:cNvPr>
            <p:cNvSpPr/>
            <p:nvPr/>
          </p:nvSpPr>
          <p:spPr>
            <a:xfrm>
              <a:off x="2485868"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a:p>
              <a:pPr lvl="0" algn="ctr" defTabSz="533400">
                <a:lnSpc>
                  <a:spcPct val="90000"/>
                </a:lnSpc>
                <a:spcBef>
                  <a:spcPct val="0"/>
                </a:spcBef>
                <a:spcAft>
                  <a:spcPct val="35000"/>
                </a:spcAft>
              </a:pPr>
              <a:r>
                <a:rPr lang="nb-NO" sz="11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Jan Vaage</a:t>
              </a:r>
            </a:p>
          </p:txBody>
        </p:sp>
        <p:sp>
          <p:nvSpPr>
            <p:cNvPr id="109" name="Frihåndsform: figur 108">
              <a:extLst>
                <a:ext uri="{FF2B5EF4-FFF2-40B4-BE49-F238E27FC236}">
                  <a16:creationId xmlns:a16="http://schemas.microsoft.com/office/drawing/2014/main" id="{7E10CDCC-DB65-4A39-B3AA-A2C8941A7FC5}"/>
                </a:ext>
              </a:extLst>
            </p:cNvPr>
            <p:cNvSpPr/>
            <p:nvPr/>
          </p:nvSpPr>
          <p:spPr>
            <a:xfrm>
              <a:off x="4372650"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a:p>
              <a:pPr lvl="0" algn="ctr" defTabSz="488950">
                <a:lnSpc>
                  <a:spcPct val="90000"/>
                </a:lnSpc>
                <a:spcBef>
                  <a:spcPct val="0"/>
                </a:spcBef>
                <a:spcAft>
                  <a:spcPct val="35000"/>
                </a:spcAft>
              </a:pPr>
              <a:r>
                <a:rPr lang="nb-NO" sz="11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Tore Bjørkli</a:t>
              </a:r>
            </a:p>
          </p:txBody>
        </p:sp>
        <p:sp>
          <p:nvSpPr>
            <p:cNvPr id="110" name="Frihåndsform: figur 109">
              <a:extLst>
                <a:ext uri="{FF2B5EF4-FFF2-40B4-BE49-F238E27FC236}">
                  <a16:creationId xmlns:a16="http://schemas.microsoft.com/office/drawing/2014/main" id="{37849DE6-BBC0-41D6-8A4B-6C5BA4B155B1}"/>
                </a:ext>
              </a:extLst>
            </p:cNvPr>
            <p:cNvSpPr/>
            <p:nvPr/>
          </p:nvSpPr>
          <p:spPr>
            <a:xfrm>
              <a:off x="8151893"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a:p>
              <a:pPr lvl="0" algn="ctr" defTabSz="533400">
                <a:lnSpc>
                  <a:spcPct val="90000"/>
                </a:lnSpc>
                <a:spcBef>
                  <a:spcPct val="0"/>
                </a:spcBef>
                <a:spcAft>
                  <a:spcPct val="35000"/>
                </a:spcAft>
              </a:pPr>
              <a:r>
                <a:rPr lang="nb-NO" sz="11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Mari Mogstad</a:t>
              </a:r>
            </a:p>
          </p:txBody>
        </p:sp>
        <p:sp>
          <p:nvSpPr>
            <p:cNvPr id="111" name="Frihåndsform: figur 110">
              <a:extLst>
                <a:ext uri="{FF2B5EF4-FFF2-40B4-BE49-F238E27FC236}">
                  <a16:creationId xmlns:a16="http://schemas.microsoft.com/office/drawing/2014/main" id="{2EC51CDC-FC9C-4B4B-8A7F-10DE6DCF5E7A}"/>
                </a:ext>
              </a:extLst>
            </p:cNvPr>
            <p:cNvSpPr/>
            <p:nvPr/>
          </p:nvSpPr>
          <p:spPr>
            <a:xfrm>
              <a:off x="599086" y="277453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a:p>
              <a:pPr lvl="0" algn="ctr" defTabSz="533400">
                <a:lnSpc>
                  <a:spcPct val="90000"/>
                </a:lnSpc>
                <a:spcBef>
                  <a:spcPct val="0"/>
                </a:spcBef>
                <a:spcAft>
                  <a:spcPct val="35000"/>
                </a:spcAft>
              </a:pPr>
              <a:r>
                <a:rPr lang="nb-NO" sz="11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Margrethe Taule (k.)</a:t>
              </a:r>
            </a:p>
          </p:txBody>
        </p:sp>
        <p:sp>
          <p:nvSpPr>
            <p:cNvPr id="112" name="Frihåndsform: figur 111">
              <a:extLst>
                <a:ext uri="{FF2B5EF4-FFF2-40B4-BE49-F238E27FC236}">
                  <a16:creationId xmlns:a16="http://schemas.microsoft.com/office/drawing/2014/main" id="{967AD5D6-63BB-4B4F-935D-4A311DF54D9B}"/>
                </a:ext>
              </a:extLst>
            </p:cNvPr>
            <p:cNvSpPr/>
            <p:nvPr/>
          </p:nvSpPr>
          <p:spPr>
            <a:xfrm>
              <a:off x="10032996" y="2781205"/>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a:p>
              <a:pPr lvl="0" algn="ctr" defTabSz="533400">
                <a:lnSpc>
                  <a:spcPct val="90000"/>
                </a:lnSpc>
                <a:spcBef>
                  <a:spcPct val="0"/>
                </a:spcBef>
                <a:spcAft>
                  <a:spcPct val="35000"/>
                </a:spcAft>
              </a:pPr>
              <a:r>
                <a:rPr lang="nn-NO" sz="11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Bjørnar Wiseth</a:t>
              </a:r>
            </a:p>
          </p:txBody>
        </p:sp>
        <p:sp>
          <p:nvSpPr>
            <p:cNvPr id="113" name="Frihåndsform: figur 112">
              <a:extLst>
                <a:ext uri="{FF2B5EF4-FFF2-40B4-BE49-F238E27FC236}">
                  <a16:creationId xmlns:a16="http://schemas.microsoft.com/office/drawing/2014/main" id="{7A353A3C-3F1C-41B0-B410-4E5FDFCF559F}"/>
                </a:ext>
              </a:extLst>
            </p:cNvPr>
            <p:cNvSpPr/>
            <p:nvPr/>
          </p:nvSpPr>
          <p:spPr>
            <a:xfrm>
              <a:off x="6259432"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a:p>
              <a:pPr lvl="0" algn="ctr" defTabSz="488950">
                <a:lnSpc>
                  <a:spcPct val="90000"/>
                </a:lnSpc>
                <a:spcBef>
                  <a:spcPct val="0"/>
                </a:spcBef>
                <a:spcAft>
                  <a:spcPct val="35000"/>
                </a:spcAft>
              </a:pPr>
              <a:r>
                <a:rPr lang="nb-NO" sz="11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Roar Veiseth</a:t>
              </a:r>
            </a:p>
          </p:txBody>
        </p:sp>
        <p:sp>
          <p:nvSpPr>
            <p:cNvPr id="114" name="Frihåndsform: figur 113">
              <a:extLst>
                <a:ext uri="{FF2B5EF4-FFF2-40B4-BE49-F238E27FC236}">
                  <a16:creationId xmlns:a16="http://schemas.microsoft.com/office/drawing/2014/main" id="{D2E78A83-7376-43CE-ACE6-F27894051349}"/>
                </a:ext>
              </a:extLst>
            </p:cNvPr>
            <p:cNvSpPr/>
            <p:nvPr/>
          </p:nvSpPr>
          <p:spPr>
            <a:xfrm>
              <a:off x="4372650" y="172076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5" name="Frihåndsform: figur 114">
              <a:extLst>
                <a:ext uri="{FF2B5EF4-FFF2-40B4-BE49-F238E27FC236}">
                  <a16:creationId xmlns:a16="http://schemas.microsoft.com/office/drawing/2014/main" id="{14569A1C-50CA-43C6-BA79-713DC14A7823}"/>
                </a:ext>
              </a:extLst>
            </p:cNvPr>
            <p:cNvSpPr/>
            <p:nvPr/>
          </p:nvSpPr>
          <p:spPr>
            <a:xfrm>
              <a:off x="6601791" y="170492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100"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100" b="1"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6" name="TekstSylinder 115">
              <a:extLst>
                <a:ext uri="{FF2B5EF4-FFF2-40B4-BE49-F238E27FC236}">
                  <a16:creationId xmlns:a16="http://schemas.microsoft.com/office/drawing/2014/main" id="{1105F0E5-A478-4A91-A855-EF38DF57D749}"/>
                </a:ext>
              </a:extLst>
            </p:cNvPr>
            <p:cNvSpPr txBox="1"/>
            <p:nvPr/>
          </p:nvSpPr>
          <p:spPr>
            <a:xfrm>
              <a:off x="671470" y="4169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7" name="TekstSylinder 116">
              <a:extLst>
                <a:ext uri="{FF2B5EF4-FFF2-40B4-BE49-F238E27FC236}">
                  <a16:creationId xmlns:a16="http://schemas.microsoft.com/office/drawing/2014/main" id="{6D7AACF5-8633-45E5-B13C-0C5F77F2F30B}"/>
                </a:ext>
              </a:extLst>
            </p:cNvPr>
            <p:cNvSpPr txBox="1"/>
            <p:nvPr/>
          </p:nvSpPr>
          <p:spPr>
            <a:xfrm>
              <a:off x="669075" y="357906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8" name="TekstSylinder 117">
              <a:extLst>
                <a:ext uri="{FF2B5EF4-FFF2-40B4-BE49-F238E27FC236}">
                  <a16:creationId xmlns:a16="http://schemas.microsoft.com/office/drawing/2014/main" id="{499C242A-77FC-4E29-BE19-56F9C366CA27}"/>
                </a:ext>
              </a:extLst>
            </p:cNvPr>
            <p:cNvSpPr txBox="1"/>
            <p:nvPr/>
          </p:nvSpPr>
          <p:spPr>
            <a:xfrm>
              <a:off x="671470" y="536325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119" name="TekstSylinder 118">
              <a:extLst>
                <a:ext uri="{FF2B5EF4-FFF2-40B4-BE49-F238E27FC236}">
                  <a16:creationId xmlns:a16="http://schemas.microsoft.com/office/drawing/2014/main" id="{37601404-F2C3-4404-B25D-F31AD3E8F993}"/>
                </a:ext>
              </a:extLst>
            </p:cNvPr>
            <p:cNvSpPr txBox="1"/>
            <p:nvPr/>
          </p:nvSpPr>
          <p:spPr>
            <a:xfrm>
              <a:off x="671470" y="476877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0" name="TekstSylinder 119">
              <a:extLst>
                <a:ext uri="{FF2B5EF4-FFF2-40B4-BE49-F238E27FC236}">
                  <a16:creationId xmlns:a16="http://schemas.microsoft.com/office/drawing/2014/main" id="{5CB562E8-21A7-491A-9FBE-1BECCD085570}"/>
                </a:ext>
              </a:extLst>
            </p:cNvPr>
            <p:cNvSpPr txBox="1"/>
            <p:nvPr/>
          </p:nvSpPr>
          <p:spPr>
            <a:xfrm>
              <a:off x="8237048" y="4735693"/>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1" name="TekstSylinder 120">
              <a:extLst>
                <a:ext uri="{FF2B5EF4-FFF2-40B4-BE49-F238E27FC236}">
                  <a16:creationId xmlns:a16="http://schemas.microsoft.com/office/drawing/2014/main" id="{8EA92990-F637-4F6A-9727-AA62CE54FF8A}"/>
                </a:ext>
              </a:extLst>
            </p:cNvPr>
            <p:cNvSpPr txBox="1"/>
            <p:nvPr/>
          </p:nvSpPr>
          <p:spPr>
            <a:xfrm>
              <a:off x="8242879" y="41567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2" name="TekstSylinder 121">
              <a:extLst>
                <a:ext uri="{FF2B5EF4-FFF2-40B4-BE49-F238E27FC236}">
                  <a16:creationId xmlns:a16="http://schemas.microsoft.com/office/drawing/2014/main" id="{D942813A-E35A-481E-AFBD-44C446994B4E}"/>
                </a:ext>
              </a:extLst>
            </p:cNvPr>
            <p:cNvSpPr txBox="1"/>
            <p:nvPr/>
          </p:nvSpPr>
          <p:spPr>
            <a:xfrm>
              <a:off x="2597669" y="357682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3" name="TekstSylinder 122">
              <a:extLst>
                <a:ext uri="{FF2B5EF4-FFF2-40B4-BE49-F238E27FC236}">
                  <a16:creationId xmlns:a16="http://schemas.microsoft.com/office/drawing/2014/main" id="{9F25DC20-0129-4E7F-BF88-67BCDA438566}"/>
                </a:ext>
              </a:extLst>
            </p:cNvPr>
            <p:cNvSpPr txBox="1"/>
            <p:nvPr/>
          </p:nvSpPr>
          <p:spPr>
            <a:xfrm>
              <a:off x="8237048" y="53111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4" name="TekstSylinder 123">
              <a:extLst>
                <a:ext uri="{FF2B5EF4-FFF2-40B4-BE49-F238E27FC236}">
                  <a16:creationId xmlns:a16="http://schemas.microsoft.com/office/drawing/2014/main" id="{535FAD59-4E42-483D-ADF9-CA61909EC297}"/>
                </a:ext>
              </a:extLst>
            </p:cNvPr>
            <p:cNvSpPr txBox="1"/>
            <p:nvPr/>
          </p:nvSpPr>
          <p:spPr>
            <a:xfrm>
              <a:off x="2597669" y="416323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5" name="TekstSylinder 124">
              <a:extLst>
                <a:ext uri="{FF2B5EF4-FFF2-40B4-BE49-F238E27FC236}">
                  <a16:creationId xmlns:a16="http://schemas.microsoft.com/office/drawing/2014/main" id="{4B6B1F62-EC6E-46A1-AE9D-FB7C38E79CC2}"/>
                </a:ext>
              </a:extLst>
            </p:cNvPr>
            <p:cNvSpPr txBox="1"/>
            <p:nvPr/>
          </p:nvSpPr>
          <p:spPr>
            <a:xfrm>
              <a:off x="8237048" y="3581318"/>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graphicFrame>
        <p:nvGraphicFramePr>
          <p:cNvPr id="126" name="Tabell 5">
            <a:extLst>
              <a:ext uri="{FF2B5EF4-FFF2-40B4-BE49-F238E27FC236}">
                <a16:creationId xmlns:a16="http://schemas.microsoft.com/office/drawing/2014/main" id="{22DAE095-9772-44AF-B72D-05DA1ABA952E}"/>
              </a:ext>
            </a:extLst>
          </p:cNvPr>
          <p:cNvGraphicFramePr>
            <a:graphicFrameLocks noGrp="1"/>
          </p:cNvGraphicFramePr>
          <p:nvPr userDrawn="1">
            <p:extLst>
              <p:ext uri="{D42A27DB-BD31-4B8C-83A1-F6EECF244321}">
                <p14:modId xmlns:p14="http://schemas.microsoft.com/office/powerpoint/2010/main" val="2520573072"/>
              </p:ext>
            </p:extLst>
          </p:nvPr>
        </p:nvGraphicFramePr>
        <p:xfrm>
          <a:off x="2013431" y="5688649"/>
          <a:ext cx="9571960" cy="370840"/>
        </p:xfrm>
        <a:graphic>
          <a:graphicData uri="http://schemas.openxmlformats.org/drawingml/2006/table">
            <a:tbl>
              <a:tblPr bandRow="1">
                <a:tableStyleId>{5C22544A-7EE6-4342-B048-85BDC9FD1C3A}</a:tableStyleId>
              </a:tblPr>
              <a:tblGrid>
                <a:gridCol w="2392990">
                  <a:extLst>
                    <a:ext uri="{9D8B030D-6E8A-4147-A177-3AD203B41FA5}">
                      <a16:colId xmlns:a16="http://schemas.microsoft.com/office/drawing/2014/main" val="4022299606"/>
                    </a:ext>
                  </a:extLst>
                </a:gridCol>
                <a:gridCol w="2392990">
                  <a:extLst>
                    <a:ext uri="{9D8B030D-6E8A-4147-A177-3AD203B41FA5}">
                      <a16:colId xmlns:a16="http://schemas.microsoft.com/office/drawing/2014/main" val="124923326"/>
                    </a:ext>
                  </a:extLst>
                </a:gridCol>
                <a:gridCol w="2392990">
                  <a:extLst>
                    <a:ext uri="{9D8B030D-6E8A-4147-A177-3AD203B41FA5}">
                      <a16:colId xmlns:a16="http://schemas.microsoft.com/office/drawing/2014/main" val="2823436400"/>
                    </a:ext>
                  </a:extLst>
                </a:gridCol>
                <a:gridCol w="2392990">
                  <a:extLst>
                    <a:ext uri="{9D8B030D-6E8A-4147-A177-3AD203B41FA5}">
                      <a16:colId xmlns:a16="http://schemas.microsoft.com/office/drawing/2014/main" val="3886577677"/>
                    </a:ext>
                  </a:extLst>
                </a:gridCol>
              </a:tblGrid>
              <a:tr h="370840">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Kommuneforum</a:t>
                      </a:r>
                    </a:p>
                  </a:txBody>
                  <a:tcPr anchor="ctr">
                    <a:solidFill>
                      <a:schemeClr val="bg2">
                        <a:lumMod val="75000"/>
                      </a:schemeClr>
                    </a:solidFill>
                  </a:tcPr>
                </a:tc>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Planforum</a:t>
                      </a:r>
                    </a:p>
                  </a:txBody>
                  <a:tcPr anchor="ctr">
                    <a:solidFill>
                      <a:schemeClr val="bg2">
                        <a:lumMod val="75000"/>
                      </a:schemeClr>
                    </a:solidFill>
                  </a:tcPr>
                </a:tc>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Tilsynsforum</a:t>
                      </a:r>
                    </a:p>
                  </a:txBody>
                  <a:tcPr anchor="ctr">
                    <a:solidFill>
                      <a:schemeClr val="bg2">
                        <a:lumMod val="75000"/>
                      </a:schemeClr>
                    </a:solidFill>
                  </a:tcPr>
                </a:tc>
                <a:tc>
                  <a:txBody>
                    <a:bodyPr/>
                    <a:lstStyle/>
                    <a:p>
                      <a:pPr algn="ctr"/>
                      <a:r>
                        <a:rPr lang="nb-NO" sz="1300" b="0" i="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Sørsamisk forum</a:t>
                      </a:r>
                    </a:p>
                  </a:txBody>
                  <a:tcPr anchor="ctr">
                    <a:solidFill>
                      <a:schemeClr val="bg2">
                        <a:lumMod val="75000"/>
                      </a:schemeClr>
                    </a:solidFill>
                  </a:tcPr>
                </a:tc>
                <a:extLst>
                  <a:ext uri="{0D108BD9-81ED-4DB2-BD59-A6C34878D82A}">
                    <a16:rowId xmlns:a16="http://schemas.microsoft.com/office/drawing/2014/main" val="2512706743"/>
                  </a:ext>
                </a:extLst>
              </a:tr>
            </a:tbl>
          </a:graphicData>
        </a:graphic>
      </p:graphicFrame>
      <p:graphicFrame>
        <p:nvGraphicFramePr>
          <p:cNvPr id="127" name="Tabell 7">
            <a:extLst>
              <a:ext uri="{FF2B5EF4-FFF2-40B4-BE49-F238E27FC236}">
                <a16:creationId xmlns:a16="http://schemas.microsoft.com/office/drawing/2014/main" id="{5E77023A-0CA1-4B3C-985B-EAB62AD8E657}"/>
              </a:ext>
            </a:extLst>
          </p:cNvPr>
          <p:cNvGraphicFramePr>
            <a:graphicFrameLocks noGrp="1"/>
          </p:cNvGraphicFramePr>
          <p:nvPr userDrawn="1">
            <p:extLst>
              <p:ext uri="{D42A27DB-BD31-4B8C-83A1-F6EECF244321}">
                <p14:modId xmlns:p14="http://schemas.microsoft.com/office/powerpoint/2010/main" val="3739944430"/>
              </p:ext>
            </p:extLst>
          </p:nvPr>
        </p:nvGraphicFramePr>
        <p:xfrm>
          <a:off x="2013431" y="6117207"/>
          <a:ext cx="9571959" cy="370840"/>
        </p:xfrm>
        <a:graphic>
          <a:graphicData uri="http://schemas.openxmlformats.org/drawingml/2006/table">
            <a:tbl>
              <a:tblPr firstRow="1" bandRow="1">
                <a:tableStyleId>{5C22544A-7EE6-4342-B048-85BDC9FD1C3A}</a:tableStyleId>
              </a:tblPr>
              <a:tblGrid>
                <a:gridCol w="3190653">
                  <a:extLst>
                    <a:ext uri="{9D8B030D-6E8A-4147-A177-3AD203B41FA5}">
                      <a16:colId xmlns:a16="http://schemas.microsoft.com/office/drawing/2014/main" val="2395252981"/>
                    </a:ext>
                  </a:extLst>
                </a:gridCol>
                <a:gridCol w="3190653">
                  <a:extLst>
                    <a:ext uri="{9D8B030D-6E8A-4147-A177-3AD203B41FA5}">
                      <a16:colId xmlns:a16="http://schemas.microsoft.com/office/drawing/2014/main" val="3745066536"/>
                    </a:ext>
                  </a:extLst>
                </a:gridCol>
                <a:gridCol w="3190653">
                  <a:extLst>
                    <a:ext uri="{9D8B030D-6E8A-4147-A177-3AD203B41FA5}">
                      <a16:colId xmlns:a16="http://schemas.microsoft.com/office/drawing/2014/main" val="1419329787"/>
                    </a:ext>
                  </a:extLst>
                </a:gridCol>
              </a:tblGrid>
              <a:tr h="370840">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Kommunikasjonsforum</a:t>
                      </a:r>
                    </a:p>
                  </a:txBody>
                  <a:tcPr anchor="ctr">
                    <a:solidFill>
                      <a:schemeClr val="bg2">
                        <a:lumMod val="75000"/>
                      </a:schemeClr>
                    </a:solidFill>
                  </a:tcPr>
                </a:tc>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Kvalitetsforum</a:t>
                      </a:r>
                    </a:p>
                  </a:txBody>
                  <a:tcPr anchor="ctr">
                    <a:solidFill>
                      <a:schemeClr val="bg2">
                        <a:lumMod val="75000"/>
                      </a:schemeClr>
                    </a:solidFill>
                  </a:tcPr>
                </a:tc>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Økonomiforum</a:t>
                      </a:r>
                    </a:p>
                  </a:txBody>
                  <a:tcPr anchor="ctr">
                    <a:solidFill>
                      <a:schemeClr val="bg2">
                        <a:lumMod val="75000"/>
                      </a:schemeClr>
                    </a:solidFill>
                  </a:tcPr>
                </a:tc>
                <a:extLst>
                  <a:ext uri="{0D108BD9-81ED-4DB2-BD59-A6C34878D82A}">
                    <a16:rowId xmlns:a16="http://schemas.microsoft.com/office/drawing/2014/main" val="46156600"/>
                  </a:ext>
                </a:extLst>
              </a:tr>
            </a:tbl>
          </a:graphicData>
        </a:graphic>
      </p:graphicFrame>
      <p:sp>
        <p:nvSpPr>
          <p:cNvPr id="128" name="TekstSylinder 8">
            <a:extLst>
              <a:ext uri="{FF2B5EF4-FFF2-40B4-BE49-F238E27FC236}">
                <a16:creationId xmlns:a16="http://schemas.microsoft.com/office/drawing/2014/main" id="{4A71AA65-D917-4456-AA98-A485E7C765F0}"/>
              </a:ext>
            </a:extLst>
          </p:cNvPr>
          <p:cNvSpPr txBox="1"/>
          <p:nvPr userDrawn="1"/>
        </p:nvSpPr>
        <p:spPr>
          <a:xfrm>
            <a:off x="2683009" y="5406974"/>
            <a:ext cx="1429319"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latin typeface="Open Sans" panose="020B0606030504020204" pitchFamily="34" charset="0"/>
                <a:ea typeface="Open Sans" panose="020B0606030504020204" pitchFamily="34" charset="0"/>
                <a:cs typeface="Open Sans" panose="020B0606030504020204" pitchFamily="34" charset="0"/>
              </a:rPr>
              <a:t>Samfunnsutvikling</a:t>
            </a:r>
          </a:p>
        </p:txBody>
      </p:sp>
      <p:sp>
        <p:nvSpPr>
          <p:cNvPr id="129" name="TekstSylinder 8">
            <a:extLst>
              <a:ext uri="{FF2B5EF4-FFF2-40B4-BE49-F238E27FC236}">
                <a16:creationId xmlns:a16="http://schemas.microsoft.com/office/drawing/2014/main" id="{35AC6BFE-B3D4-466D-A7A7-4AC5F4AA7587}"/>
              </a:ext>
            </a:extLst>
          </p:cNvPr>
          <p:cNvSpPr txBox="1"/>
          <p:nvPr userDrawn="1"/>
        </p:nvSpPr>
        <p:spPr>
          <a:xfrm>
            <a:off x="2603251" y="6480479"/>
            <a:ext cx="1646187"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latin typeface="Open Sans" panose="020B0606030504020204" pitchFamily="34" charset="0"/>
                <a:ea typeface="Open Sans" panose="020B0606030504020204" pitchFamily="34" charset="0"/>
                <a:cs typeface="Open Sans" panose="020B0606030504020204" pitchFamily="34" charset="0"/>
              </a:rPr>
              <a:t>Virksomhetsutvikling</a:t>
            </a:r>
          </a:p>
        </p:txBody>
      </p:sp>
      <p:sp>
        <p:nvSpPr>
          <p:cNvPr id="130" name="Venstre klammeparentes 199">
            <a:extLst>
              <a:ext uri="{FF2B5EF4-FFF2-40B4-BE49-F238E27FC236}">
                <a16:creationId xmlns:a16="http://schemas.microsoft.com/office/drawing/2014/main" id="{06F7FC20-A75F-4176-9EE7-A1A4EE7F47E9}"/>
              </a:ext>
            </a:extLst>
          </p:cNvPr>
          <p:cNvSpPr/>
          <p:nvPr userDrawn="1"/>
        </p:nvSpPr>
        <p:spPr>
          <a:xfrm>
            <a:off x="1751139" y="5528349"/>
            <a:ext cx="852112" cy="1098230"/>
          </a:xfrm>
          <a:custGeom>
            <a:avLst/>
            <a:gdLst>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783772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249094 w 1635884"/>
              <a:gd name="connsiteY3" fmla="*/ 655447 h 1098230"/>
              <a:gd name="connsiteX4" fmla="*/ 783772 w 1635884"/>
              <a:gd name="connsiteY4" fmla="*/ 540384 h 1098230"/>
              <a:gd name="connsiteX5" fmla="*/ 817942 w 1635884"/>
              <a:gd name="connsiteY5" fmla="*/ 540373 h 1098230"/>
              <a:gd name="connsiteX6" fmla="*/ 817942 w 1635884"/>
              <a:gd name="connsiteY6" fmla="*/ 11 h 1098230"/>
              <a:gd name="connsiteX7" fmla="*/ 1635884 w 1635884"/>
              <a:gd name="connsiteY7"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783772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726502 w 1544444"/>
              <a:gd name="connsiteY0" fmla="*/ 540373 h 1098230"/>
              <a:gd name="connsiteX1" fmla="*/ 726502 w 1544444"/>
              <a:gd name="connsiteY1" fmla="*/ 11 h 1098230"/>
              <a:gd name="connsiteX2" fmla="*/ 1544444 w 1544444"/>
              <a:gd name="connsiteY2" fmla="*/ 0 h 1098230"/>
              <a:gd name="connsiteX3" fmla="*/ 1544444 w 1544444"/>
              <a:gd name="connsiteY3" fmla="*/ 1098230 h 1098230"/>
              <a:gd name="connsiteX4" fmla="*/ 726502 w 1544444"/>
              <a:gd name="connsiteY4" fmla="*/ 1098219 h 1098230"/>
              <a:gd name="connsiteX5" fmla="*/ 726502 w 1544444"/>
              <a:gd name="connsiteY5" fmla="*/ 540395 h 1098230"/>
              <a:gd name="connsiteX6" fmla="*/ 0 w 1544444"/>
              <a:gd name="connsiteY6" fmla="*/ 631824 h 1098230"/>
              <a:gd name="connsiteX0" fmla="*/ 1544444 w 1544444"/>
              <a:gd name="connsiteY0" fmla="*/ 1098230 h 1098230"/>
              <a:gd name="connsiteX1" fmla="*/ 726502 w 1544444"/>
              <a:gd name="connsiteY1" fmla="*/ 1098219 h 1098230"/>
              <a:gd name="connsiteX2" fmla="*/ 726502 w 1544444"/>
              <a:gd name="connsiteY2" fmla="*/ 540395 h 1098230"/>
              <a:gd name="connsiteX3" fmla="*/ 692332 w 1544444"/>
              <a:gd name="connsiteY3" fmla="*/ 540384 h 1098230"/>
              <a:gd name="connsiteX4" fmla="*/ 726502 w 1544444"/>
              <a:gd name="connsiteY4" fmla="*/ 540373 h 1098230"/>
              <a:gd name="connsiteX5" fmla="*/ 726502 w 1544444"/>
              <a:gd name="connsiteY5" fmla="*/ 11 h 1098230"/>
              <a:gd name="connsiteX6" fmla="*/ 1544444 w 1544444"/>
              <a:gd name="connsiteY6" fmla="*/ 0 h 1098230"/>
              <a:gd name="connsiteX0" fmla="*/ 34170 w 852112"/>
              <a:gd name="connsiteY0" fmla="*/ 540373 h 1098230"/>
              <a:gd name="connsiteX1" fmla="*/ 34170 w 852112"/>
              <a:gd name="connsiteY1" fmla="*/ 11 h 1098230"/>
              <a:gd name="connsiteX2" fmla="*/ 852112 w 852112"/>
              <a:gd name="connsiteY2" fmla="*/ 0 h 1098230"/>
              <a:gd name="connsiteX3" fmla="*/ 852112 w 852112"/>
              <a:gd name="connsiteY3" fmla="*/ 1098230 h 1098230"/>
              <a:gd name="connsiteX4" fmla="*/ 34170 w 852112"/>
              <a:gd name="connsiteY4" fmla="*/ 1098219 h 1098230"/>
              <a:gd name="connsiteX5" fmla="*/ 34170 w 852112"/>
              <a:gd name="connsiteY5" fmla="*/ 540395 h 1098230"/>
              <a:gd name="connsiteX0" fmla="*/ 852112 w 852112"/>
              <a:gd name="connsiteY0" fmla="*/ 1098230 h 1098230"/>
              <a:gd name="connsiteX1" fmla="*/ 34170 w 852112"/>
              <a:gd name="connsiteY1" fmla="*/ 1098219 h 1098230"/>
              <a:gd name="connsiteX2" fmla="*/ 34170 w 852112"/>
              <a:gd name="connsiteY2" fmla="*/ 540395 h 1098230"/>
              <a:gd name="connsiteX3" fmla="*/ 0 w 852112"/>
              <a:gd name="connsiteY3" fmla="*/ 540384 h 1098230"/>
              <a:gd name="connsiteX4" fmla="*/ 34170 w 852112"/>
              <a:gd name="connsiteY4" fmla="*/ 540373 h 1098230"/>
              <a:gd name="connsiteX5" fmla="*/ 34170 w 852112"/>
              <a:gd name="connsiteY5" fmla="*/ 11 h 1098230"/>
              <a:gd name="connsiteX6" fmla="*/ 852112 w 852112"/>
              <a:gd name="connsiteY6" fmla="*/ 0 h 10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112" h="1098230" stroke="0" extrusionOk="0">
                <a:moveTo>
                  <a:pt x="34170" y="540373"/>
                </a:moveTo>
                <a:lnTo>
                  <a:pt x="34170" y="11"/>
                </a:lnTo>
                <a:cubicBezTo>
                  <a:pt x="34170" y="5"/>
                  <a:pt x="400375" y="0"/>
                  <a:pt x="852112" y="0"/>
                </a:cubicBezTo>
                <a:lnTo>
                  <a:pt x="852112" y="1098230"/>
                </a:lnTo>
                <a:lnTo>
                  <a:pt x="34170" y="1098219"/>
                </a:lnTo>
                <a:lnTo>
                  <a:pt x="34170" y="540395"/>
                </a:lnTo>
              </a:path>
              <a:path w="852112" h="1098230" fill="none">
                <a:moveTo>
                  <a:pt x="852112" y="1098230"/>
                </a:moveTo>
                <a:lnTo>
                  <a:pt x="34170" y="1098219"/>
                </a:lnTo>
                <a:lnTo>
                  <a:pt x="34170" y="540395"/>
                </a:lnTo>
                <a:cubicBezTo>
                  <a:pt x="28475" y="447423"/>
                  <a:pt x="0" y="540380"/>
                  <a:pt x="0" y="540384"/>
                </a:cubicBezTo>
                <a:lnTo>
                  <a:pt x="34170" y="540373"/>
                </a:lnTo>
                <a:lnTo>
                  <a:pt x="34170" y="11"/>
                </a:lnTo>
                <a:cubicBezTo>
                  <a:pt x="34170" y="5"/>
                  <a:pt x="400375" y="0"/>
                  <a:pt x="852112" y="0"/>
                </a:cubicBezTo>
              </a:path>
            </a:pathLst>
          </a:custGeom>
          <a:ln>
            <a:headEnd type="diamond"/>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nvGrpSpPr>
          <p:cNvPr id="131" name="Gruppe 130">
            <a:extLst>
              <a:ext uri="{FF2B5EF4-FFF2-40B4-BE49-F238E27FC236}">
                <a16:creationId xmlns:a16="http://schemas.microsoft.com/office/drawing/2014/main" id="{E854EEB5-6142-4EC9-922A-7540223F89FB}"/>
              </a:ext>
            </a:extLst>
          </p:cNvPr>
          <p:cNvGrpSpPr/>
          <p:nvPr userDrawn="1"/>
        </p:nvGrpSpPr>
        <p:grpSpPr>
          <a:xfrm>
            <a:off x="4135195" y="5528349"/>
            <a:ext cx="7590875" cy="1104829"/>
            <a:chOff x="3832863" y="5507840"/>
            <a:chExt cx="7590875" cy="1104829"/>
          </a:xfrm>
        </p:grpSpPr>
        <p:cxnSp>
          <p:nvCxnSpPr>
            <p:cNvPr id="132" name="Rett pilkobling 131">
              <a:extLst>
                <a:ext uri="{FF2B5EF4-FFF2-40B4-BE49-F238E27FC236}">
                  <a16:creationId xmlns:a16="http://schemas.microsoft.com/office/drawing/2014/main" id="{E4C6CD56-4643-4004-A9C2-E932917E4609}"/>
                </a:ext>
              </a:extLst>
            </p:cNvPr>
            <p:cNvCxnSpPr>
              <a:cxnSpLocks/>
            </p:cNvCxnSpPr>
            <p:nvPr/>
          </p:nvCxnSpPr>
          <p:spPr>
            <a:xfrm flipH="1">
              <a:off x="3832863" y="5507840"/>
              <a:ext cx="7590874"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33" name="Rett pilkobling 132">
              <a:extLst>
                <a:ext uri="{FF2B5EF4-FFF2-40B4-BE49-F238E27FC236}">
                  <a16:creationId xmlns:a16="http://schemas.microsoft.com/office/drawing/2014/main" id="{2F2B1F7A-9956-4048-99FD-7BB8BDE41B0A}"/>
                </a:ext>
              </a:extLst>
            </p:cNvPr>
            <p:cNvCxnSpPr>
              <a:cxnSpLocks/>
            </p:cNvCxnSpPr>
            <p:nvPr/>
          </p:nvCxnSpPr>
          <p:spPr>
            <a:xfrm flipH="1">
              <a:off x="3832863" y="6612669"/>
              <a:ext cx="7590875"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34" name="Rett linje 133">
              <a:extLst>
                <a:ext uri="{FF2B5EF4-FFF2-40B4-BE49-F238E27FC236}">
                  <a16:creationId xmlns:a16="http://schemas.microsoft.com/office/drawing/2014/main" id="{DEE0291C-091D-4A48-846E-902908BFEFD2}"/>
                </a:ext>
              </a:extLst>
            </p:cNvPr>
            <p:cNvCxnSpPr/>
            <p:nvPr/>
          </p:nvCxnSpPr>
          <p:spPr>
            <a:xfrm>
              <a:off x="11423737" y="5507840"/>
              <a:ext cx="0" cy="10982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5" name="TekstSylinder 134">
            <a:extLst>
              <a:ext uri="{FF2B5EF4-FFF2-40B4-BE49-F238E27FC236}">
                <a16:creationId xmlns:a16="http://schemas.microsoft.com/office/drawing/2014/main" id="{922DBE44-74EB-4884-A396-32921F1A34AE}"/>
              </a:ext>
            </a:extLst>
          </p:cNvPr>
          <p:cNvSpPr txBox="1"/>
          <p:nvPr userDrawn="1"/>
        </p:nvSpPr>
        <p:spPr>
          <a:xfrm>
            <a:off x="543035" y="5846631"/>
            <a:ext cx="1208104"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nb-NO" sz="1200" dirty="0">
                <a:latin typeface="Open Sans" panose="020B0606030504020204" pitchFamily="34" charset="0"/>
                <a:ea typeface="Open Sans" panose="020B0606030504020204" pitchFamily="34" charset="0"/>
                <a:cs typeface="Open Sans" panose="020B0606030504020204" pitchFamily="34" charset="0"/>
              </a:rPr>
              <a:t>Samordning på tvers</a:t>
            </a:r>
          </a:p>
        </p:txBody>
      </p:sp>
      <p:sp>
        <p:nvSpPr>
          <p:cNvPr id="136" name="TekstSylinder 135">
            <a:extLst>
              <a:ext uri="{FF2B5EF4-FFF2-40B4-BE49-F238E27FC236}">
                <a16:creationId xmlns:a16="http://schemas.microsoft.com/office/drawing/2014/main" id="{3FD7AF8C-1BDE-4FEC-B529-AD4D379828A0}"/>
              </a:ext>
            </a:extLst>
          </p:cNvPr>
          <p:cNvSpPr txBox="1"/>
          <p:nvPr userDrawn="1"/>
        </p:nvSpPr>
        <p:spPr>
          <a:xfrm>
            <a:off x="10250228" y="6657945"/>
            <a:ext cx="1898649"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spTree>
    <p:extLst>
      <p:ext uri="{BB962C8B-B14F-4D97-AF65-F5344CB8AC3E}">
        <p14:creationId xmlns:p14="http://schemas.microsoft.com/office/powerpoint/2010/main" val="764239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9" name="TekstSylinder 18">
            <a:extLst>
              <a:ext uri="{FF2B5EF4-FFF2-40B4-BE49-F238E27FC236}">
                <a16:creationId xmlns:a16="http://schemas.microsoft.com/office/drawing/2014/main" id="{386F416E-DCDD-D943-A517-E77ED9881F89}"/>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500C3C50-FBE4-46EE-B152-E432740BFA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3835" y="4875120"/>
            <a:ext cx="4114798" cy="1246784"/>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5" name="Bilde 14">
            <a:extLst>
              <a:ext uri="{FF2B5EF4-FFF2-40B4-BE49-F238E27FC236}">
                <a16:creationId xmlns:a16="http://schemas.microsoft.com/office/drawing/2014/main" id="{20C5837D-520B-4868-BA06-253D8CD075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7976" y="4884084"/>
            <a:ext cx="4114798" cy="1246784"/>
          </a:xfrm>
          <a:prstGeom prst="rect">
            <a:avLst/>
          </a:prstGeom>
        </p:spPr>
      </p:pic>
      <p:sp>
        <p:nvSpPr>
          <p:cNvPr id="19" name="TekstSylinder 18">
            <a:extLst>
              <a:ext uri="{FF2B5EF4-FFF2-40B4-BE49-F238E27FC236}">
                <a16:creationId xmlns:a16="http://schemas.microsoft.com/office/drawing/2014/main" id="{A1683AB1-BC2F-474F-9D0F-EE2C330A53E1}"/>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21" name="Bilde 20">
            <a:extLst>
              <a:ext uri="{FF2B5EF4-FFF2-40B4-BE49-F238E27FC236}">
                <a16:creationId xmlns:a16="http://schemas.microsoft.com/office/drawing/2014/main" id="{8C4B912C-E1EE-4997-958C-AD2A5BD882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7976" y="4884084"/>
            <a:ext cx="4114798" cy="1246784"/>
          </a:xfrm>
          <a:prstGeom prst="rect">
            <a:avLst/>
          </a:prstGeom>
        </p:spPr>
      </p:pic>
      <p:sp>
        <p:nvSpPr>
          <p:cNvPr id="23" name="TekstSylinder 22">
            <a:extLst>
              <a:ext uri="{FF2B5EF4-FFF2-40B4-BE49-F238E27FC236}">
                <a16:creationId xmlns:a16="http://schemas.microsoft.com/office/drawing/2014/main" id="{237579D3-9443-4C2C-8EAA-7610BDA171DD}"/>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19.10.2021</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722CA871-1EAC-4243-8898-C04FF7F787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8" name="TekstSylinder 17">
            <a:extLst>
              <a:ext uri="{FF2B5EF4-FFF2-40B4-BE49-F238E27FC236}">
                <a16:creationId xmlns:a16="http://schemas.microsoft.com/office/drawing/2014/main" id="{DE8715DE-5416-9048-B462-7D91320F89F7}"/>
              </a:ext>
            </a:extLst>
          </p:cNvPr>
          <p:cNvSpPr txBox="1"/>
          <p:nvPr userDrawn="1"/>
        </p:nvSpPr>
        <p:spPr>
          <a:xfrm>
            <a:off x="8896396" y="5725022"/>
            <a:ext cx="2571094" cy="400110"/>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8D75634F-8BFE-4890-B40D-AA62743007C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3398" y="5288605"/>
            <a:ext cx="4114798" cy="1246784"/>
          </a:xfrm>
          <a:prstGeom prst="rect">
            <a:avLst/>
          </a:prstGeom>
        </p:spPr>
      </p:pic>
      <p:sp>
        <p:nvSpPr>
          <p:cNvPr id="24" name="TekstSylinder 23">
            <a:extLst>
              <a:ext uri="{FF2B5EF4-FFF2-40B4-BE49-F238E27FC236}">
                <a16:creationId xmlns:a16="http://schemas.microsoft.com/office/drawing/2014/main" id="{0AF33A0F-6BDE-463D-A9CC-DEC8172BA180}"/>
              </a:ext>
            </a:extLst>
          </p:cNvPr>
          <p:cNvSpPr txBox="1"/>
          <p:nvPr userDrawn="1"/>
        </p:nvSpPr>
        <p:spPr>
          <a:xfrm>
            <a:off x="8981697" y="5827752"/>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3" name="TekstSylinder 2">
            <a:extLst>
              <a:ext uri="{FF2B5EF4-FFF2-40B4-BE49-F238E27FC236}">
                <a16:creationId xmlns:a16="http://schemas.microsoft.com/office/drawing/2014/main" id="{FFAE0240-3240-44A0-8DEF-58BFE0A7E5F9}"/>
              </a:ext>
            </a:extLst>
          </p:cNvPr>
          <p:cNvSpPr txBox="1"/>
          <p:nvPr userDrawn="1"/>
        </p:nvSpPr>
        <p:spPr>
          <a:xfrm>
            <a:off x="1055688" y="2375555"/>
            <a:ext cx="10080625" cy="3970318"/>
          </a:xfrm>
          <a:prstGeom prst="rect">
            <a:avLst/>
          </a:prstGeom>
          <a:noFill/>
        </p:spPr>
        <p:txBody>
          <a:bodyPr wrap="square" rtlCol="0">
            <a:spAutoFit/>
          </a:bodyPr>
          <a:lstStyle/>
          <a:p>
            <a:r>
              <a:rPr lang="nb-NO" dirty="0"/>
              <a:t>A</a:t>
            </a:r>
          </a:p>
          <a:p>
            <a:r>
              <a:rPr lang="nb-NO" dirty="0"/>
              <a:t>B</a:t>
            </a:r>
          </a:p>
          <a:p>
            <a:r>
              <a:rPr lang="nb-NO" dirty="0"/>
              <a:t>C</a:t>
            </a:r>
          </a:p>
          <a:p>
            <a:r>
              <a:rPr lang="nb-NO" dirty="0"/>
              <a:t>D</a:t>
            </a:r>
          </a:p>
          <a:p>
            <a:r>
              <a:rPr lang="nb-NO" dirty="0"/>
              <a:t>E</a:t>
            </a:r>
          </a:p>
          <a:p>
            <a:r>
              <a:rPr lang="nb-NO" dirty="0"/>
              <a:t>F</a:t>
            </a:r>
          </a:p>
          <a:p>
            <a:r>
              <a:rPr lang="nb-NO" dirty="0"/>
              <a:t>G</a:t>
            </a:r>
          </a:p>
          <a:p>
            <a:r>
              <a:rPr lang="nb-NO" dirty="0"/>
              <a:t>H</a:t>
            </a:r>
          </a:p>
          <a:p>
            <a:r>
              <a:rPr lang="nb-NO" dirty="0"/>
              <a:t>I</a:t>
            </a:r>
          </a:p>
          <a:p>
            <a:r>
              <a:rPr lang="nb-NO" dirty="0"/>
              <a:t>J</a:t>
            </a:r>
          </a:p>
          <a:p>
            <a:r>
              <a:rPr lang="nb-NO" dirty="0"/>
              <a:t>K</a:t>
            </a:r>
          </a:p>
          <a:p>
            <a:r>
              <a:rPr lang="nb-NO" dirty="0"/>
              <a:t>L</a:t>
            </a:r>
          </a:p>
          <a:p>
            <a:r>
              <a:rPr lang="nb-NO"/>
              <a:t>M</a:t>
            </a:r>
          </a:p>
          <a:p>
            <a:endParaRPr lang="nb-NO" dirty="0"/>
          </a:p>
        </p:txBody>
      </p:sp>
    </p:spTree>
    <p:extLst>
      <p:ext uri="{BB962C8B-B14F-4D97-AF65-F5344CB8AC3E}">
        <p14:creationId xmlns:p14="http://schemas.microsoft.com/office/powerpoint/2010/main" val="4284639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19.10.2021</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9" name="Bilde 8">
            <a:extLst>
              <a:ext uri="{FF2B5EF4-FFF2-40B4-BE49-F238E27FC236}">
                <a16:creationId xmlns:a16="http://schemas.microsoft.com/office/drawing/2014/main" id="{3A65D8C2-666F-4DAA-B072-B96964B5C2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19.10.2021</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6" name="Bilde 15">
            <a:extLst>
              <a:ext uri="{FF2B5EF4-FFF2-40B4-BE49-F238E27FC236}">
                <a16:creationId xmlns:a16="http://schemas.microsoft.com/office/drawing/2014/main" id="{EC0169C8-CD00-488C-AADD-B00619D9A4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19.10.2021</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10">
            <a:extLst>
              <a:ext uri="{FF2B5EF4-FFF2-40B4-BE49-F238E27FC236}">
                <a16:creationId xmlns:a16="http://schemas.microsoft.com/office/drawing/2014/main" id="{E5B9E482-612A-4627-ABAB-54CA86C30C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664" r:id="rId7"/>
    <p:sldLayoutId id="2147483713" r:id="rId8"/>
    <p:sldLayoutId id="2147483685" r:id="rId9"/>
    <p:sldLayoutId id="2147483714" r:id="rId10"/>
    <p:sldLayoutId id="2147483702" r:id="rId11"/>
    <p:sldLayoutId id="2147483736" r:id="rId12"/>
    <p:sldLayoutId id="2147483733" r:id="rId13"/>
    <p:sldLayoutId id="2147483716" r:id="rId14"/>
    <p:sldLayoutId id="2147483707" r:id="rId15"/>
    <p:sldLayoutId id="2147483675" r:id="rId16"/>
    <p:sldLayoutId id="2147483706" r:id="rId17"/>
    <p:sldLayoutId id="2147483709" r:id="rId18"/>
    <p:sldLayoutId id="2147483711" r:id="rId19"/>
    <p:sldLayoutId id="2147483710" r:id="rId20"/>
    <p:sldLayoutId id="2147483712" r:id="rId21"/>
    <p:sldLayoutId id="2147483655" r:id="rId22"/>
    <p:sldLayoutId id="2147483705" r:id="rId23"/>
    <p:sldLayoutId id="2147483761" r:id="rId24"/>
    <p:sldLayoutId id="2147483762" r:id="rId25"/>
    <p:sldLayoutId id="2147483764" r:id="rId26"/>
    <p:sldLayoutId id="2147483759" r:id="rId27"/>
    <p:sldLayoutId id="2147483758" r:id="rId28"/>
    <p:sldLayoutId id="2147483757" r:id="rId29"/>
    <p:sldLayoutId id="2147483746" r:id="rId30"/>
    <p:sldLayoutId id="2147483718" r:id="rId31"/>
    <p:sldLayoutId id="2147483760" r:id="rId32"/>
    <p:sldLayoutId id="2147483719"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547EBF"/>
          </p15:clr>
        </p15:guide>
        <p15:guide id="2" pos="257">
          <p15:clr>
            <a:srgbClr val="F26B43"/>
          </p15:clr>
        </p15:guide>
        <p15:guide id="3" pos="665">
          <p15:clr>
            <a:srgbClr val="547EBF"/>
          </p15:clr>
        </p15:guide>
        <p15:guide id="4" orient="horz" pos="3974">
          <p15:clr>
            <a:srgbClr val="547EBF"/>
          </p15:clr>
        </p15:guide>
        <p15:guide id="5" pos="7015">
          <p15:clr>
            <a:srgbClr val="547EBF"/>
          </p15:clr>
        </p15:guide>
        <p15:guide id="6" orient="horz" pos="232">
          <p15:clr>
            <a:srgbClr val="F26B43"/>
          </p15:clr>
        </p15:guide>
        <p15:guide id="7" pos="7423">
          <p15:clr>
            <a:srgbClr val="F26B43"/>
          </p15:clr>
        </p15:guide>
        <p15:guide id="8" pos="7106">
          <p15:clr>
            <a:srgbClr val="F26B43"/>
          </p15:clr>
        </p15:guide>
        <p15:guide id="9" pos="3840">
          <p15:clr>
            <a:srgbClr val="FDE53C"/>
          </p15:clr>
        </p15:guide>
        <p15:guide id="11" orient="horz" pos="550">
          <p15:clr>
            <a:srgbClr val="F26B43"/>
          </p15:clr>
        </p15:guide>
        <p15:guide id="12" orient="horz" pos="4201">
          <p15:clr>
            <a:srgbClr val="F26B43"/>
          </p15:clr>
        </p15:guide>
        <p15:guide id="13" pos="2774">
          <p15:clr>
            <a:srgbClr val="F26B43"/>
          </p15:clr>
        </p15:guide>
        <p15:guide id="14" pos="4906">
          <p15:clr>
            <a:srgbClr val="F26B43"/>
          </p15:clr>
        </p15:guide>
        <p15:guide id="15" orient="horz" pos="2092">
          <p15:clr>
            <a:srgbClr val="F26B43"/>
          </p15:clr>
        </p15:guide>
        <p15:guide id="16" orient="horz" pos="27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BEC0E1-D055-43DF-A629-B5CFB1A413D8}"/>
              </a:ext>
            </a:extLst>
          </p:cNvPr>
          <p:cNvSpPr>
            <a:spLocks noGrp="1"/>
          </p:cNvSpPr>
          <p:nvPr>
            <p:ph type="dt" sz="half" idx="2"/>
          </p:nvPr>
        </p:nvSpPr>
        <p:spPr/>
        <p:txBody>
          <a:bodyPr/>
          <a:lstStyle/>
          <a:p>
            <a:fld id="{20CAE16B-463B-4D9A-B532-D4D0B4862104}" type="datetime1">
              <a:rPr lang="nb-NO" smtClean="0"/>
              <a:pPr/>
              <a:t>19.10.2021</a:t>
            </a:fld>
            <a:endParaRPr lang="nb-NO"/>
          </a:p>
        </p:txBody>
      </p:sp>
      <p:sp>
        <p:nvSpPr>
          <p:cNvPr id="3" name="Plassholder for tekst 2">
            <a:extLst>
              <a:ext uri="{FF2B5EF4-FFF2-40B4-BE49-F238E27FC236}">
                <a16:creationId xmlns:a16="http://schemas.microsoft.com/office/drawing/2014/main" id="{E0CADBB2-8980-44F7-93F1-DFD4170CD9EE}"/>
              </a:ext>
            </a:extLst>
          </p:cNvPr>
          <p:cNvSpPr>
            <a:spLocks noGrp="1"/>
          </p:cNvSpPr>
          <p:nvPr>
            <p:ph type="body" sz="quarter" idx="10"/>
          </p:nvPr>
        </p:nvSpPr>
        <p:spPr>
          <a:xfrm>
            <a:off x="635000" y="1264977"/>
            <a:ext cx="10683488" cy="3205442"/>
          </a:xfrm>
        </p:spPr>
        <p:txBody>
          <a:bodyPr/>
          <a:lstStyle/>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dirty="0"/>
              <a:t>Møte i samarbeidsforum </a:t>
            </a:r>
            <a:r>
              <a:rPr lang="nb-NO" dirty="0" err="1"/>
              <a:t>Rekom</a:t>
            </a:r>
            <a:endParaRPr lang="nb-NO" dirty="0"/>
          </a:p>
          <a:p>
            <a:endParaRPr lang="nb-NO" sz="1400" dirty="0"/>
          </a:p>
          <a:p>
            <a:r>
              <a:rPr lang="nb-NO" sz="1800" b="1" dirty="0">
                <a:effectLst/>
                <a:latin typeface="+mn-lt"/>
                <a:ea typeface="Calibri" panose="020F0502020204030204" pitchFamily="34" charset="0"/>
                <a:cs typeface="Times New Roman" panose="02020603050405020304" pitchFamily="18" charset="0"/>
              </a:rPr>
              <a:t>Tema: </a:t>
            </a:r>
            <a:r>
              <a:rPr lang="nb-NO" sz="1800" dirty="0">
                <a:effectLst/>
                <a:latin typeface="Calibri" panose="020F0502020204030204" pitchFamily="34" charset="0"/>
                <a:ea typeface="Calibri" panose="020F0502020204030204" pitchFamily="34" charset="0"/>
                <a:cs typeface="Times New Roman" panose="02020603050405020304" pitchFamily="18" charset="0"/>
              </a:rPr>
              <a:t>Beslutning om langsiktig plan, mandat for samarbeidsforum og supplerende tildelingsbrev, samiske perspektiver, forskning og erfaringsdeling</a:t>
            </a:r>
          </a:p>
          <a:p>
            <a:endParaRPr lang="nb-NO" sz="1800" dirty="0">
              <a:effectLst/>
              <a:latin typeface="+mn-lt"/>
              <a:ea typeface="Calibri" panose="020F0502020204030204" pitchFamily="34" charset="0"/>
              <a:cs typeface="Times New Roman" panose="02020603050405020304" pitchFamily="18" charset="0"/>
            </a:endParaRPr>
          </a:p>
          <a:p>
            <a:endParaRPr lang="nb-NO" sz="1400" dirty="0"/>
          </a:p>
          <a:p>
            <a:r>
              <a:rPr lang="nb-NO" sz="1400" dirty="0"/>
              <a:t>	</a:t>
            </a:r>
          </a:p>
          <a:p>
            <a:endParaRPr lang="nb-NO" dirty="0"/>
          </a:p>
        </p:txBody>
      </p:sp>
      <p:sp>
        <p:nvSpPr>
          <p:cNvPr id="4" name="Plassholder for tekst 3">
            <a:extLst>
              <a:ext uri="{FF2B5EF4-FFF2-40B4-BE49-F238E27FC236}">
                <a16:creationId xmlns:a16="http://schemas.microsoft.com/office/drawing/2014/main" id="{D33E3403-C3F7-4730-B406-B00C458F7F4F}"/>
              </a:ext>
            </a:extLst>
          </p:cNvPr>
          <p:cNvSpPr>
            <a:spLocks noGrp="1"/>
          </p:cNvSpPr>
          <p:nvPr>
            <p:ph type="body" sz="quarter" idx="11"/>
          </p:nvPr>
        </p:nvSpPr>
        <p:spPr/>
        <p:txBody>
          <a:bodyPr/>
          <a:lstStyle/>
          <a:p>
            <a:r>
              <a:rPr lang="nb-NO" dirty="0"/>
              <a:t>Digitalt møte, via teams </a:t>
            </a:r>
            <a:br>
              <a:rPr lang="nb-NO" dirty="0"/>
            </a:br>
            <a:br>
              <a:rPr lang="nb-NO" dirty="0"/>
            </a:br>
            <a:r>
              <a:rPr lang="nb-NO" dirty="0"/>
              <a:t>12.oktober</a:t>
            </a:r>
          </a:p>
        </p:txBody>
      </p:sp>
    </p:spTree>
    <p:extLst>
      <p:ext uri="{BB962C8B-B14F-4D97-AF65-F5344CB8AC3E}">
        <p14:creationId xmlns:p14="http://schemas.microsoft.com/office/powerpoint/2010/main" val="35794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F012AB-8734-4E3A-89F2-E56F6E545B6B}"/>
              </a:ext>
            </a:extLst>
          </p:cNvPr>
          <p:cNvSpPr>
            <a:spLocks noGrp="1"/>
          </p:cNvSpPr>
          <p:nvPr>
            <p:ph type="title"/>
          </p:nvPr>
        </p:nvSpPr>
        <p:spPr>
          <a:xfrm>
            <a:off x="926912" y="637993"/>
            <a:ext cx="10080625" cy="1077209"/>
          </a:xfrm>
        </p:spPr>
        <p:txBody>
          <a:bodyPr/>
          <a:lstStyle/>
          <a:p>
            <a:r>
              <a:rPr lang="nb-NO" sz="2000" dirty="0">
                <a:solidFill>
                  <a:schemeClr val="bg1"/>
                </a:solidFill>
              </a:rPr>
              <a:t>Sak 18/2021</a:t>
            </a:r>
            <a:br>
              <a:rPr lang="nb-NO" dirty="0">
                <a:solidFill>
                  <a:schemeClr val="bg1"/>
                </a:solidFill>
              </a:rPr>
            </a:br>
            <a:r>
              <a:rPr lang="nb-NO" dirty="0">
                <a:solidFill>
                  <a:schemeClr val="bg1"/>
                </a:solidFill>
              </a:rPr>
              <a:t>Langsiktig plan, Beslutningsgrunnlag barnehage</a:t>
            </a:r>
          </a:p>
        </p:txBody>
      </p:sp>
      <p:pic>
        <p:nvPicPr>
          <p:cNvPr id="6" name="Bilde 5">
            <a:extLst>
              <a:ext uri="{FF2B5EF4-FFF2-40B4-BE49-F238E27FC236}">
                <a16:creationId xmlns:a16="http://schemas.microsoft.com/office/drawing/2014/main" id="{D0030D92-BAAE-4C54-994E-3889E4A5391E}"/>
              </a:ext>
            </a:extLst>
          </p:cNvPr>
          <p:cNvPicPr>
            <a:picLocks noChangeAspect="1"/>
          </p:cNvPicPr>
          <p:nvPr/>
        </p:nvPicPr>
        <p:blipFill>
          <a:blip r:embed="rId3"/>
          <a:stretch>
            <a:fillRect/>
          </a:stretch>
        </p:blipFill>
        <p:spPr>
          <a:xfrm>
            <a:off x="332267" y="2850354"/>
            <a:ext cx="11527465" cy="2703538"/>
          </a:xfrm>
          <a:prstGeom prst="rect">
            <a:avLst/>
          </a:prstGeom>
        </p:spPr>
      </p:pic>
    </p:spTree>
    <p:extLst>
      <p:ext uri="{BB962C8B-B14F-4D97-AF65-F5344CB8AC3E}">
        <p14:creationId xmlns:p14="http://schemas.microsoft.com/office/powerpoint/2010/main" val="125947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F012AB-8734-4E3A-89F2-E56F6E545B6B}"/>
              </a:ext>
            </a:extLst>
          </p:cNvPr>
          <p:cNvSpPr>
            <a:spLocks noGrp="1"/>
          </p:cNvSpPr>
          <p:nvPr>
            <p:ph type="title"/>
          </p:nvPr>
        </p:nvSpPr>
        <p:spPr>
          <a:xfrm>
            <a:off x="926912" y="637993"/>
            <a:ext cx="10080625" cy="1077209"/>
          </a:xfrm>
        </p:spPr>
        <p:txBody>
          <a:bodyPr/>
          <a:lstStyle/>
          <a:p>
            <a:r>
              <a:rPr lang="nb-NO" sz="2000" dirty="0">
                <a:solidFill>
                  <a:schemeClr val="bg1"/>
                </a:solidFill>
              </a:rPr>
              <a:t>Sak 18/2021</a:t>
            </a:r>
            <a:br>
              <a:rPr lang="nb-NO" dirty="0">
                <a:solidFill>
                  <a:schemeClr val="bg1"/>
                </a:solidFill>
              </a:rPr>
            </a:br>
            <a:r>
              <a:rPr lang="nb-NO" dirty="0">
                <a:solidFill>
                  <a:schemeClr val="bg1"/>
                </a:solidFill>
              </a:rPr>
              <a:t>Langsiktig plan, Beslutningsgrunnlag kompetanseløftet</a:t>
            </a:r>
          </a:p>
        </p:txBody>
      </p:sp>
      <p:pic>
        <p:nvPicPr>
          <p:cNvPr id="7" name="Bilde 6">
            <a:extLst>
              <a:ext uri="{FF2B5EF4-FFF2-40B4-BE49-F238E27FC236}">
                <a16:creationId xmlns:a16="http://schemas.microsoft.com/office/drawing/2014/main" id="{704AC020-9BA0-4D4D-9DA7-D99B392D12B0}"/>
              </a:ext>
            </a:extLst>
          </p:cNvPr>
          <p:cNvPicPr>
            <a:picLocks noChangeAspect="1"/>
          </p:cNvPicPr>
          <p:nvPr/>
        </p:nvPicPr>
        <p:blipFill>
          <a:blip r:embed="rId3"/>
          <a:stretch>
            <a:fillRect/>
          </a:stretch>
        </p:blipFill>
        <p:spPr>
          <a:xfrm>
            <a:off x="146770" y="2982196"/>
            <a:ext cx="11898460" cy="1615930"/>
          </a:xfrm>
          <a:prstGeom prst="rect">
            <a:avLst/>
          </a:prstGeom>
        </p:spPr>
      </p:pic>
    </p:spTree>
    <p:extLst>
      <p:ext uri="{BB962C8B-B14F-4D97-AF65-F5344CB8AC3E}">
        <p14:creationId xmlns:p14="http://schemas.microsoft.com/office/powerpoint/2010/main" val="41122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44EE89-805A-429C-AE86-793A0EF9EE28}"/>
              </a:ext>
            </a:extLst>
          </p:cNvPr>
          <p:cNvSpPr>
            <a:spLocks noGrp="1"/>
          </p:cNvSpPr>
          <p:nvPr>
            <p:ph type="title"/>
          </p:nvPr>
        </p:nvSpPr>
        <p:spPr>
          <a:xfrm>
            <a:off x="939976" y="644525"/>
            <a:ext cx="10080625" cy="1077209"/>
          </a:xfrm>
        </p:spPr>
        <p:txBody>
          <a:bodyPr/>
          <a:lstStyle/>
          <a:p>
            <a:r>
              <a:rPr lang="nb-NO" sz="2000" dirty="0">
                <a:solidFill>
                  <a:schemeClr val="bg1"/>
                </a:solidFill>
              </a:rPr>
              <a:t>Sak 18 /2021 </a:t>
            </a:r>
            <a:br>
              <a:rPr lang="nb-NO" sz="3600" dirty="0">
                <a:solidFill>
                  <a:schemeClr val="bg1"/>
                </a:solidFill>
              </a:rPr>
            </a:br>
            <a:r>
              <a:rPr lang="nb-NO" sz="3600" dirty="0">
                <a:solidFill>
                  <a:schemeClr val="bg1"/>
                </a:solidFill>
              </a:rPr>
              <a:t>Langsiktig plan, Bruk av midler        </a:t>
            </a:r>
            <a:endParaRPr lang="nb-NO" dirty="0">
              <a:solidFill>
                <a:schemeClr val="bg1"/>
              </a:solidFill>
            </a:endParaRPr>
          </a:p>
        </p:txBody>
      </p:sp>
      <p:graphicFrame>
        <p:nvGraphicFramePr>
          <p:cNvPr id="5" name="Diagram 4">
            <a:extLst>
              <a:ext uri="{FF2B5EF4-FFF2-40B4-BE49-F238E27FC236}">
                <a16:creationId xmlns:a16="http://schemas.microsoft.com/office/drawing/2014/main" id="{662C8805-DED5-43B1-8208-44A12D62E2D7}"/>
              </a:ext>
            </a:extLst>
          </p:cNvPr>
          <p:cNvGraphicFramePr/>
          <p:nvPr>
            <p:extLst>
              <p:ext uri="{D42A27DB-BD31-4B8C-83A1-F6EECF244321}">
                <p14:modId xmlns:p14="http://schemas.microsoft.com/office/powerpoint/2010/main" val="214550025"/>
              </p:ext>
            </p:extLst>
          </p:nvPr>
        </p:nvGraphicFramePr>
        <p:xfrm>
          <a:off x="628225" y="2206386"/>
          <a:ext cx="2055503" cy="493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assholder for tekst 2">
            <a:extLst>
              <a:ext uri="{FF2B5EF4-FFF2-40B4-BE49-F238E27FC236}">
                <a16:creationId xmlns:a16="http://schemas.microsoft.com/office/drawing/2014/main" id="{B48095F7-C0CF-48D1-8781-60929EF42EE1}"/>
              </a:ext>
            </a:extLst>
          </p:cNvPr>
          <p:cNvSpPr>
            <a:spLocks noGrp="1"/>
          </p:cNvSpPr>
          <p:nvPr>
            <p:ph type="body" sz="quarter" idx="11"/>
          </p:nvPr>
        </p:nvSpPr>
        <p:spPr>
          <a:xfrm>
            <a:off x="2855764" y="2103906"/>
            <a:ext cx="8282402" cy="1657409"/>
          </a:xfrm>
        </p:spPr>
        <p:txBody>
          <a:bodyPr/>
          <a:lstStyle/>
          <a:p>
            <a:endParaRPr lang="nb-NO" sz="1400" dirty="0">
              <a:effectLst/>
              <a:latin typeface="Open Sans" panose="020B0606030504020204" pitchFamily="34" charset="0"/>
              <a:ea typeface="Calibri" panose="020F0502020204030204" pitchFamily="34" charset="0"/>
              <a:cs typeface="Open Sans" panose="020B0606030504020204" pitchFamily="34" charset="0"/>
            </a:endParaRPr>
          </a:p>
          <a:p>
            <a:pPr>
              <a:lnSpc>
                <a:spcPct val="107000"/>
              </a:lnSpc>
              <a:spcAft>
                <a:spcPts val="800"/>
              </a:spcAft>
            </a:pPr>
            <a:r>
              <a:rPr lang="nb-NO" sz="1400" u="sng" dirty="0">
                <a:latin typeface="Open Sans" panose="020B0606030504020204" pitchFamily="34" charset="0"/>
                <a:ea typeface="Calibri" panose="020F0502020204030204" pitchFamily="34" charset="0"/>
                <a:cs typeface="Times New Roman" panose="02020603050405020304" pitchFamily="18" charset="0"/>
              </a:rPr>
              <a:t>Leder/</a:t>
            </a:r>
            <a:r>
              <a:rPr lang="nb-NO" sz="1400" u="sng" dirty="0">
                <a:effectLst/>
                <a:latin typeface="Open Sans" panose="020B0606030504020204" pitchFamily="34" charset="0"/>
                <a:ea typeface="Calibri" panose="020F0502020204030204" pitchFamily="34" charset="0"/>
                <a:cs typeface="Times New Roman" panose="02020603050405020304" pitchFamily="18" charset="0"/>
              </a:rPr>
              <a:t>Koordinator på nettverksnivå?</a:t>
            </a:r>
            <a:endParaRPr lang="nb-NO" sz="1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400" dirty="0">
                <a:effectLst/>
                <a:latin typeface="Open Sans" panose="020B0606030504020204" pitchFamily="34" charset="0"/>
                <a:ea typeface="Calibri" panose="020F0502020204030204" pitchFamily="34" charset="0"/>
                <a:cs typeface="Times New Roman" panose="02020603050405020304" pitchFamily="18" charset="0"/>
              </a:rPr>
              <a:t>100.000,- til hvert nettverk = 1.000` til </a:t>
            </a:r>
            <a:r>
              <a:rPr lang="nb-NO" sz="1400" dirty="0">
                <a:latin typeface="Open Sans" panose="020B0606030504020204" pitchFamily="34" charset="0"/>
                <a:ea typeface="Calibri" panose="020F0502020204030204" pitchFamily="34" charset="0"/>
                <a:cs typeface="Times New Roman" panose="02020603050405020304" pitchFamily="18" charset="0"/>
              </a:rPr>
              <a:t>l</a:t>
            </a:r>
            <a:r>
              <a:rPr lang="nb-NO" sz="1400" dirty="0">
                <a:effectLst/>
                <a:latin typeface="Open Sans" panose="020B0606030504020204" pitchFamily="34" charset="0"/>
                <a:ea typeface="Calibri" panose="020F0502020204030204" pitchFamily="34" charset="0"/>
                <a:cs typeface="Times New Roman" panose="02020603050405020304" pitchFamily="18" charset="0"/>
              </a:rPr>
              <a:t>edelse/koordinering på nettverksnivå</a:t>
            </a:r>
          </a:p>
          <a:p>
            <a:endParaRPr lang="nb-NO" sz="1400" dirty="0">
              <a:effectLst/>
              <a:latin typeface="Open Sans" panose="020B0606030504020204" pitchFamily="34" charset="0"/>
              <a:ea typeface="Calibri" panose="020F0502020204030204" pitchFamily="34" charset="0"/>
              <a:cs typeface="Times New Roman" panose="02020603050405020304" pitchFamily="18" charset="0"/>
            </a:endParaRPr>
          </a:p>
          <a:p>
            <a:endParaRPr lang="nb-NO" sz="1400" dirty="0"/>
          </a:p>
        </p:txBody>
      </p:sp>
      <p:sp>
        <p:nvSpPr>
          <p:cNvPr id="9" name="Plassholder for tekst 2">
            <a:extLst>
              <a:ext uri="{FF2B5EF4-FFF2-40B4-BE49-F238E27FC236}">
                <a16:creationId xmlns:a16="http://schemas.microsoft.com/office/drawing/2014/main" id="{3625526A-2C0D-4D64-B40F-3F6C82E525EF}"/>
              </a:ext>
            </a:extLst>
          </p:cNvPr>
          <p:cNvSpPr txBox="1">
            <a:spLocks/>
          </p:cNvSpPr>
          <p:nvPr/>
        </p:nvSpPr>
        <p:spPr>
          <a:xfrm>
            <a:off x="2855764" y="3429000"/>
            <a:ext cx="9170125" cy="165740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nb-NO" sz="1400" u="sng" dirty="0">
                <a:latin typeface="+mn-lt"/>
                <a:ea typeface="Calibri" panose="020F0502020204030204" pitchFamily="34" charset="0"/>
                <a:cs typeface="Times New Roman" panose="02020603050405020304" pitchFamily="18" charset="0"/>
              </a:rPr>
              <a:t>Frikjøp for barnehageeiere?</a:t>
            </a:r>
          </a:p>
          <a:p>
            <a:pPr>
              <a:lnSpc>
                <a:spcPct val="107000"/>
              </a:lnSpc>
              <a:spcAft>
                <a:spcPts val="800"/>
              </a:spcAft>
            </a:pPr>
            <a:r>
              <a:rPr lang="nb-NO" sz="1400" dirty="0">
                <a:effectLst/>
                <a:latin typeface="+mn-lt"/>
                <a:ea typeface="Times New Roman" panose="02020603050405020304" pitchFamily="18" charset="0"/>
                <a:cs typeface="Times New Roman" panose="02020603050405020304" pitchFamily="18" charset="0"/>
              </a:rPr>
              <a:t>Handlingsrom for de regionale kompetansenettverkene (utbetale ut fra pro rata) </a:t>
            </a:r>
            <a:endParaRPr lang="nb-NO" sz="14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400" dirty="0">
                <a:effectLst/>
                <a:latin typeface="+mn-lt"/>
                <a:ea typeface="Times New Roman" panose="02020603050405020304" pitchFamily="18" charset="0"/>
                <a:cs typeface="Times New Roman" panose="02020603050405020304" pitchFamily="18" charset="0"/>
              </a:rPr>
              <a:t>Total sum: 500.000,- for hele fylket</a:t>
            </a:r>
            <a:endParaRPr lang="nb-NO" sz="14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400" dirty="0">
                <a:effectLst/>
                <a:latin typeface="+mn-lt"/>
                <a:ea typeface="Times New Roman" panose="02020603050405020304" pitchFamily="18" charset="0"/>
                <a:cs typeface="Times New Roman" panose="02020603050405020304" pitchFamily="18" charset="0"/>
              </a:rPr>
              <a:t>a) midlene kan brukes til frikjøp til barnehageeiere som er med i tiltak</a:t>
            </a:r>
            <a:endParaRPr lang="nb-NO" sz="14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400" dirty="0">
                <a:effectLst/>
                <a:latin typeface="Open Sans" panose="020B0606030504020204" pitchFamily="34" charset="0"/>
                <a:ea typeface="Times New Roman" panose="02020603050405020304" pitchFamily="18" charset="0"/>
                <a:cs typeface="Times New Roman" panose="02020603050405020304" pitchFamily="18" charset="0"/>
              </a:rPr>
              <a:t>b) noe av midlene kan brukes for å sikre deltakelse fra barnehageeierne i kompetansenettverket</a:t>
            </a:r>
          </a:p>
          <a:p>
            <a:pPr>
              <a:lnSpc>
                <a:spcPct val="107000"/>
              </a:lnSpc>
              <a:spcAft>
                <a:spcPts val="800"/>
              </a:spcAft>
            </a:pPr>
            <a:r>
              <a:rPr lang="nb-NO" sz="1400" u="sng" dirty="0">
                <a:effectLst/>
                <a:latin typeface="Open Sans" panose="020B0606030504020204" pitchFamily="34" charset="0"/>
                <a:ea typeface="Times New Roman" panose="02020603050405020304" pitchFamily="18" charset="0"/>
                <a:cs typeface="Times New Roman" panose="02020603050405020304" pitchFamily="18" charset="0"/>
              </a:rPr>
              <a:t>Møter i samarbeidsforum?</a:t>
            </a:r>
            <a:endParaRPr lang="nb-NO" sz="1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400" dirty="0" err="1">
                <a:effectLst/>
                <a:latin typeface="Open Sans" panose="020B0606030504020204" pitchFamily="34" charset="0"/>
                <a:ea typeface="Times New Roman" panose="02020603050405020304" pitchFamily="18" charset="0"/>
                <a:cs typeface="Times New Roman" panose="02020603050405020304" pitchFamily="18" charset="0"/>
              </a:rPr>
              <a:t>Rekom</a:t>
            </a:r>
            <a:r>
              <a:rPr lang="nb-NO" sz="1400" dirty="0">
                <a:effectLst/>
                <a:latin typeface="Open Sans" panose="020B0606030504020204" pitchFamily="34" charset="0"/>
                <a:ea typeface="Times New Roman" panose="02020603050405020304" pitchFamily="18" charset="0"/>
                <a:cs typeface="Times New Roman" panose="02020603050405020304" pitchFamily="18" charset="0"/>
              </a:rPr>
              <a:t>: 200.000,- til møter og samlinger</a:t>
            </a:r>
            <a:r>
              <a:rPr lang="nb-NO" sz="1400" dirty="0">
                <a:effectLst/>
                <a:latin typeface="Verdana" panose="020B0604030504040204" pitchFamily="34" charset="0"/>
                <a:ea typeface="Times New Roman" panose="02020603050405020304" pitchFamily="18" charset="0"/>
                <a:cs typeface="Times New Roman" panose="02020603050405020304" pitchFamily="18" charset="0"/>
              </a:rPr>
              <a:t> (</a:t>
            </a:r>
            <a:r>
              <a:rPr lang="nb-NO" sz="1400" dirty="0" err="1">
                <a:effectLst/>
                <a:latin typeface="Open Sans" panose="020B0606030504020204" pitchFamily="34" charset="0"/>
                <a:ea typeface="Times New Roman" panose="02020603050405020304" pitchFamily="18" charset="0"/>
                <a:cs typeface="Times New Roman" panose="02020603050405020304" pitchFamily="18" charset="0"/>
              </a:rPr>
              <a:t>Dekom</a:t>
            </a:r>
            <a:r>
              <a:rPr lang="nb-NO" sz="1400" dirty="0">
                <a:effectLst/>
                <a:latin typeface="Open Sans" panose="020B0606030504020204" pitchFamily="34" charset="0"/>
                <a:ea typeface="Times New Roman" panose="02020603050405020304" pitchFamily="18" charset="0"/>
                <a:cs typeface="Times New Roman" panose="02020603050405020304" pitchFamily="18" charset="0"/>
              </a:rPr>
              <a:t>: 200.000,- til møter og samlinger)</a:t>
            </a:r>
          </a:p>
          <a:p>
            <a:pPr>
              <a:lnSpc>
                <a:spcPct val="107000"/>
              </a:lnSpc>
              <a:spcAft>
                <a:spcPts val="800"/>
              </a:spcAft>
            </a:pPr>
            <a:endParaRPr lang="nb-NO" sz="1800" dirty="0">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nb-NO" sz="1800" dirty="0">
              <a:latin typeface="Open Sans" panose="020B0606030504020204" pitchFamily="34" charset="0"/>
              <a:ea typeface="Calibri" panose="020F0502020204030204" pitchFamily="34" charset="0"/>
              <a:cs typeface="Times New Roman" panose="02020603050405020304" pitchFamily="18" charset="0"/>
            </a:endParaRPr>
          </a:p>
          <a:p>
            <a:endParaRPr lang="nb-NO" sz="1800" dirty="0">
              <a:latin typeface="Open Sans" panose="020B060603050402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69733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EC3AD6D0-3CB0-4C53-A10C-4D59EBD71CBC}"/>
              </a:ext>
            </a:extLst>
          </p:cNvPr>
          <p:cNvGraphicFramePr/>
          <p:nvPr>
            <p:extLst>
              <p:ext uri="{D42A27DB-BD31-4B8C-83A1-F6EECF244321}">
                <p14:modId xmlns:p14="http://schemas.microsoft.com/office/powerpoint/2010/main" val="1030207601"/>
              </p:ext>
            </p:extLst>
          </p:nvPr>
        </p:nvGraphicFramePr>
        <p:xfrm>
          <a:off x="878225" y="1924348"/>
          <a:ext cx="2055503" cy="493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Sylinder 7">
            <a:extLst>
              <a:ext uri="{FF2B5EF4-FFF2-40B4-BE49-F238E27FC236}">
                <a16:creationId xmlns:a16="http://schemas.microsoft.com/office/drawing/2014/main" id="{6438B9D7-125A-4557-A3EC-A2932FFD5284}"/>
              </a:ext>
            </a:extLst>
          </p:cNvPr>
          <p:cNvSpPr txBox="1"/>
          <p:nvPr/>
        </p:nvSpPr>
        <p:spPr>
          <a:xfrm>
            <a:off x="3386546" y="3028380"/>
            <a:ext cx="8474528" cy="2665410"/>
          </a:xfrm>
          <a:prstGeom prst="rect">
            <a:avLst/>
          </a:prstGeom>
          <a:noFill/>
        </p:spPr>
        <p:txBody>
          <a:bodyPr wrap="square">
            <a:spAutoFit/>
          </a:bodyPr>
          <a:lstStyle/>
          <a:p>
            <a:pPr>
              <a:lnSpc>
                <a:spcPct val="107000"/>
              </a:lnSpc>
              <a:spcAft>
                <a:spcPts val="800"/>
              </a:spcAft>
            </a:pPr>
            <a:r>
              <a:rPr lang="nb-NO" sz="1800" b="1" u="none" dirty="0">
                <a:effectLst/>
                <a:latin typeface="Open Sans" panose="020B0606030504020204" pitchFamily="34" charset="0"/>
                <a:ea typeface="Times New Roman" panose="02020603050405020304" pitchFamily="18" charset="0"/>
                <a:cs typeface="Times New Roman" panose="02020603050405020304" pitchFamily="18" charset="0"/>
              </a:rPr>
              <a:t>Individuelle tiltak</a:t>
            </a:r>
            <a:r>
              <a:rPr lang="nb-NO" b="1" dirty="0">
                <a:latin typeface="Open Sans" panose="020B0606030504020204" pitchFamily="34" charset="0"/>
                <a:ea typeface="Times New Roman" panose="02020603050405020304" pitchFamily="18" charset="0"/>
                <a:cs typeface="Times New Roman" panose="02020603050405020304" pitchFamily="18" charset="0"/>
              </a:rPr>
              <a:t> </a:t>
            </a:r>
            <a:r>
              <a:rPr lang="nb-NO" sz="1800" u="none" dirty="0">
                <a:effectLst/>
                <a:latin typeface="Open Sans" panose="020B0606030504020204" pitchFamily="34" charset="0"/>
                <a:ea typeface="Times New Roman" panose="02020603050405020304" pitchFamily="18" charset="0"/>
                <a:cs typeface="Times New Roman" panose="02020603050405020304" pitchFamily="18" charset="0"/>
              </a:rPr>
              <a:t>inntil 30% av midlene kan brukes til individuelle tiltak</a:t>
            </a:r>
          </a:p>
          <a:p>
            <a:pPr>
              <a:lnSpc>
                <a:spcPct val="107000"/>
              </a:lnSpc>
              <a:spcAft>
                <a:spcPts val="800"/>
              </a:spcAft>
            </a:pPr>
            <a:endParaRPr lang="nb-NO" sz="1800" u="none" dirty="0">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b-NO" sz="1800" u="sng" dirty="0">
                <a:effectLst/>
                <a:latin typeface="Open Sans" panose="020B0606030504020204" pitchFamily="34" charset="0"/>
                <a:ea typeface="Times New Roman" panose="02020603050405020304" pitchFamily="18" charset="0"/>
                <a:cs typeface="Times New Roman" panose="02020603050405020304" pitchFamily="18" charset="0"/>
              </a:rPr>
              <a:t>Samisk arbeidsplassbasert barnehagelærerutdanning</a:t>
            </a: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a:t>
            </a:r>
            <a:endParaRPr lang="nb-NO"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Times New Roman" panose="02020603050405020304" pitchFamily="18" charset="0"/>
                <a:cs typeface="Times New Roman" panose="02020603050405020304" pitchFamily="18" charset="0"/>
              </a:rPr>
              <a:t>For 2021-2025, settes det av 80.000,- pr student, 16 studenter = 1.280.000,-</a:t>
            </a:r>
          </a:p>
          <a:p>
            <a:pPr>
              <a:lnSpc>
                <a:spcPct val="107000"/>
              </a:lnSpc>
              <a:spcAft>
                <a:spcPts val="800"/>
              </a:spcAft>
            </a:pPr>
            <a:endParaRPr lang="nb-NO" sz="1800" dirty="0">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Så kan det </a:t>
            </a:r>
            <a:r>
              <a:rPr lang="nb-NO" sz="1800" u="sng" dirty="0">
                <a:effectLst/>
                <a:latin typeface="Open Sans" panose="020B0606030504020204" pitchFamily="34" charset="0"/>
                <a:ea typeface="Calibri" panose="020F0502020204030204" pitchFamily="34" charset="0"/>
                <a:cs typeface="Times New Roman" panose="02020603050405020304" pitchFamily="18" charset="0"/>
              </a:rPr>
              <a:t>vurderes årlig </a:t>
            </a:r>
            <a:r>
              <a:rPr lang="nb-NO" sz="1800" dirty="0">
                <a:effectLst/>
                <a:latin typeface="Open Sans" panose="020B0606030504020204" pitchFamily="34" charset="0"/>
                <a:ea typeface="Calibri" panose="020F0502020204030204" pitchFamily="34" charset="0"/>
                <a:cs typeface="Times New Roman" panose="02020603050405020304" pitchFamily="18" charset="0"/>
              </a:rPr>
              <a:t>om det er behov for andre individuelle tiltak som fellestiltak på fylkesnivå?</a:t>
            </a:r>
            <a:endParaRPr lang="nb-NO" dirty="0"/>
          </a:p>
        </p:txBody>
      </p:sp>
      <p:sp>
        <p:nvSpPr>
          <p:cNvPr id="11" name="Tittel 1">
            <a:extLst>
              <a:ext uri="{FF2B5EF4-FFF2-40B4-BE49-F238E27FC236}">
                <a16:creationId xmlns:a16="http://schemas.microsoft.com/office/drawing/2014/main" id="{A6130F04-DCA6-44DA-A324-F45C89E8748F}"/>
              </a:ext>
            </a:extLst>
          </p:cNvPr>
          <p:cNvSpPr>
            <a:spLocks noGrp="1"/>
          </p:cNvSpPr>
          <p:nvPr>
            <p:ph type="title"/>
          </p:nvPr>
        </p:nvSpPr>
        <p:spPr>
          <a:xfrm>
            <a:off x="878225" y="625605"/>
            <a:ext cx="10080625" cy="1077209"/>
          </a:xfrm>
        </p:spPr>
        <p:txBody>
          <a:bodyPr/>
          <a:lstStyle/>
          <a:p>
            <a:r>
              <a:rPr lang="nb-NO" sz="2000" dirty="0">
                <a:solidFill>
                  <a:schemeClr val="bg1"/>
                </a:solidFill>
              </a:rPr>
              <a:t>Sak 18 /2021 </a:t>
            </a:r>
            <a:br>
              <a:rPr lang="nb-NO" sz="3600" dirty="0">
                <a:solidFill>
                  <a:schemeClr val="bg1"/>
                </a:solidFill>
              </a:rPr>
            </a:br>
            <a:r>
              <a:rPr lang="nb-NO" sz="3600" dirty="0">
                <a:solidFill>
                  <a:schemeClr val="bg1"/>
                </a:solidFill>
              </a:rPr>
              <a:t>Langsiktig plan, Bruk av midler        </a:t>
            </a:r>
            <a:endParaRPr lang="nb-NO" dirty="0">
              <a:solidFill>
                <a:schemeClr val="bg1"/>
              </a:solidFill>
            </a:endParaRPr>
          </a:p>
        </p:txBody>
      </p:sp>
    </p:spTree>
    <p:extLst>
      <p:ext uri="{BB962C8B-B14F-4D97-AF65-F5344CB8AC3E}">
        <p14:creationId xmlns:p14="http://schemas.microsoft.com/office/powerpoint/2010/main" val="21187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E07FDCF-EBBC-4F16-A3BF-E3B91D4B576F}"/>
              </a:ext>
            </a:extLst>
          </p:cNvPr>
          <p:cNvGraphicFramePr/>
          <p:nvPr>
            <p:extLst>
              <p:ext uri="{D42A27DB-BD31-4B8C-83A1-F6EECF244321}">
                <p14:modId xmlns:p14="http://schemas.microsoft.com/office/powerpoint/2010/main" val="1240395808"/>
              </p:ext>
            </p:extLst>
          </p:nvPr>
        </p:nvGraphicFramePr>
        <p:xfrm>
          <a:off x="713803" y="2222623"/>
          <a:ext cx="2055503" cy="4635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Sylinder 10">
            <a:extLst>
              <a:ext uri="{FF2B5EF4-FFF2-40B4-BE49-F238E27FC236}">
                <a16:creationId xmlns:a16="http://schemas.microsoft.com/office/drawing/2014/main" id="{F92C051D-0B1B-4EE3-8471-0444DC9ECDC2}"/>
              </a:ext>
            </a:extLst>
          </p:cNvPr>
          <p:cNvSpPr txBox="1"/>
          <p:nvPr/>
        </p:nvSpPr>
        <p:spPr>
          <a:xfrm>
            <a:off x="3199709" y="2851109"/>
            <a:ext cx="8278488" cy="369332"/>
          </a:xfrm>
          <a:prstGeom prst="rect">
            <a:avLst/>
          </a:prstGeom>
          <a:noFill/>
        </p:spPr>
        <p:txBody>
          <a:bodyPr wrap="square">
            <a:spAutoFit/>
          </a:bodyPr>
          <a:lstStyle/>
          <a:p>
            <a:r>
              <a:rPr lang="nb-NO" sz="1800" u="sng" dirty="0">
                <a:effectLst/>
                <a:latin typeface="Open Sans" panose="020B0606030504020204" pitchFamily="34" charset="0"/>
                <a:ea typeface="Calibri" panose="020F0502020204030204" pitchFamily="34" charset="0"/>
                <a:cs typeface="Open Sans" panose="020B0606030504020204" pitchFamily="34" charset="0"/>
              </a:rPr>
              <a:t>Kollektive tiltak:</a:t>
            </a:r>
            <a:r>
              <a:rPr lang="nb-NO" sz="1800" dirty="0">
                <a:effectLst/>
                <a:latin typeface="Open Sans" panose="020B0606030504020204" pitchFamily="34" charset="0"/>
                <a:ea typeface="Calibri" panose="020F0502020204030204" pitchFamily="34" charset="0"/>
                <a:cs typeface="Open Sans" panose="020B0606030504020204" pitchFamily="34" charset="0"/>
              </a:rPr>
              <a:t> fordelingsnøkkel, flatt tillegg og pro rata?</a:t>
            </a:r>
            <a:endParaRPr lang="nb-NO" sz="1800" dirty="0">
              <a:effectLst/>
              <a:latin typeface="Open Sans" panose="020B0606030504020204" pitchFamily="34" charset="0"/>
              <a:ea typeface="Calibri" panose="020F0502020204030204" pitchFamily="34" charset="0"/>
              <a:cs typeface="Times New Roman" panose="02020603050405020304" pitchFamily="18" charset="0"/>
            </a:endParaRPr>
          </a:p>
        </p:txBody>
      </p:sp>
      <p:sp>
        <p:nvSpPr>
          <p:cNvPr id="13" name="TekstSylinder 12">
            <a:extLst>
              <a:ext uri="{FF2B5EF4-FFF2-40B4-BE49-F238E27FC236}">
                <a16:creationId xmlns:a16="http://schemas.microsoft.com/office/drawing/2014/main" id="{522DC214-C209-4C9B-9360-10C5E82C2A8D}"/>
              </a:ext>
            </a:extLst>
          </p:cNvPr>
          <p:cNvSpPr txBox="1"/>
          <p:nvPr/>
        </p:nvSpPr>
        <p:spPr>
          <a:xfrm>
            <a:off x="3199709" y="3637560"/>
            <a:ext cx="8278488" cy="2308324"/>
          </a:xfrm>
          <a:prstGeom prst="rect">
            <a:avLst/>
          </a:prstGeom>
          <a:noFill/>
        </p:spPr>
        <p:txBody>
          <a:bodyPr wrap="square">
            <a:spAutoFit/>
          </a:bodyPr>
          <a:lstStyle/>
          <a:p>
            <a:endParaRPr lang="nb-NO" dirty="0">
              <a:latin typeface="Open Sans" panose="020B0606030504020204" pitchFamily="34" charset="0"/>
              <a:ea typeface="Calibri" panose="020F0502020204030204" pitchFamily="34" charset="0"/>
              <a:cs typeface="Open Sans" panose="020B0606030504020204" pitchFamily="34" charset="0"/>
            </a:endParaRPr>
          </a:p>
          <a:p>
            <a:r>
              <a:rPr lang="nb-NO" u="sng" dirty="0">
                <a:latin typeface="Open Sans" panose="020B0606030504020204" pitchFamily="34" charset="0"/>
                <a:ea typeface="Calibri" panose="020F0502020204030204" pitchFamily="34" charset="0"/>
                <a:cs typeface="Open Sans" panose="020B0606030504020204" pitchFamily="34" charset="0"/>
              </a:rPr>
              <a:t>I</a:t>
            </a:r>
            <a:r>
              <a:rPr lang="nb-NO" sz="1800" u="sng" dirty="0">
                <a:effectLst/>
                <a:latin typeface="Open Sans" panose="020B0606030504020204" pitchFamily="34" charset="0"/>
                <a:ea typeface="Calibri" panose="020F0502020204030204" pitchFamily="34" charset="0"/>
                <a:cs typeface="Open Sans" panose="020B0606030504020204" pitchFamily="34" charset="0"/>
              </a:rPr>
              <a:t>ndividuelle tiltak: </a:t>
            </a:r>
            <a:r>
              <a:rPr lang="nb-NO" sz="1800" dirty="0">
                <a:effectLst/>
                <a:latin typeface="Open Sans" panose="020B0606030504020204" pitchFamily="34" charset="0"/>
                <a:ea typeface="Calibri" panose="020F0502020204030204" pitchFamily="34" charset="0"/>
                <a:cs typeface="Open Sans" panose="020B0606030504020204" pitchFamily="34" charset="0"/>
              </a:rPr>
              <a:t>todeling? – eks: hvis vi på </a:t>
            </a:r>
            <a:r>
              <a:rPr lang="nb-NO" sz="1800" dirty="0" err="1">
                <a:effectLst/>
                <a:latin typeface="Open Sans" panose="020B0606030504020204" pitchFamily="34" charset="0"/>
                <a:ea typeface="Calibri" panose="020F0502020204030204" pitchFamily="34" charset="0"/>
                <a:cs typeface="Open Sans" panose="020B0606030504020204" pitchFamily="34" charset="0"/>
              </a:rPr>
              <a:t>samarbeidsforumsnivå</a:t>
            </a:r>
            <a:r>
              <a:rPr lang="nb-NO" sz="1800" dirty="0">
                <a:effectLst/>
                <a:latin typeface="Open Sans" panose="020B0606030504020204" pitchFamily="34" charset="0"/>
                <a:ea typeface="Calibri" panose="020F0502020204030204" pitchFamily="34" charset="0"/>
                <a:cs typeface="Open Sans" panose="020B0606030504020204" pitchFamily="34" charset="0"/>
              </a:rPr>
              <a:t> bare bruker 15% av midlene til individuelle tiltak (kan bruke inntil 30%), så kan det åpnes opp for at kompetansenettverkene kan bruke inntil 15% av tildelte midler til individuelle tiltak (</a:t>
            </a:r>
            <a:r>
              <a:rPr lang="nb-NO" sz="1800" dirty="0" err="1">
                <a:effectLst/>
                <a:latin typeface="Open Sans" panose="020B0606030504020204" pitchFamily="34" charset="0"/>
                <a:ea typeface="Calibri" panose="020F0502020204030204" pitchFamily="34" charset="0"/>
                <a:cs typeface="Open Sans" panose="020B0606030504020204" pitchFamily="34" charset="0"/>
              </a:rPr>
              <a:t>f.eks</a:t>
            </a:r>
            <a:r>
              <a:rPr lang="nb-NO" sz="1800" dirty="0">
                <a:effectLst/>
                <a:latin typeface="Open Sans" panose="020B0606030504020204" pitchFamily="34" charset="0"/>
                <a:ea typeface="Calibri" panose="020F0502020204030204" pitchFamily="34" charset="0"/>
                <a:cs typeface="Open Sans" panose="020B0606030504020204" pitchFamily="34" charset="0"/>
              </a:rPr>
              <a:t> til lokale tilretteleggingsmidler for de som tar studier)</a:t>
            </a:r>
          </a:p>
          <a:p>
            <a:endParaRPr lang="nb-NO" dirty="0">
              <a:latin typeface="Open Sans" panose="020B0606030504020204" pitchFamily="34" charset="0"/>
              <a:ea typeface="Calibri" panose="020F0502020204030204" pitchFamily="34" charset="0"/>
              <a:cs typeface="Open Sans" panose="020B0606030504020204" pitchFamily="34" charset="0"/>
            </a:endParaRPr>
          </a:p>
          <a:p>
            <a:r>
              <a:rPr lang="nb-NO" sz="1800" dirty="0">
                <a:effectLst/>
                <a:latin typeface="Open Sans" panose="020B0606030504020204" pitchFamily="34" charset="0"/>
                <a:ea typeface="Calibri" panose="020F0502020204030204" pitchFamily="34" charset="0"/>
                <a:cs typeface="Open Sans" panose="020B0606030504020204" pitchFamily="34" charset="0"/>
              </a:rPr>
              <a:t>Hvis vi går for en slik modell, så må nettverkene sende inn eget skjema </a:t>
            </a:r>
            <a:endParaRPr lang="nb-NO" sz="1800" dirty="0">
              <a:effectLst/>
              <a:latin typeface="Open Sans" panose="020B0606030504020204" pitchFamily="34" charset="0"/>
              <a:ea typeface="Calibri" panose="020F0502020204030204" pitchFamily="34" charset="0"/>
              <a:cs typeface="Times New Roman" panose="02020603050405020304" pitchFamily="18" charset="0"/>
            </a:endParaRPr>
          </a:p>
        </p:txBody>
      </p:sp>
      <p:sp>
        <p:nvSpPr>
          <p:cNvPr id="14" name="Tittel 1">
            <a:extLst>
              <a:ext uri="{FF2B5EF4-FFF2-40B4-BE49-F238E27FC236}">
                <a16:creationId xmlns:a16="http://schemas.microsoft.com/office/drawing/2014/main" id="{7511D1E6-F4A5-4F2F-96B8-05E1B3AFC246}"/>
              </a:ext>
            </a:extLst>
          </p:cNvPr>
          <p:cNvSpPr txBox="1">
            <a:spLocks/>
          </p:cNvSpPr>
          <p:nvPr/>
        </p:nvSpPr>
        <p:spPr>
          <a:xfrm>
            <a:off x="713803" y="398250"/>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gn="l" defTabSz="914400" rtl="0" eaLnBrk="1" latinLnBrk="0" hangingPunct="1">
              <a:lnSpc>
                <a:spcPct val="100000"/>
              </a:lnSpc>
              <a:spcBef>
                <a:spcPct val="0"/>
              </a:spcBef>
              <a:buNone/>
              <a:defRPr sz="3600" kern="1200">
                <a:solidFill>
                  <a:schemeClr val="accent1"/>
                </a:solidFill>
                <a:latin typeface="+mn-lt"/>
                <a:ea typeface="Open Sans SemiBold" panose="020B0706030804020204" pitchFamily="34" charset="0"/>
                <a:cs typeface="Open Sans SemiBold" panose="020B0706030804020204" pitchFamily="34" charset="0"/>
              </a:defRPr>
            </a:lvl1pPr>
          </a:lstStyle>
          <a:p>
            <a:r>
              <a:rPr lang="nb-NO" sz="2000" dirty="0">
                <a:solidFill>
                  <a:schemeClr val="bg1"/>
                </a:solidFill>
              </a:rPr>
              <a:t>Sak 18 /2021 </a:t>
            </a:r>
            <a:br>
              <a:rPr lang="nb-NO" dirty="0">
                <a:solidFill>
                  <a:schemeClr val="bg1"/>
                </a:solidFill>
              </a:rPr>
            </a:br>
            <a:r>
              <a:rPr lang="nb-NO" dirty="0">
                <a:solidFill>
                  <a:schemeClr val="bg1"/>
                </a:solidFill>
              </a:rPr>
              <a:t>Langsiktig plan, Bruk av midler        </a:t>
            </a:r>
          </a:p>
        </p:txBody>
      </p:sp>
    </p:spTree>
    <p:extLst>
      <p:ext uri="{BB962C8B-B14F-4D97-AF65-F5344CB8AC3E}">
        <p14:creationId xmlns:p14="http://schemas.microsoft.com/office/powerpoint/2010/main" val="27862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977CA80-DF2C-4712-9231-3B2560D0E2E4}"/>
              </a:ext>
            </a:extLst>
          </p:cNvPr>
          <p:cNvPicPr>
            <a:picLocks noChangeAspect="1"/>
          </p:cNvPicPr>
          <p:nvPr/>
        </p:nvPicPr>
        <p:blipFill>
          <a:blip r:embed="rId3"/>
          <a:stretch>
            <a:fillRect/>
          </a:stretch>
        </p:blipFill>
        <p:spPr>
          <a:xfrm>
            <a:off x="1055688" y="2175511"/>
            <a:ext cx="9303933" cy="4499781"/>
          </a:xfrm>
          <a:prstGeom prst="rect">
            <a:avLst/>
          </a:prstGeom>
        </p:spPr>
      </p:pic>
      <p:sp>
        <p:nvSpPr>
          <p:cNvPr id="9" name="Tittel 1">
            <a:extLst>
              <a:ext uri="{FF2B5EF4-FFF2-40B4-BE49-F238E27FC236}">
                <a16:creationId xmlns:a16="http://schemas.microsoft.com/office/drawing/2014/main" id="{75977806-753D-4011-B312-5EC0D43D2DC5}"/>
              </a:ext>
            </a:extLst>
          </p:cNvPr>
          <p:cNvSpPr>
            <a:spLocks noGrp="1"/>
          </p:cNvSpPr>
          <p:nvPr>
            <p:ph type="title"/>
          </p:nvPr>
        </p:nvSpPr>
        <p:spPr>
          <a:xfrm>
            <a:off x="926912" y="703308"/>
            <a:ext cx="10080625" cy="1077209"/>
          </a:xfrm>
        </p:spPr>
        <p:txBody>
          <a:bodyPr/>
          <a:lstStyle/>
          <a:p>
            <a:r>
              <a:rPr lang="nb-NO" sz="2000" dirty="0">
                <a:solidFill>
                  <a:schemeClr val="bg1"/>
                </a:solidFill>
              </a:rPr>
              <a:t>Sak 18/2021</a:t>
            </a:r>
            <a:br>
              <a:rPr lang="nb-NO" dirty="0">
                <a:solidFill>
                  <a:schemeClr val="bg1"/>
                </a:solidFill>
              </a:rPr>
            </a:br>
            <a:r>
              <a:rPr lang="nb-NO" dirty="0">
                <a:solidFill>
                  <a:schemeClr val="bg1"/>
                </a:solidFill>
              </a:rPr>
              <a:t>Langsiktig plan, individuelle tiltak, skjema</a:t>
            </a:r>
          </a:p>
        </p:txBody>
      </p:sp>
    </p:spTree>
    <p:extLst>
      <p:ext uri="{BB962C8B-B14F-4D97-AF65-F5344CB8AC3E}">
        <p14:creationId xmlns:p14="http://schemas.microsoft.com/office/powerpoint/2010/main" val="299775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44EE89-805A-429C-AE86-793A0EF9EE28}"/>
              </a:ext>
            </a:extLst>
          </p:cNvPr>
          <p:cNvSpPr>
            <a:spLocks noGrp="1"/>
          </p:cNvSpPr>
          <p:nvPr>
            <p:ph type="title"/>
          </p:nvPr>
        </p:nvSpPr>
        <p:spPr>
          <a:xfrm>
            <a:off x="1057541" y="644525"/>
            <a:ext cx="10080625" cy="1077209"/>
          </a:xfrm>
        </p:spPr>
        <p:txBody>
          <a:bodyPr/>
          <a:lstStyle/>
          <a:p>
            <a:r>
              <a:rPr lang="nb-NO" sz="2000" dirty="0">
                <a:solidFill>
                  <a:schemeClr val="bg1"/>
                </a:solidFill>
              </a:rPr>
              <a:t>Sak 18 /2021 </a:t>
            </a:r>
            <a:br>
              <a:rPr lang="nb-NO" sz="3600" dirty="0">
                <a:solidFill>
                  <a:schemeClr val="bg1"/>
                </a:solidFill>
              </a:rPr>
            </a:br>
            <a:r>
              <a:rPr lang="nb-NO" dirty="0">
                <a:solidFill>
                  <a:schemeClr val="bg1"/>
                </a:solidFill>
              </a:rPr>
              <a:t>Langsiktig plan, Vedlegg</a:t>
            </a:r>
          </a:p>
        </p:txBody>
      </p:sp>
      <p:sp>
        <p:nvSpPr>
          <p:cNvPr id="3" name="Plassholder for tekst 2">
            <a:extLst>
              <a:ext uri="{FF2B5EF4-FFF2-40B4-BE49-F238E27FC236}">
                <a16:creationId xmlns:a16="http://schemas.microsoft.com/office/drawing/2014/main" id="{3FDE03A4-2605-4FCE-AA7D-9DCA06D37C82}"/>
              </a:ext>
            </a:extLst>
          </p:cNvPr>
          <p:cNvSpPr>
            <a:spLocks noGrp="1"/>
          </p:cNvSpPr>
          <p:nvPr>
            <p:ph type="body" sz="quarter" idx="11"/>
          </p:nvPr>
        </p:nvSpPr>
        <p:spPr>
          <a:xfrm>
            <a:off x="6518541" y="2463599"/>
            <a:ext cx="4889693" cy="4144259"/>
          </a:xfrm>
        </p:spPr>
        <p:txBody>
          <a:bodyPr/>
          <a:lstStyle/>
          <a:p>
            <a:pPr>
              <a:lnSpc>
                <a:spcPct val="107000"/>
              </a:lnSpc>
              <a:spcAft>
                <a:spcPts val="800"/>
              </a:spcAft>
              <a:tabLst>
                <a:tab pos="3308350" algn="l"/>
              </a:tabLst>
            </a:pPr>
            <a:r>
              <a:rPr lang="nb-NO" sz="1800" u="sng" dirty="0"/>
              <a:t>Maler  </a:t>
            </a:r>
            <a:r>
              <a:rPr lang="nb-NO" sz="1800" u="sng" dirty="0">
                <a:effectLst/>
                <a:ea typeface="Calibri" panose="020F0502020204030204" pitchFamily="34" charset="0"/>
                <a:cs typeface="Times New Roman" panose="02020603050405020304" pitchFamily="18" charset="0"/>
              </a:rPr>
              <a:t>i </a:t>
            </a:r>
            <a:r>
              <a:rPr lang="nb-NO" sz="1800" u="sng" dirty="0">
                <a:ea typeface="Calibri" panose="020F0502020204030204" pitchFamily="34" charset="0"/>
                <a:cs typeface="Times New Roman" panose="02020603050405020304" pitchFamily="18" charset="0"/>
              </a:rPr>
              <a:t>E</a:t>
            </a:r>
            <a:r>
              <a:rPr lang="nb-NO" sz="1800" u="sng" dirty="0">
                <a:effectLst/>
                <a:ea typeface="Calibri" panose="020F0502020204030204" pitchFamily="34" charset="0"/>
                <a:cs typeface="Times New Roman" panose="02020603050405020304" pitchFamily="18" charset="0"/>
              </a:rPr>
              <a:t>xcel-skjema:   </a:t>
            </a:r>
            <a:endParaRPr lang="nb-NO" sz="1800" dirty="0">
              <a:effectLst/>
              <a:ea typeface="Calibri" panose="020F0502020204030204" pitchFamily="34" charset="0"/>
              <a:cs typeface="Times New Roman" panose="02020603050405020304" pitchFamily="18" charset="0"/>
            </a:endParaRPr>
          </a:p>
          <a:p>
            <a:pPr>
              <a:lnSpc>
                <a:spcPct val="107000"/>
              </a:lnSpc>
              <a:spcAft>
                <a:spcPts val="800"/>
              </a:spcAft>
              <a:tabLst>
                <a:tab pos="3308350" algn="l"/>
              </a:tabLst>
            </a:pPr>
            <a:r>
              <a:rPr lang="nb-NO" sz="1800" dirty="0">
                <a:effectLst/>
                <a:ea typeface="Calibri" panose="020F0502020204030204" pitchFamily="34" charset="0"/>
                <a:cs typeface="Times New Roman" panose="02020603050405020304" pitchFamily="18" charset="0"/>
              </a:rPr>
              <a:t>-kriterier for ordningene</a:t>
            </a:r>
          </a:p>
          <a:p>
            <a:pPr>
              <a:lnSpc>
                <a:spcPct val="107000"/>
              </a:lnSpc>
              <a:spcAft>
                <a:spcPts val="800"/>
              </a:spcAft>
              <a:tabLst>
                <a:tab pos="3308350" algn="l"/>
              </a:tabLst>
            </a:pPr>
            <a:r>
              <a:rPr lang="nb-NO" sz="1800" dirty="0">
                <a:effectLst/>
                <a:ea typeface="Calibri" panose="020F0502020204030204" pitchFamily="34" charset="0"/>
                <a:cs typeface="Times New Roman" panose="02020603050405020304" pitchFamily="18" charset="0"/>
              </a:rPr>
              <a:t>-behovsmelding for eiere/virksomheter</a:t>
            </a:r>
          </a:p>
          <a:p>
            <a:pPr>
              <a:lnSpc>
                <a:spcPct val="107000"/>
              </a:lnSpc>
              <a:spcAft>
                <a:spcPts val="800"/>
              </a:spcAft>
              <a:tabLst>
                <a:tab pos="3308350" algn="l"/>
              </a:tabLst>
            </a:pPr>
            <a:r>
              <a:rPr lang="nb-NO" sz="1800" dirty="0">
                <a:effectLst/>
                <a:ea typeface="Calibri" panose="020F0502020204030204" pitchFamily="34" charset="0"/>
                <a:cs typeface="Times New Roman" panose="02020603050405020304" pitchFamily="18" charset="0"/>
              </a:rPr>
              <a:t>-beslutningsgrunnlag for kollektive tiltak fra kompetansenettverkene</a:t>
            </a:r>
          </a:p>
          <a:p>
            <a:pPr>
              <a:lnSpc>
                <a:spcPct val="107000"/>
              </a:lnSpc>
              <a:spcAft>
                <a:spcPts val="800"/>
              </a:spcAft>
              <a:tabLst>
                <a:tab pos="3308350" algn="l"/>
              </a:tabLst>
            </a:pPr>
            <a:r>
              <a:rPr lang="nb-NO" sz="1800" dirty="0">
                <a:effectLst/>
                <a:ea typeface="Calibri" panose="020F0502020204030204" pitchFamily="34" charset="0"/>
                <a:cs typeface="Times New Roman" panose="02020603050405020304" pitchFamily="18" charset="0"/>
              </a:rPr>
              <a:t>-beslutningsgrunnlag for individuelle tiltak fra kompetansenettverkene</a:t>
            </a:r>
          </a:p>
          <a:p>
            <a:pPr>
              <a:lnSpc>
                <a:spcPct val="107000"/>
              </a:lnSpc>
              <a:spcAft>
                <a:spcPts val="800"/>
              </a:spcAft>
              <a:tabLst>
                <a:tab pos="3308350" algn="l"/>
              </a:tabLst>
            </a:pPr>
            <a:r>
              <a:rPr lang="nb-NO" sz="1800" dirty="0">
                <a:effectLst/>
                <a:ea typeface="Calibri" panose="020F0502020204030204" pitchFamily="34" charset="0"/>
                <a:cs typeface="Times New Roman" panose="02020603050405020304" pitchFamily="18" charset="0"/>
              </a:rPr>
              <a:t>-beslutningsgrunnlag for kompetanseløftet fra kompetansenettverkene</a:t>
            </a:r>
          </a:p>
          <a:p>
            <a:endParaRPr lang="nb-NO" dirty="0"/>
          </a:p>
          <a:p>
            <a:endParaRPr lang="nb-NO" dirty="0"/>
          </a:p>
          <a:p>
            <a:endParaRPr lang="nb-NO" dirty="0"/>
          </a:p>
          <a:p>
            <a:endParaRPr lang="nb-NO" dirty="0"/>
          </a:p>
          <a:p>
            <a:endParaRPr lang="nb-NO" dirty="0"/>
          </a:p>
        </p:txBody>
      </p:sp>
      <p:sp>
        <p:nvSpPr>
          <p:cNvPr id="4" name="Plassholder for tekst 3">
            <a:extLst>
              <a:ext uri="{FF2B5EF4-FFF2-40B4-BE49-F238E27FC236}">
                <a16:creationId xmlns:a16="http://schemas.microsoft.com/office/drawing/2014/main" id="{FC095FEC-540D-445B-A65B-4CD9093C6453}"/>
              </a:ext>
            </a:extLst>
          </p:cNvPr>
          <p:cNvSpPr>
            <a:spLocks noGrp="1"/>
          </p:cNvSpPr>
          <p:nvPr>
            <p:ph type="body" sz="quarter" idx="12"/>
          </p:nvPr>
        </p:nvSpPr>
        <p:spPr>
          <a:xfrm>
            <a:off x="1214449" y="2590398"/>
            <a:ext cx="4881551" cy="4144259"/>
          </a:xfrm>
        </p:spPr>
        <p:txBody>
          <a:bodyPr/>
          <a:lstStyle/>
          <a:p>
            <a:r>
              <a:rPr lang="nb-NO" u="sng" dirty="0"/>
              <a:t>Mandat for samarbeidsforum</a:t>
            </a:r>
            <a:endParaRPr lang="nb-NO" dirty="0"/>
          </a:p>
          <a:p>
            <a:r>
              <a:rPr lang="nb-NO" dirty="0"/>
              <a:t> </a:t>
            </a:r>
          </a:p>
          <a:p>
            <a:r>
              <a:rPr lang="nb-NO" u="sng" dirty="0"/>
              <a:t>Samiske perspektiver i barnehagene i Trøndelag </a:t>
            </a:r>
            <a:r>
              <a:rPr lang="nb-NO" dirty="0"/>
              <a:t>    </a:t>
            </a:r>
            <a:endParaRPr lang="nb-NO" dirty="0">
              <a:solidFill>
                <a:srgbClr val="FF0000"/>
              </a:solidFill>
            </a:endParaRPr>
          </a:p>
          <a:p>
            <a:r>
              <a:rPr lang="nb-NO" dirty="0"/>
              <a:t> </a:t>
            </a:r>
          </a:p>
          <a:p>
            <a:r>
              <a:rPr lang="nb-NO" u="sng" dirty="0"/>
              <a:t>Fakta om barnehagene i Trøndelag </a:t>
            </a:r>
            <a:r>
              <a:rPr lang="nb-NO" dirty="0">
                <a:solidFill>
                  <a:srgbClr val="FF0000"/>
                </a:solidFill>
              </a:rPr>
              <a:t>OK?</a:t>
            </a:r>
          </a:p>
          <a:p>
            <a:r>
              <a:rPr lang="nb-NO" dirty="0"/>
              <a:t> </a:t>
            </a:r>
          </a:p>
          <a:p>
            <a:endParaRPr lang="nb-NO" dirty="0"/>
          </a:p>
        </p:txBody>
      </p:sp>
    </p:spTree>
    <p:extLst>
      <p:ext uri="{BB962C8B-B14F-4D97-AF65-F5344CB8AC3E}">
        <p14:creationId xmlns:p14="http://schemas.microsoft.com/office/powerpoint/2010/main" val="181783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AF271F-2467-446B-BB51-396DD410F0AE}"/>
              </a:ext>
            </a:extLst>
          </p:cNvPr>
          <p:cNvSpPr>
            <a:spLocks noGrp="1"/>
          </p:cNvSpPr>
          <p:nvPr>
            <p:ph type="title"/>
          </p:nvPr>
        </p:nvSpPr>
        <p:spPr/>
        <p:txBody>
          <a:bodyPr/>
          <a:lstStyle/>
          <a:p>
            <a:r>
              <a:rPr lang="nb-NO" sz="2000" dirty="0">
                <a:solidFill>
                  <a:schemeClr val="bg1"/>
                </a:solidFill>
              </a:rPr>
              <a:t>Sak 18/2021 </a:t>
            </a:r>
            <a:br>
              <a:rPr lang="nb-NO" sz="2000" dirty="0">
                <a:solidFill>
                  <a:schemeClr val="bg1"/>
                </a:solidFill>
              </a:rPr>
            </a:br>
            <a:r>
              <a:rPr lang="nb-NO" dirty="0">
                <a:solidFill>
                  <a:schemeClr val="bg1"/>
                </a:solidFill>
              </a:rPr>
              <a:t>Supplerende tildelingsbrev </a:t>
            </a:r>
          </a:p>
        </p:txBody>
      </p:sp>
      <p:sp>
        <p:nvSpPr>
          <p:cNvPr id="3" name="Plassholder for tekst 2">
            <a:extLst>
              <a:ext uri="{FF2B5EF4-FFF2-40B4-BE49-F238E27FC236}">
                <a16:creationId xmlns:a16="http://schemas.microsoft.com/office/drawing/2014/main" id="{922D0FD9-B7AF-4303-8B28-84F731DEAD2D}"/>
              </a:ext>
            </a:extLst>
          </p:cNvPr>
          <p:cNvSpPr>
            <a:spLocks noGrp="1"/>
          </p:cNvSpPr>
          <p:nvPr>
            <p:ph type="body" sz="quarter" idx="11"/>
          </p:nvPr>
        </p:nvSpPr>
        <p:spPr>
          <a:xfrm>
            <a:off x="272717" y="2164988"/>
            <a:ext cx="4828672" cy="4144259"/>
          </a:xfrm>
        </p:spPr>
        <p:txBody>
          <a:bodyPr/>
          <a:lstStyle/>
          <a:p>
            <a:r>
              <a:rPr lang="nb-NO" b="1" dirty="0"/>
              <a:t>1 800 000 </a:t>
            </a:r>
            <a:r>
              <a:rPr lang="nb-NO" dirty="0"/>
              <a:t>i supplerende tildeling (25.06.21) til Regional ordning for kompetanseutvikling barnehage.</a:t>
            </a:r>
          </a:p>
          <a:p>
            <a:r>
              <a:rPr lang="nb-NO" dirty="0"/>
              <a:t>Samlet tildeling for 2021: </a:t>
            </a:r>
            <a:r>
              <a:rPr lang="nb-NO" b="1" dirty="0"/>
              <a:t>19 681 000   </a:t>
            </a:r>
            <a:r>
              <a:rPr lang="nb-NO" dirty="0"/>
              <a:t>(17 194 580 februar)</a:t>
            </a:r>
          </a:p>
          <a:p>
            <a:endParaRPr lang="nb-NO" dirty="0"/>
          </a:p>
          <a:p>
            <a:endParaRPr lang="nb-NO" dirty="0"/>
          </a:p>
        </p:txBody>
      </p:sp>
      <p:sp>
        <p:nvSpPr>
          <p:cNvPr id="4" name="Plassholder for tekst 3">
            <a:extLst>
              <a:ext uri="{FF2B5EF4-FFF2-40B4-BE49-F238E27FC236}">
                <a16:creationId xmlns:a16="http://schemas.microsoft.com/office/drawing/2014/main" id="{6BD042E9-7474-4BFE-8ACE-B2ED369F5F5C}"/>
              </a:ext>
            </a:extLst>
          </p:cNvPr>
          <p:cNvSpPr>
            <a:spLocks noGrp="1"/>
          </p:cNvSpPr>
          <p:nvPr>
            <p:ph type="body" sz="quarter" idx="12"/>
          </p:nvPr>
        </p:nvSpPr>
        <p:spPr>
          <a:xfrm>
            <a:off x="6015789" y="2158799"/>
            <a:ext cx="6071937" cy="4354296"/>
          </a:xfrm>
        </p:spPr>
        <p:txBody>
          <a:bodyPr/>
          <a:lstStyle/>
          <a:p>
            <a:pPr marL="457200" indent="-457200">
              <a:buAutoNum type="alphaLcParenR"/>
            </a:pPr>
            <a:r>
              <a:rPr lang="nb-NO" dirty="0"/>
              <a:t>Likt for alle: </a:t>
            </a:r>
            <a:r>
              <a:rPr lang="nb-NO" dirty="0" err="1"/>
              <a:t>Prorata</a:t>
            </a:r>
            <a:r>
              <a:rPr lang="nb-NO" dirty="0"/>
              <a:t>; 10% kommune + årsverkstildeling</a:t>
            </a:r>
          </a:p>
          <a:p>
            <a:pPr marL="457200" indent="-457200">
              <a:buAutoNum type="alphaLcParenR"/>
            </a:pPr>
            <a:r>
              <a:rPr lang="nb-NO" dirty="0" err="1">
                <a:highlight>
                  <a:srgbClr val="FFFF00"/>
                </a:highlight>
              </a:rPr>
              <a:t>Prorata</a:t>
            </a:r>
            <a:r>
              <a:rPr lang="nb-NO" dirty="0">
                <a:highlight>
                  <a:srgbClr val="FFFF00"/>
                </a:highlight>
              </a:rPr>
              <a:t> ut fra årsverkstildeling</a:t>
            </a:r>
          </a:p>
          <a:p>
            <a:pPr marL="457200" indent="-457200">
              <a:buAutoNum type="alphaLcParenR"/>
            </a:pPr>
            <a:r>
              <a:rPr lang="nb-NO" dirty="0"/>
              <a:t>ROS (Risiko og sårbarheter i kompetansenettverk/eiere/kommuner)</a:t>
            </a:r>
          </a:p>
          <a:p>
            <a:pPr marL="457200" indent="-457200">
              <a:buAutoNum type="alphaLcParenR"/>
            </a:pPr>
            <a:r>
              <a:rPr lang="nb-NO" dirty="0"/>
              <a:t>UH</a:t>
            </a:r>
          </a:p>
          <a:p>
            <a:pPr marL="457200" indent="-457200">
              <a:buAutoNum type="alphaLcParenR"/>
            </a:pPr>
            <a:r>
              <a:rPr lang="nb-NO" dirty="0">
                <a:highlight>
                  <a:srgbClr val="FFFF00"/>
                </a:highlight>
              </a:rPr>
              <a:t>Forespørsler om lokale tilretteleggingsmidler fra de som fikk i fjor</a:t>
            </a:r>
          </a:p>
          <a:p>
            <a:pPr marL="457200" indent="-457200">
              <a:buAutoNum type="alphaLcParenR"/>
            </a:pPr>
            <a:r>
              <a:rPr lang="nb-NO" dirty="0"/>
              <a:t>?</a:t>
            </a:r>
          </a:p>
          <a:p>
            <a:endParaRPr lang="nb-NO" sz="1200" dirty="0"/>
          </a:p>
        </p:txBody>
      </p:sp>
      <p:pic>
        <p:nvPicPr>
          <p:cNvPr id="5" name="Bilde 4" descr="Et bilde som inneholder servise&#10;&#10;Automatisk generert beskrivelse">
            <a:extLst>
              <a:ext uri="{FF2B5EF4-FFF2-40B4-BE49-F238E27FC236}">
                <a16:creationId xmlns:a16="http://schemas.microsoft.com/office/drawing/2014/main" id="{6392A53C-307B-4C02-9590-BA94622A9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4" y="4043190"/>
            <a:ext cx="5547379" cy="2560566"/>
          </a:xfrm>
          <a:prstGeom prst="rect">
            <a:avLst/>
          </a:prstGeom>
        </p:spPr>
      </p:pic>
    </p:spTree>
    <p:extLst>
      <p:ext uri="{BB962C8B-B14F-4D97-AF65-F5344CB8AC3E}">
        <p14:creationId xmlns:p14="http://schemas.microsoft.com/office/powerpoint/2010/main" val="20547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C2B5BE-315B-4CC8-B741-A5B75178381F}"/>
              </a:ext>
            </a:extLst>
          </p:cNvPr>
          <p:cNvSpPr>
            <a:spLocks noGrp="1"/>
          </p:cNvSpPr>
          <p:nvPr>
            <p:ph type="title"/>
          </p:nvPr>
        </p:nvSpPr>
        <p:spPr/>
        <p:txBody>
          <a:bodyPr/>
          <a:lstStyle/>
          <a:p>
            <a:r>
              <a:rPr lang="nb-NO" sz="2000" dirty="0">
                <a:solidFill>
                  <a:schemeClr val="bg1"/>
                </a:solidFill>
              </a:rPr>
              <a:t>Sak 18/2021</a:t>
            </a:r>
            <a:br>
              <a:rPr lang="nb-NO" dirty="0">
                <a:solidFill>
                  <a:schemeClr val="bg1"/>
                </a:solidFill>
              </a:rPr>
            </a:br>
            <a:r>
              <a:rPr lang="nb-NO" dirty="0">
                <a:solidFill>
                  <a:schemeClr val="bg1"/>
                </a:solidFill>
              </a:rPr>
              <a:t>Supplerende tildeling a)</a:t>
            </a:r>
          </a:p>
        </p:txBody>
      </p:sp>
      <p:sp>
        <p:nvSpPr>
          <p:cNvPr id="3" name="Plassholder for tekst 2">
            <a:extLst>
              <a:ext uri="{FF2B5EF4-FFF2-40B4-BE49-F238E27FC236}">
                <a16:creationId xmlns:a16="http://schemas.microsoft.com/office/drawing/2014/main" id="{2B80CF43-9542-41E5-A65A-21430A90F919}"/>
              </a:ext>
            </a:extLst>
          </p:cNvPr>
          <p:cNvSpPr>
            <a:spLocks noGrp="1"/>
          </p:cNvSpPr>
          <p:nvPr>
            <p:ph type="body" sz="quarter" idx="11"/>
          </p:nvPr>
        </p:nvSpPr>
        <p:spPr>
          <a:xfrm>
            <a:off x="1057541" y="2164988"/>
            <a:ext cx="5704206" cy="4144259"/>
          </a:xfrm>
        </p:spPr>
        <p:txBody>
          <a:bodyPr/>
          <a:lstStyle/>
          <a:p>
            <a:pPr marL="457200" indent="-457200">
              <a:buAutoNum type="alphaLcParenR"/>
            </a:pPr>
            <a:r>
              <a:rPr lang="nb-NO" dirty="0"/>
              <a:t>Likt for alle: </a:t>
            </a:r>
            <a:r>
              <a:rPr lang="nb-NO" dirty="0" err="1"/>
              <a:t>Prorata</a:t>
            </a:r>
            <a:r>
              <a:rPr lang="nb-NO" dirty="0"/>
              <a:t>; 10% kommune + årsverkstildeling</a:t>
            </a:r>
          </a:p>
          <a:p>
            <a:r>
              <a:rPr lang="nb-NO" dirty="0"/>
              <a:t>2018 – hvordan innretter vi slik at geografiske områder med store avstander og mindre barnehager ikke skal komme dårligere ut i tildelingsmodell enn «storby».</a:t>
            </a:r>
          </a:p>
          <a:p>
            <a:r>
              <a:rPr lang="nb-NO" dirty="0"/>
              <a:t>Hvordan ser dette ut etter regionreformen?</a:t>
            </a:r>
          </a:p>
          <a:p>
            <a:endParaRPr lang="nb-NO" dirty="0"/>
          </a:p>
        </p:txBody>
      </p:sp>
      <p:graphicFrame>
        <p:nvGraphicFramePr>
          <p:cNvPr id="7" name="Objekt 6">
            <a:extLst>
              <a:ext uri="{FF2B5EF4-FFF2-40B4-BE49-F238E27FC236}">
                <a16:creationId xmlns:a16="http://schemas.microsoft.com/office/drawing/2014/main" id="{25E09F63-23D8-4621-8E63-D3EE1151B911}"/>
              </a:ext>
            </a:extLst>
          </p:cNvPr>
          <p:cNvGraphicFramePr>
            <a:graphicFrameLocks noChangeAspect="1"/>
          </p:cNvGraphicFramePr>
          <p:nvPr>
            <p:extLst>
              <p:ext uri="{D42A27DB-BD31-4B8C-83A1-F6EECF244321}">
                <p14:modId xmlns:p14="http://schemas.microsoft.com/office/powerpoint/2010/main" val="1012414341"/>
              </p:ext>
            </p:extLst>
          </p:nvPr>
        </p:nvGraphicFramePr>
        <p:xfrm>
          <a:off x="6755435" y="2133917"/>
          <a:ext cx="5358063" cy="4144259"/>
        </p:xfrm>
        <a:graphic>
          <a:graphicData uri="http://schemas.openxmlformats.org/presentationml/2006/ole">
            <mc:AlternateContent xmlns:mc="http://schemas.openxmlformats.org/markup-compatibility/2006">
              <mc:Choice xmlns:v="urn:schemas-microsoft-com:vml" Requires="v">
                <p:oleObj name="Worksheet" r:id="rId3" imgW="5686332" imgH="3705361" progId="Excel.Sheet.12">
                  <p:embed/>
                </p:oleObj>
              </mc:Choice>
              <mc:Fallback>
                <p:oleObj name="Worksheet" r:id="rId3" imgW="5686332" imgH="3705361" progId="Excel.Sheet.12">
                  <p:embed/>
                  <p:pic>
                    <p:nvPicPr>
                      <p:cNvPr id="0" name=""/>
                      <p:cNvPicPr/>
                      <p:nvPr/>
                    </p:nvPicPr>
                    <p:blipFill>
                      <a:blip r:embed="rId4"/>
                      <a:stretch>
                        <a:fillRect/>
                      </a:stretch>
                    </p:blipFill>
                    <p:spPr>
                      <a:xfrm>
                        <a:off x="6755435" y="2133917"/>
                        <a:ext cx="5358063" cy="4144259"/>
                      </a:xfrm>
                      <a:prstGeom prst="rect">
                        <a:avLst/>
                      </a:prstGeom>
                    </p:spPr>
                  </p:pic>
                </p:oleObj>
              </mc:Fallback>
            </mc:AlternateContent>
          </a:graphicData>
        </a:graphic>
      </p:graphicFrame>
      <p:pic>
        <p:nvPicPr>
          <p:cNvPr id="5" name="Bilde 4">
            <a:extLst>
              <a:ext uri="{FF2B5EF4-FFF2-40B4-BE49-F238E27FC236}">
                <a16:creationId xmlns:a16="http://schemas.microsoft.com/office/drawing/2014/main" id="{933B6214-6E26-4CE9-A1A9-CB09C00F2E54}"/>
              </a:ext>
            </a:extLst>
          </p:cNvPr>
          <p:cNvPicPr>
            <a:picLocks noChangeAspect="1"/>
          </p:cNvPicPr>
          <p:nvPr/>
        </p:nvPicPr>
        <p:blipFill>
          <a:blip r:embed="rId5"/>
          <a:stretch>
            <a:fillRect/>
          </a:stretch>
        </p:blipFill>
        <p:spPr>
          <a:xfrm>
            <a:off x="780671" y="4601980"/>
            <a:ext cx="5981076" cy="2121107"/>
          </a:xfrm>
          <a:prstGeom prst="rect">
            <a:avLst/>
          </a:prstGeom>
        </p:spPr>
      </p:pic>
    </p:spTree>
    <p:extLst>
      <p:ext uri="{BB962C8B-B14F-4D97-AF65-F5344CB8AC3E}">
        <p14:creationId xmlns:p14="http://schemas.microsoft.com/office/powerpoint/2010/main" val="4817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E2D852-C806-497E-81BC-E97AD9078949}"/>
              </a:ext>
            </a:extLst>
          </p:cNvPr>
          <p:cNvSpPr>
            <a:spLocks noGrp="1"/>
          </p:cNvSpPr>
          <p:nvPr>
            <p:ph type="title"/>
          </p:nvPr>
        </p:nvSpPr>
        <p:spPr/>
        <p:txBody>
          <a:bodyPr/>
          <a:lstStyle/>
          <a:p>
            <a:r>
              <a:rPr lang="nb-NO" dirty="0">
                <a:solidFill>
                  <a:schemeClr val="bg1"/>
                </a:solidFill>
              </a:rPr>
              <a:t>Supplerende tildeling b-d)</a:t>
            </a:r>
          </a:p>
        </p:txBody>
      </p:sp>
      <p:sp>
        <p:nvSpPr>
          <p:cNvPr id="3" name="Plassholder for tekst 2">
            <a:extLst>
              <a:ext uri="{FF2B5EF4-FFF2-40B4-BE49-F238E27FC236}">
                <a16:creationId xmlns:a16="http://schemas.microsoft.com/office/drawing/2014/main" id="{2B1344FD-515D-4D98-97DD-5D78D8188FE8}"/>
              </a:ext>
            </a:extLst>
          </p:cNvPr>
          <p:cNvSpPr>
            <a:spLocks noGrp="1"/>
          </p:cNvSpPr>
          <p:nvPr>
            <p:ph type="body" sz="quarter" idx="11"/>
          </p:nvPr>
        </p:nvSpPr>
        <p:spPr/>
        <p:txBody>
          <a:bodyPr/>
          <a:lstStyle/>
          <a:p>
            <a:r>
              <a:rPr lang="nb-NO" dirty="0"/>
              <a:t>b) </a:t>
            </a:r>
            <a:r>
              <a:rPr lang="nb-NO" dirty="0" err="1"/>
              <a:t>Prorata</a:t>
            </a:r>
            <a:r>
              <a:rPr lang="nb-NO" dirty="0"/>
              <a:t> ut fra årsverkstildeling</a:t>
            </a:r>
          </a:p>
          <a:p>
            <a:r>
              <a:rPr lang="nb-NO" dirty="0"/>
              <a:t>Supplerende tildeling</a:t>
            </a:r>
          </a:p>
          <a:p>
            <a:endParaRPr lang="nb-NO" dirty="0"/>
          </a:p>
          <a:p>
            <a:endParaRPr lang="nb-NO" dirty="0"/>
          </a:p>
          <a:p>
            <a:r>
              <a:rPr lang="nb-NO" dirty="0"/>
              <a:t>c) ROS – Er det kompetansenettverk/kommuner/eiere med risiko og sårbarheter som hindrer å utvikle kvaliteten i barnehagene  </a:t>
            </a:r>
          </a:p>
          <a:p>
            <a:endParaRPr lang="nb-NO" dirty="0"/>
          </a:p>
          <a:p>
            <a:r>
              <a:rPr lang="nb-NO" dirty="0"/>
              <a:t>d) UH</a:t>
            </a:r>
          </a:p>
        </p:txBody>
      </p:sp>
      <p:sp>
        <p:nvSpPr>
          <p:cNvPr id="4" name="Plassholder for tekst 3">
            <a:extLst>
              <a:ext uri="{FF2B5EF4-FFF2-40B4-BE49-F238E27FC236}">
                <a16:creationId xmlns:a16="http://schemas.microsoft.com/office/drawing/2014/main" id="{D84B4A62-37EE-4EEA-BA15-A0651523B46E}"/>
              </a:ext>
            </a:extLst>
          </p:cNvPr>
          <p:cNvSpPr>
            <a:spLocks noGrp="1"/>
          </p:cNvSpPr>
          <p:nvPr>
            <p:ph type="body" sz="quarter" idx="12"/>
          </p:nvPr>
        </p:nvSpPr>
        <p:spPr/>
        <p:txBody>
          <a:bodyPr/>
          <a:lstStyle/>
          <a:p>
            <a:endParaRPr lang="nb-NO" dirty="0"/>
          </a:p>
        </p:txBody>
      </p:sp>
      <p:graphicFrame>
        <p:nvGraphicFramePr>
          <p:cNvPr id="6" name="Tabell 5">
            <a:extLst>
              <a:ext uri="{FF2B5EF4-FFF2-40B4-BE49-F238E27FC236}">
                <a16:creationId xmlns:a16="http://schemas.microsoft.com/office/drawing/2014/main" id="{BE0C78C3-0A50-4BDD-BC54-F2C6B7148917}"/>
              </a:ext>
            </a:extLst>
          </p:cNvPr>
          <p:cNvGraphicFramePr>
            <a:graphicFrameLocks noGrp="1"/>
          </p:cNvGraphicFramePr>
          <p:nvPr>
            <p:extLst>
              <p:ext uri="{D42A27DB-BD31-4B8C-83A1-F6EECF244321}">
                <p14:modId xmlns:p14="http://schemas.microsoft.com/office/powerpoint/2010/main" val="2840873472"/>
              </p:ext>
            </p:extLst>
          </p:nvPr>
        </p:nvGraphicFramePr>
        <p:xfrm>
          <a:off x="11637576" y="4529840"/>
          <a:ext cx="444500" cy="1771650"/>
        </p:xfrm>
        <a:graphic>
          <a:graphicData uri="http://schemas.openxmlformats.org/drawingml/2006/table">
            <a:tbl>
              <a:tblPr>
                <a:tableStyleId>{5C22544A-7EE6-4342-B048-85BDC9FD1C3A}</a:tableStyleId>
              </a:tblPr>
              <a:tblGrid>
                <a:gridCol w="44450">
                  <a:extLst>
                    <a:ext uri="{9D8B030D-6E8A-4147-A177-3AD203B41FA5}">
                      <a16:colId xmlns:a16="http://schemas.microsoft.com/office/drawing/2014/main" val="2329054452"/>
                    </a:ext>
                  </a:extLst>
                </a:gridCol>
                <a:gridCol w="44450">
                  <a:extLst>
                    <a:ext uri="{9D8B030D-6E8A-4147-A177-3AD203B41FA5}">
                      <a16:colId xmlns:a16="http://schemas.microsoft.com/office/drawing/2014/main" val="2925865896"/>
                    </a:ext>
                  </a:extLst>
                </a:gridCol>
                <a:gridCol w="44450">
                  <a:extLst>
                    <a:ext uri="{9D8B030D-6E8A-4147-A177-3AD203B41FA5}">
                      <a16:colId xmlns:a16="http://schemas.microsoft.com/office/drawing/2014/main" val="4088665693"/>
                    </a:ext>
                  </a:extLst>
                </a:gridCol>
                <a:gridCol w="44450">
                  <a:extLst>
                    <a:ext uri="{9D8B030D-6E8A-4147-A177-3AD203B41FA5}">
                      <a16:colId xmlns:a16="http://schemas.microsoft.com/office/drawing/2014/main" val="2750873801"/>
                    </a:ext>
                  </a:extLst>
                </a:gridCol>
                <a:gridCol w="44450">
                  <a:extLst>
                    <a:ext uri="{9D8B030D-6E8A-4147-A177-3AD203B41FA5}">
                      <a16:colId xmlns:a16="http://schemas.microsoft.com/office/drawing/2014/main" val="2994510023"/>
                    </a:ext>
                  </a:extLst>
                </a:gridCol>
                <a:gridCol w="44450">
                  <a:extLst>
                    <a:ext uri="{9D8B030D-6E8A-4147-A177-3AD203B41FA5}">
                      <a16:colId xmlns:a16="http://schemas.microsoft.com/office/drawing/2014/main" val="1218920199"/>
                    </a:ext>
                  </a:extLst>
                </a:gridCol>
                <a:gridCol w="44450">
                  <a:extLst>
                    <a:ext uri="{9D8B030D-6E8A-4147-A177-3AD203B41FA5}">
                      <a16:colId xmlns:a16="http://schemas.microsoft.com/office/drawing/2014/main" val="1991806860"/>
                    </a:ext>
                  </a:extLst>
                </a:gridCol>
                <a:gridCol w="44450">
                  <a:extLst>
                    <a:ext uri="{9D8B030D-6E8A-4147-A177-3AD203B41FA5}">
                      <a16:colId xmlns:a16="http://schemas.microsoft.com/office/drawing/2014/main" val="244681909"/>
                    </a:ext>
                  </a:extLst>
                </a:gridCol>
                <a:gridCol w="44450">
                  <a:extLst>
                    <a:ext uri="{9D8B030D-6E8A-4147-A177-3AD203B41FA5}">
                      <a16:colId xmlns:a16="http://schemas.microsoft.com/office/drawing/2014/main" val="3849969066"/>
                    </a:ext>
                  </a:extLst>
                </a:gridCol>
                <a:gridCol w="44450">
                  <a:extLst>
                    <a:ext uri="{9D8B030D-6E8A-4147-A177-3AD203B41FA5}">
                      <a16:colId xmlns:a16="http://schemas.microsoft.com/office/drawing/2014/main" val="1543383856"/>
                    </a:ext>
                  </a:extLst>
                </a:gridCol>
              </a:tblGrid>
              <a:tr h="0">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5217987"/>
                  </a:ext>
                </a:extLst>
              </a:tr>
              <a:tr h="0">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0568508"/>
                  </a:ext>
                </a:extLst>
              </a:tr>
              <a:tr h="0">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181942"/>
                  </a:ext>
                </a:extLst>
              </a:tr>
              <a:tr h="0">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8694416"/>
                  </a:ext>
                </a:extLst>
              </a:tr>
              <a:tr h="0">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1779586"/>
                  </a:ext>
                </a:extLst>
              </a:tr>
              <a:tr h="0">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4056508"/>
                  </a:ext>
                </a:extLst>
              </a:tr>
              <a:tr h="0">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725939"/>
                  </a:ext>
                </a:extLst>
              </a:tr>
              <a:tr h="0">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395530"/>
                  </a:ext>
                </a:extLst>
              </a:tr>
              <a:tr h="0">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7271523"/>
                  </a:ext>
                </a:extLst>
              </a:tr>
              <a:tr h="0">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2253930"/>
                  </a:ext>
                </a:extLst>
              </a:tr>
            </a:tbl>
          </a:graphicData>
        </a:graphic>
      </p:graphicFrame>
      <p:pic>
        <p:nvPicPr>
          <p:cNvPr id="7" name="Bilde 6" descr="Et bilde som inneholder person, grønn&#10;&#10;Automatisk generert beskrivelse">
            <a:extLst>
              <a:ext uri="{FF2B5EF4-FFF2-40B4-BE49-F238E27FC236}">
                <a16:creationId xmlns:a16="http://schemas.microsoft.com/office/drawing/2014/main" id="{A52EFE68-06CA-49C6-BCDD-F73311C0D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234" y="2158799"/>
            <a:ext cx="6134841" cy="4495390"/>
          </a:xfrm>
          <a:prstGeom prst="rect">
            <a:avLst/>
          </a:prstGeom>
        </p:spPr>
      </p:pic>
    </p:spTree>
    <p:extLst>
      <p:ext uri="{BB962C8B-B14F-4D97-AF65-F5344CB8AC3E}">
        <p14:creationId xmlns:p14="http://schemas.microsoft.com/office/powerpoint/2010/main" val="264704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1C7E5A-F619-427B-92E4-51AF00A36E1B}"/>
              </a:ext>
            </a:extLst>
          </p:cNvPr>
          <p:cNvSpPr>
            <a:spLocks noGrp="1"/>
          </p:cNvSpPr>
          <p:nvPr>
            <p:ph type="title"/>
          </p:nvPr>
        </p:nvSpPr>
        <p:spPr/>
        <p:txBody>
          <a:bodyPr/>
          <a:lstStyle/>
          <a:p>
            <a:r>
              <a:rPr lang="nb-NO" dirty="0">
                <a:solidFill>
                  <a:schemeClr val="bg1"/>
                </a:solidFill>
              </a:rPr>
              <a:t>Agenda </a:t>
            </a:r>
            <a:br>
              <a:rPr lang="nb-NO" dirty="0">
                <a:solidFill>
                  <a:schemeClr val="bg1"/>
                </a:solidFill>
              </a:rPr>
            </a:br>
            <a:endParaRPr lang="nb-NO" dirty="0">
              <a:solidFill>
                <a:schemeClr val="bg1"/>
              </a:solidFill>
            </a:endParaRPr>
          </a:p>
        </p:txBody>
      </p:sp>
      <p:sp>
        <p:nvSpPr>
          <p:cNvPr id="3" name="TekstSylinder 2">
            <a:extLst>
              <a:ext uri="{FF2B5EF4-FFF2-40B4-BE49-F238E27FC236}">
                <a16:creationId xmlns:a16="http://schemas.microsoft.com/office/drawing/2014/main" id="{4AFF4C15-104A-4854-9D29-C892EE6081AB}"/>
              </a:ext>
            </a:extLst>
          </p:cNvPr>
          <p:cNvSpPr txBox="1"/>
          <p:nvPr/>
        </p:nvSpPr>
        <p:spPr>
          <a:xfrm>
            <a:off x="993914" y="2056366"/>
            <a:ext cx="7013050" cy="369332"/>
          </a:xfrm>
          <a:prstGeom prst="rect">
            <a:avLst/>
          </a:prstGeom>
          <a:noFill/>
        </p:spPr>
        <p:txBody>
          <a:bodyPr wrap="square" rtlCol="0">
            <a:spAutoFit/>
          </a:bodyPr>
          <a:lstStyle/>
          <a:p>
            <a:r>
              <a:rPr lang="nb-NO" dirty="0"/>
              <a:t>12.oktober  - møte i samarbeidsforum </a:t>
            </a:r>
            <a:r>
              <a:rPr lang="nb-NO" dirty="0" err="1"/>
              <a:t>Rekom</a:t>
            </a:r>
            <a:r>
              <a:rPr lang="nb-NO" dirty="0"/>
              <a:t> Trøndelag</a:t>
            </a:r>
          </a:p>
        </p:txBody>
      </p:sp>
      <p:graphicFrame>
        <p:nvGraphicFramePr>
          <p:cNvPr id="4" name="Tabell 3">
            <a:extLst>
              <a:ext uri="{FF2B5EF4-FFF2-40B4-BE49-F238E27FC236}">
                <a16:creationId xmlns:a16="http://schemas.microsoft.com/office/drawing/2014/main" id="{9EAB0D1C-9B2B-49E0-BBEC-10F71F7F771E}"/>
              </a:ext>
            </a:extLst>
          </p:cNvPr>
          <p:cNvGraphicFramePr>
            <a:graphicFrameLocks noGrp="1"/>
          </p:cNvGraphicFramePr>
          <p:nvPr>
            <p:extLst>
              <p:ext uri="{D42A27DB-BD31-4B8C-83A1-F6EECF244321}">
                <p14:modId xmlns:p14="http://schemas.microsoft.com/office/powerpoint/2010/main" val="3537090890"/>
              </p:ext>
            </p:extLst>
          </p:nvPr>
        </p:nvGraphicFramePr>
        <p:xfrm>
          <a:off x="1055688" y="2531730"/>
          <a:ext cx="8786041" cy="4179952"/>
        </p:xfrm>
        <a:graphic>
          <a:graphicData uri="http://schemas.openxmlformats.org/drawingml/2006/table">
            <a:tbl>
              <a:tblPr firstRow="1" firstCol="1" bandRow="1"/>
              <a:tblGrid>
                <a:gridCol w="1635789">
                  <a:extLst>
                    <a:ext uri="{9D8B030D-6E8A-4147-A177-3AD203B41FA5}">
                      <a16:colId xmlns:a16="http://schemas.microsoft.com/office/drawing/2014/main" val="3141296160"/>
                    </a:ext>
                  </a:extLst>
                </a:gridCol>
                <a:gridCol w="1871882">
                  <a:extLst>
                    <a:ext uri="{9D8B030D-6E8A-4147-A177-3AD203B41FA5}">
                      <a16:colId xmlns:a16="http://schemas.microsoft.com/office/drawing/2014/main" val="1201471126"/>
                    </a:ext>
                  </a:extLst>
                </a:gridCol>
                <a:gridCol w="5278370">
                  <a:extLst>
                    <a:ext uri="{9D8B030D-6E8A-4147-A177-3AD203B41FA5}">
                      <a16:colId xmlns:a16="http://schemas.microsoft.com/office/drawing/2014/main" val="3516842651"/>
                    </a:ext>
                  </a:extLst>
                </a:gridCol>
              </a:tblGrid>
              <a:tr h="704215">
                <a:tc>
                  <a:txBody>
                    <a:bodyPr/>
                    <a:lstStyle/>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09:00 – 09.05</a:t>
                      </a:r>
                    </a:p>
                    <a:p>
                      <a:pPr>
                        <a:lnSpc>
                          <a:spcPct val="105000"/>
                        </a:lnSpc>
                        <a:spcAft>
                          <a:spcPts val="800"/>
                        </a:spcAft>
                      </a:pPr>
                      <a:r>
                        <a:rPr lang="nb-NO" sz="1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09:05 – 10:00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Sak 16/2021</a:t>
                      </a:r>
                    </a:p>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Ny forskning</a:t>
                      </a: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b="1"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Velkommen! </a:t>
                      </a:r>
                      <a:r>
                        <a:rPr lang="nb-NO" sz="1000" b="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Plan for dagen</a:t>
                      </a:r>
                      <a:endParaRPr lang="nb-NO"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Følgeevaluering av Kompetanse for fremtidens barnehage, ved Linda </a:t>
                      </a:r>
                      <a:r>
                        <a:rPr lang="nb-NO" sz="1000" dirty="0" err="1">
                          <a:effectLst/>
                          <a:latin typeface="Open Sans" panose="020B0606030504020204" pitchFamily="34" charset="0"/>
                          <a:ea typeface="Times New Roman" panose="02020603050405020304" pitchFamily="18" charset="0"/>
                          <a:cs typeface="Times New Roman" panose="02020603050405020304" pitchFamily="18" charset="0"/>
                        </a:rPr>
                        <a:t>Janninger</a:t>
                      </a: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 Presentasjon med rom for spørsmål og drøfting.</a:t>
                      </a:r>
                      <a:r>
                        <a:rPr lang="nb-NO" sz="1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extLst>
                  <a:ext uri="{0D108BD9-81ED-4DB2-BD59-A6C34878D82A}">
                    <a16:rowId xmlns:a16="http://schemas.microsoft.com/office/drawing/2014/main" val="1319262508"/>
                  </a:ext>
                </a:extLst>
              </a:tr>
              <a:tr h="265430">
                <a:tc>
                  <a:txBody>
                    <a:bodyPr/>
                    <a:lstStyle/>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10:00 – 10:10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Pause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extLst>
                  <a:ext uri="{0D108BD9-81ED-4DB2-BD59-A6C34878D82A}">
                    <a16:rowId xmlns:a16="http://schemas.microsoft.com/office/drawing/2014/main" val="835276487"/>
                  </a:ext>
                </a:extLst>
              </a:tr>
              <a:tr h="265430">
                <a:tc>
                  <a:txBody>
                    <a:bodyPr/>
                    <a:lstStyle/>
                    <a:p>
                      <a:pPr>
                        <a:lnSpc>
                          <a:spcPct val="105000"/>
                        </a:lnSpc>
                        <a:spcAft>
                          <a:spcPts val="800"/>
                        </a:spcAft>
                      </a:pPr>
                      <a:r>
                        <a:rPr lang="nb-NO" sz="1000" kern="12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10:10 – 11:10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Sak 17/2021 </a:t>
                      </a:r>
                    </a:p>
                    <a:p>
                      <a:pPr>
                        <a:lnSpc>
                          <a:spcPct val="105000"/>
                        </a:lnSpc>
                        <a:spcAft>
                          <a:spcPts val="800"/>
                        </a:spcAft>
                      </a:pPr>
                      <a:r>
                        <a:rPr lang="nb-NO" sz="1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Arbeidsgruppe, om samiske perspektiver</a:t>
                      </a: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Arbeidsgruppe presenterer sitt arbeid. Gruppa har laga et forslag til samarbeidsforums arbeid med å sikre at de samiske perspektivene blir ivaretatt, ved Liv Ingegerd Selfjord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extLst>
                  <a:ext uri="{0D108BD9-81ED-4DB2-BD59-A6C34878D82A}">
                    <a16:rowId xmlns:a16="http://schemas.microsoft.com/office/drawing/2014/main" val="2793876818"/>
                  </a:ext>
                </a:extLst>
              </a:tr>
              <a:tr h="265430">
                <a:tc>
                  <a:txBody>
                    <a:bodyPr/>
                    <a:lstStyle/>
                    <a:p>
                      <a:pPr>
                        <a:lnSpc>
                          <a:spcPct val="105000"/>
                        </a:lnSpc>
                        <a:spcAft>
                          <a:spcPts val="800"/>
                        </a:spcAft>
                      </a:pPr>
                      <a:r>
                        <a:rPr lang="nb-NO" sz="1000" kern="12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11:10 - 11:40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LUNSJ</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extLst>
                  <a:ext uri="{0D108BD9-81ED-4DB2-BD59-A6C34878D82A}">
                    <a16:rowId xmlns:a16="http://schemas.microsoft.com/office/drawing/2014/main" val="1091624266"/>
                  </a:ext>
                </a:extLst>
              </a:tr>
              <a:tr h="748665">
                <a:tc>
                  <a:txBody>
                    <a:bodyPr/>
                    <a:lstStyle/>
                    <a:p>
                      <a:pPr>
                        <a:lnSpc>
                          <a:spcPct val="105000"/>
                        </a:lnSpc>
                        <a:spcAft>
                          <a:spcPts val="800"/>
                        </a:spcAft>
                      </a:pPr>
                      <a:r>
                        <a:rPr lang="nb-NO" sz="1000" kern="12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11:40 – 12:50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Sak 18/2021</a:t>
                      </a:r>
                    </a:p>
                    <a:p>
                      <a:pPr>
                        <a:lnSpc>
                          <a:spcPct val="105000"/>
                        </a:lnSpc>
                        <a:spcAft>
                          <a:spcPts val="800"/>
                        </a:spcAft>
                      </a:pPr>
                      <a:r>
                        <a:rPr lang="nb-NO" sz="1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Beslutningssak</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VEDTAK (det settes av tid til </a:t>
                      </a:r>
                      <a:r>
                        <a:rPr lang="nb-NO" sz="1000" kern="1200"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evnt</a:t>
                      </a: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drøftinger) </a:t>
                      </a:r>
                      <a:endParaRPr lang="nb-NO"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-Mandat for samarbeidsforum</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-Langsiktig plan, med vedlegg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-Supplerende tildelingsbrev</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extLst>
                  <a:ext uri="{0D108BD9-81ED-4DB2-BD59-A6C34878D82A}">
                    <a16:rowId xmlns:a16="http://schemas.microsoft.com/office/drawing/2014/main" val="4020423159"/>
                  </a:ext>
                </a:extLst>
              </a:tr>
              <a:tr h="243205">
                <a:tc>
                  <a:txBody>
                    <a:bodyPr/>
                    <a:lstStyle/>
                    <a:p>
                      <a:pPr>
                        <a:lnSpc>
                          <a:spcPct val="105000"/>
                        </a:lnSpc>
                        <a:spcAft>
                          <a:spcPts val="800"/>
                        </a:spcAft>
                      </a:pPr>
                      <a:r>
                        <a:rPr lang="nb-NO" sz="1000" kern="12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12:50 – 13:00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Pause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extLst>
                  <a:ext uri="{0D108BD9-81ED-4DB2-BD59-A6C34878D82A}">
                    <a16:rowId xmlns:a16="http://schemas.microsoft.com/office/drawing/2014/main" val="316814440"/>
                  </a:ext>
                </a:extLst>
              </a:tr>
              <a:tr h="243205">
                <a:tc>
                  <a:txBody>
                    <a:bodyPr/>
                    <a:lstStyle/>
                    <a:p>
                      <a:pPr>
                        <a:lnSpc>
                          <a:spcPct val="105000"/>
                        </a:lnSpc>
                        <a:spcAft>
                          <a:spcPts val="800"/>
                        </a:spcAft>
                      </a:pPr>
                      <a:r>
                        <a:rPr lang="nb-NO" sz="1000" kern="12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13:00 – 14:00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Sak 19/2021</a:t>
                      </a:r>
                    </a:p>
                    <a:p>
                      <a:pPr>
                        <a:lnSpc>
                          <a:spcPct val="105000"/>
                        </a:lnSpc>
                        <a:spcAft>
                          <a:spcPts val="800"/>
                        </a:spcAft>
                      </a:pPr>
                      <a:r>
                        <a:rPr lang="nb-NO" sz="10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Erfaringsdeling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tc>
                  <a:txBody>
                    <a:bodyPr/>
                    <a:lstStyle/>
                    <a:p>
                      <a:pPr>
                        <a:lnSpc>
                          <a:spcPct val="107000"/>
                        </a:lnSpc>
                        <a:spcAft>
                          <a:spcPts val="800"/>
                        </a:spcAft>
                      </a:pPr>
                      <a:r>
                        <a:rPr lang="nb-NO" sz="1000" b="0" dirty="0">
                          <a:effectLst/>
                          <a:latin typeface="+mn-lt"/>
                          <a:ea typeface="Calibri" panose="020F0502020204030204" pitchFamily="34" charset="0"/>
                          <a:cs typeface="Times New Roman" panose="02020603050405020304" pitchFamily="18" charset="0"/>
                        </a:rPr>
                        <a:t>Med utgangspunkt i pkt.3.3 i Retningslinjer for tilskuddsordning:</a:t>
                      </a:r>
                    </a:p>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Hvordan erfarer kompetansenettverkene kriteriet om at lokale vurderinger av kompetanseutviklingsbehov skal forankres ved den enkelte barnehage på en måte som involvere ansatte og ledere?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Eventuelt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nb-NO" sz="1000"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Neste møte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244E"/>
                      </a:solidFill>
                      <a:prstDash val="solid"/>
                      <a:round/>
                      <a:headEnd type="none" w="med" len="med"/>
                      <a:tailEnd type="none" w="med" len="med"/>
                    </a:lnL>
                    <a:lnR w="12700" cap="flat" cmpd="sng" algn="ctr">
                      <a:solidFill>
                        <a:srgbClr val="00244E"/>
                      </a:solidFill>
                      <a:prstDash val="solid"/>
                      <a:round/>
                      <a:headEnd type="none" w="med" len="med"/>
                      <a:tailEnd type="none" w="med" len="med"/>
                    </a:lnR>
                    <a:lnT w="12700" cap="flat" cmpd="sng" algn="ctr">
                      <a:solidFill>
                        <a:srgbClr val="00244E"/>
                      </a:solidFill>
                      <a:prstDash val="solid"/>
                      <a:round/>
                      <a:headEnd type="none" w="med" len="med"/>
                      <a:tailEnd type="none" w="med" len="med"/>
                    </a:lnT>
                    <a:lnB w="12700" cap="flat" cmpd="sng" algn="ctr">
                      <a:solidFill>
                        <a:srgbClr val="00244E"/>
                      </a:solidFill>
                      <a:prstDash val="solid"/>
                      <a:round/>
                      <a:headEnd type="none" w="med" len="med"/>
                      <a:tailEnd type="none" w="med" len="med"/>
                    </a:lnB>
                  </a:tcPr>
                </a:tc>
                <a:extLst>
                  <a:ext uri="{0D108BD9-81ED-4DB2-BD59-A6C34878D82A}">
                    <a16:rowId xmlns:a16="http://schemas.microsoft.com/office/drawing/2014/main" val="2429809035"/>
                  </a:ext>
                </a:extLst>
              </a:tr>
            </a:tbl>
          </a:graphicData>
        </a:graphic>
      </p:graphicFrame>
    </p:spTree>
    <p:extLst>
      <p:ext uri="{BB962C8B-B14F-4D97-AF65-F5344CB8AC3E}">
        <p14:creationId xmlns:p14="http://schemas.microsoft.com/office/powerpoint/2010/main" val="51647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0EFDB9-7EE6-4751-A05C-4D3763737F8B}"/>
              </a:ext>
            </a:extLst>
          </p:cNvPr>
          <p:cNvSpPr>
            <a:spLocks noGrp="1"/>
          </p:cNvSpPr>
          <p:nvPr>
            <p:ph type="title"/>
          </p:nvPr>
        </p:nvSpPr>
        <p:spPr/>
        <p:txBody>
          <a:bodyPr/>
          <a:lstStyle/>
          <a:p>
            <a:r>
              <a:rPr lang="nb-NO" dirty="0">
                <a:solidFill>
                  <a:schemeClr val="bg1"/>
                </a:solidFill>
              </a:rPr>
              <a:t>Supplerende tildeling e)</a:t>
            </a:r>
          </a:p>
        </p:txBody>
      </p:sp>
      <p:sp>
        <p:nvSpPr>
          <p:cNvPr id="3" name="Plassholder for tekst 2">
            <a:extLst>
              <a:ext uri="{FF2B5EF4-FFF2-40B4-BE49-F238E27FC236}">
                <a16:creationId xmlns:a16="http://schemas.microsoft.com/office/drawing/2014/main" id="{61A8F5E7-278C-4001-AF29-41965FA8972F}"/>
              </a:ext>
            </a:extLst>
          </p:cNvPr>
          <p:cNvSpPr>
            <a:spLocks noGrp="1"/>
          </p:cNvSpPr>
          <p:nvPr>
            <p:ph type="body" sz="quarter" idx="11"/>
          </p:nvPr>
        </p:nvSpPr>
        <p:spPr/>
        <p:txBody>
          <a:bodyPr/>
          <a:lstStyle/>
          <a:p>
            <a:r>
              <a:rPr lang="nb-NO" b="1" dirty="0"/>
              <a:t>e) </a:t>
            </a:r>
            <a:r>
              <a:rPr lang="nb-NO" dirty="0"/>
              <a:t>Forespørsler om lokale tilretteleggingsmidler fra de som fikk i fjor</a:t>
            </a:r>
          </a:p>
          <a:p>
            <a:r>
              <a:rPr lang="nb-NO" dirty="0"/>
              <a:t> - Beslutning mars 2021</a:t>
            </a:r>
          </a:p>
          <a:p>
            <a:r>
              <a:rPr lang="nb-NO" dirty="0"/>
              <a:t>- Forslag om at de som har startet opp får tilretteleggingsmidler ut studiet</a:t>
            </a:r>
          </a:p>
        </p:txBody>
      </p:sp>
      <p:sp>
        <p:nvSpPr>
          <p:cNvPr id="4" name="Plassholder for tekst 3">
            <a:extLst>
              <a:ext uri="{FF2B5EF4-FFF2-40B4-BE49-F238E27FC236}">
                <a16:creationId xmlns:a16="http://schemas.microsoft.com/office/drawing/2014/main" id="{88F7B998-F72C-46CB-BAD8-1A29F9239839}"/>
              </a:ext>
            </a:extLst>
          </p:cNvPr>
          <p:cNvSpPr>
            <a:spLocks noGrp="1"/>
          </p:cNvSpPr>
          <p:nvPr>
            <p:ph type="body" sz="quarter" idx="12"/>
          </p:nvPr>
        </p:nvSpPr>
        <p:spPr>
          <a:xfrm>
            <a:off x="6244768" y="2158799"/>
            <a:ext cx="5612452" cy="4144259"/>
          </a:xfrm>
        </p:spPr>
        <p:txBody>
          <a:bodyPr/>
          <a:lstStyle/>
          <a:p>
            <a:r>
              <a:rPr lang="nb-NO" dirty="0"/>
              <a:t>Oversikt </a:t>
            </a:r>
            <a:r>
              <a:rPr lang="nb-NO" dirty="0" err="1"/>
              <a:t>pt</a:t>
            </a:r>
            <a:r>
              <a:rPr lang="nb-NO" dirty="0"/>
              <a:t>:</a:t>
            </a:r>
          </a:p>
          <a:p>
            <a:r>
              <a:rPr lang="nb-NO" dirty="0"/>
              <a:t>20 i gang med 2. studieår</a:t>
            </a:r>
          </a:p>
          <a:p>
            <a:r>
              <a:rPr lang="nb-NO" dirty="0"/>
              <a:t>18 i gang med 3. studieår</a:t>
            </a:r>
          </a:p>
          <a:p>
            <a:r>
              <a:rPr lang="nb-NO" dirty="0"/>
              <a:t>8 i gang med 4. studieår</a:t>
            </a:r>
          </a:p>
          <a:p>
            <a:endParaRPr lang="nb-NO" dirty="0"/>
          </a:p>
          <a:p>
            <a:r>
              <a:rPr lang="nb-NO" dirty="0"/>
              <a:t>Høst 21: 1,67  ( 0,13 igjen til fordeling)</a:t>
            </a:r>
          </a:p>
          <a:p>
            <a:r>
              <a:rPr lang="nb-NO" dirty="0"/>
              <a:t>Vår 22 + Høst 22= 3,17 (Utgjør 18,4 % av 17mill)</a:t>
            </a:r>
          </a:p>
          <a:p>
            <a:r>
              <a:rPr lang="nb-NO" dirty="0"/>
              <a:t>Vår 23 + høst 23= 2,5 (Utgjør 14,7 %)</a:t>
            </a:r>
          </a:p>
          <a:p>
            <a:r>
              <a:rPr lang="nb-NO" dirty="0"/>
              <a:t>Vår 24 + Høst 24= 1,52 (8,9 %)</a:t>
            </a:r>
          </a:p>
          <a:p>
            <a:r>
              <a:rPr lang="nb-NO" dirty="0"/>
              <a:t>Vår 25 + Høst 25= 0,5 (2,9 %)</a:t>
            </a:r>
          </a:p>
        </p:txBody>
      </p:sp>
      <p:sp>
        <p:nvSpPr>
          <p:cNvPr id="5" name="Rektangel 4">
            <a:extLst>
              <a:ext uri="{FF2B5EF4-FFF2-40B4-BE49-F238E27FC236}">
                <a16:creationId xmlns:a16="http://schemas.microsoft.com/office/drawing/2014/main" id="{C2BB2998-C232-4BA4-AB38-E1855BA87198}"/>
              </a:ext>
            </a:extLst>
          </p:cNvPr>
          <p:cNvSpPr/>
          <p:nvPr/>
        </p:nvSpPr>
        <p:spPr>
          <a:xfrm>
            <a:off x="226809" y="-694062"/>
            <a:ext cx="215941" cy="594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..kan i tillegg til </a:t>
            </a:r>
            <a:r>
              <a:rPr lang="nb-NO" dirty="0" err="1"/>
              <a:t>bhgbasert</a:t>
            </a:r>
            <a:r>
              <a:rPr lang="nb-NO" dirty="0"/>
              <a:t> </a:t>
            </a:r>
            <a:r>
              <a:rPr lang="nb-NO" dirty="0" err="1"/>
              <a:t>komputv</a:t>
            </a:r>
            <a:r>
              <a:rPr lang="nb-NO" dirty="0"/>
              <a:t> prioritere en tildeling der inntil 30 % av midlene …</a:t>
            </a:r>
            <a:r>
              <a:rPr lang="nb-NO" b="1" dirty="0"/>
              <a:t>vurdert ut fra behov lokalt; </a:t>
            </a:r>
            <a:r>
              <a:rPr lang="nb-NO" dirty="0"/>
              <a:t>Barnehagefaglig grunnkompetanse. Kompetansehevingsstudier for fagarbeidere og assistenter. Fagbrev som </a:t>
            </a:r>
            <a:r>
              <a:rPr lang="nb-NO" dirty="0" err="1"/>
              <a:t>b&amp;u</a:t>
            </a:r>
            <a:r>
              <a:rPr lang="nb-NO" dirty="0"/>
              <a:t> </a:t>
            </a:r>
            <a:r>
              <a:rPr lang="nb-NO" dirty="0" err="1"/>
              <a:t>arb</a:t>
            </a:r>
            <a:r>
              <a:rPr lang="nb-NO" dirty="0"/>
              <a:t> (praksiskandidatord). Tilretteleggingsmidler for lokal prioritering</a:t>
            </a:r>
          </a:p>
        </p:txBody>
      </p:sp>
      <p:sp>
        <p:nvSpPr>
          <p:cNvPr id="6" name="Rektangel 5">
            <a:extLst>
              <a:ext uri="{FF2B5EF4-FFF2-40B4-BE49-F238E27FC236}">
                <a16:creationId xmlns:a16="http://schemas.microsoft.com/office/drawing/2014/main" id="{5D048EE0-0537-45A1-9FFD-D1EC97B38AD1}"/>
              </a:ext>
            </a:extLst>
          </p:cNvPr>
          <p:cNvSpPr/>
          <p:nvPr/>
        </p:nvSpPr>
        <p:spPr>
          <a:xfrm>
            <a:off x="334779" y="5442333"/>
            <a:ext cx="5612452" cy="1205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Ablu</a:t>
            </a:r>
            <a:r>
              <a:rPr lang="nb-NO" dirty="0"/>
              <a:t> samisk</a:t>
            </a:r>
          </a:p>
          <a:p>
            <a:pPr algn="ctr"/>
            <a:r>
              <a:rPr lang="nb-NO" dirty="0"/>
              <a:t>Fagskole (Trøndelag Sørvest) </a:t>
            </a:r>
          </a:p>
        </p:txBody>
      </p:sp>
    </p:spTree>
    <p:extLst>
      <p:ext uri="{BB962C8B-B14F-4D97-AF65-F5344CB8AC3E}">
        <p14:creationId xmlns:p14="http://schemas.microsoft.com/office/powerpoint/2010/main" val="1294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577EE1-5A3B-4F48-B33E-095418205F9C}"/>
              </a:ext>
            </a:extLst>
          </p:cNvPr>
          <p:cNvSpPr>
            <a:spLocks noGrp="1"/>
          </p:cNvSpPr>
          <p:nvPr>
            <p:ph type="title"/>
          </p:nvPr>
        </p:nvSpPr>
        <p:spPr>
          <a:xfrm>
            <a:off x="1045694" y="548753"/>
            <a:ext cx="10080625" cy="1077209"/>
          </a:xfrm>
        </p:spPr>
        <p:txBody>
          <a:bodyPr/>
          <a:lstStyle/>
          <a:p>
            <a:r>
              <a:rPr lang="nb-NO" dirty="0">
                <a:solidFill>
                  <a:schemeClr val="bg1"/>
                </a:solidFill>
              </a:rPr>
              <a:t>Hva skjer fremover</a:t>
            </a:r>
          </a:p>
        </p:txBody>
      </p:sp>
      <p:sp>
        <p:nvSpPr>
          <p:cNvPr id="4" name="Plassholder for tekst 3">
            <a:extLst>
              <a:ext uri="{FF2B5EF4-FFF2-40B4-BE49-F238E27FC236}">
                <a16:creationId xmlns:a16="http://schemas.microsoft.com/office/drawing/2014/main" id="{7BE70F35-30B2-470E-BAFE-988E164AFDF2}"/>
              </a:ext>
            </a:extLst>
          </p:cNvPr>
          <p:cNvSpPr>
            <a:spLocks noGrp="1"/>
          </p:cNvSpPr>
          <p:nvPr>
            <p:ph type="body" sz="quarter" idx="12"/>
          </p:nvPr>
        </p:nvSpPr>
        <p:spPr>
          <a:xfrm>
            <a:off x="941248" y="2328617"/>
            <a:ext cx="4881551" cy="1237543"/>
          </a:xfrm>
        </p:spPr>
        <p:txBody>
          <a:bodyPr/>
          <a:lstStyle/>
          <a:p>
            <a:endParaRPr lang="nb-NO" dirty="0"/>
          </a:p>
          <a:p>
            <a:endParaRPr lang="nb-NO" dirty="0"/>
          </a:p>
          <a:p>
            <a:endParaRPr lang="nb-NO" dirty="0"/>
          </a:p>
        </p:txBody>
      </p:sp>
      <p:sp>
        <p:nvSpPr>
          <p:cNvPr id="6" name="Plassholder for tekst 6">
            <a:extLst>
              <a:ext uri="{FF2B5EF4-FFF2-40B4-BE49-F238E27FC236}">
                <a16:creationId xmlns:a16="http://schemas.microsoft.com/office/drawing/2014/main" id="{CEC15BBB-9C7F-4BBB-9C16-B91917E67E54}"/>
              </a:ext>
            </a:extLst>
          </p:cNvPr>
          <p:cNvSpPr>
            <a:spLocks noGrp="1"/>
          </p:cNvSpPr>
          <p:nvPr>
            <p:ph type="body" sz="quarter" idx="11"/>
          </p:nvPr>
        </p:nvSpPr>
        <p:spPr>
          <a:xfrm>
            <a:off x="933106" y="2342659"/>
            <a:ext cx="9734894" cy="4144259"/>
          </a:xfrm>
        </p:spPr>
        <p:txBody>
          <a:bodyPr/>
          <a:lstStyle/>
          <a:p>
            <a:r>
              <a:rPr lang="nb-NO" dirty="0"/>
              <a:t>Rapportering, eget møte for leder av  kompetansenettverkene, november</a:t>
            </a:r>
          </a:p>
          <a:p>
            <a:r>
              <a:rPr lang="nb-NO" dirty="0"/>
              <a:t>-rapporteringsskjema sendes ut medio oktober</a:t>
            </a:r>
          </a:p>
          <a:p>
            <a:endParaRPr lang="nb-NO" dirty="0"/>
          </a:p>
          <a:p>
            <a:r>
              <a:rPr lang="nb-NO" dirty="0"/>
              <a:t>Behovsmeldingsskjema, gjøres kjent. Hvis ikke de skal brukes, må kompetansenettverkene på annen måte sørge for at eiere/PPT/andre i laget rundt barn får mulighet til å melde behov</a:t>
            </a:r>
          </a:p>
          <a:p>
            <a:endParaRPr lang="nb-NO" dirty="0"/>
          </a:p>
          <a:p>
            <a:r>
              <a:rPr lang="nb-NO" dirty="0"/>
              <a:t>Gjøre nødvendige endringer i langsiktig kompetanseutviklingsplan for kompetansenettverkene, viktig å være obs på at det er ett av kriteriene for å motta midler fra samarbeidsforum; at tiltakene er forankret i langsiktig kompetanseutviklingsplan. </a:t>
            </a:r>
          </a:p>
        </p:txBody>
      </p:sp>
    </p:spTree>
    <p:extLst>
      <p:ext uri="{BB962C8B-B14F-4D97-AF65-F5344CB8AC3E}">
        <p14:creationId xmlns:p14="http://schemas.microsoft.com/office/powerpoint/2010/main" val="65948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577EE1-5A3B-4F48-B33E-095418205F9C}"/>
              </a:ext>
            </a:extLst>
          </p:cNvPr>
          <p:cNvSpPr>
            <a:spLocks noGrp="1"/>
          </p:cNvSpPr>
          <p:nvPr>
            <p:ph type="title"/>
          </p:nvPr>
        </p:nvSpPr>
        <p:spPr>
          <a:xfrm>
            <a:off x="1045694" y="548753"/>
            <a:ext cx="10080625" cy="1077209"/>
          </a:xfrm>
        </p:spPr>
        <p:txBody>
          <a:bodyPr/>
          <a:lstStyle/>
          <a:p>
            <a:r>
              <a:rPr lang="nb-NO" dirty="0">
                <a:solidFill>
                  <a:schemeClr val="bg1"/>
                </a:solidFill>
              </a:rPr>
              <a:t>Møter samarbeidsforum 2022</a:t>
            </a:r>
          </a:p>
        </p:txBody>
      </p:sp>
      <p:sp>
        <p:nvSpPr>
          <p:cNvPr id="4" name="Plassholder for tekst 3">
            <a:extLst>
              <a:ext uri="{FF2B5EF4-FFF2-40B4-BE49-F238E27FC236}">
                <a16:creationId xmlns:a16="http://schemas.microsoft.com/office/drawing/2014/main" id="{7BE70F35-30B2-470E-BAFE-988E164AFDF2}"/>
              </a:ext>
            </a:extLst>
          </p:cNvPr>
          <p:cNvSpPr>
            <a:spLocks noGrp="1"/>
          </p:cNvSpPr>
          <p:nvPr>
            <p:ph type="body" sz="quarter" idx="12"/>
          </p:nvPr>
        </p:nvSpPr>
        <p:spPr>
          <a:xfrm>
            <a:off x="933104" y="2713741"/>
            <a:ext cx="8715721" cy="4144259"/>
          </a:xfrm>
        </p:spPr>
        <p:txBody>
          <a:bodyPr/>
          <a:lstStyle/>
          <a:p>
            <a:r>
              <a:rPr lang="nb-NO" dirty="0"/>
              <a:t>13.-14.januar</a:t>
            </a:r>
          </a:p>
          <a:p>
            <a:endParaRPr lang="nb-NO" dirty="0"/>
          </a:p>
          <a:p>
            <a:r>
              <a:rPr lang="nb-NO" dirty="0"/>
              <a:t>9.-10.mars</a:t>
            </a:r>
          </a:p>
          <a:p>
            <a:endParaRPr lang="nb-NO" dirty="0"/>
          </a:p>
          <a:p>
            <a:r>
              <a:rPr lang="nb-NO" dirty="0"/>
              <a:t>7.-9.september</a:t>
            </a:r>
          </a:p>
          <a:p>
            <a:endParaRPr lang="nb-NO" dirty="0"/>
          </a:p>
          <a:p>
            <a:r>
              <a:rPr lang="nb-NO" dirty="0"/>
              <a:t>15.-16.november                    -digitalt møte for </a:t>
            </a:r>
            <a:r>
              <a:rPr lang="nb-NO" dirty="0" err="1"/>
              <a:t>Rekom</a:t>
            </a:r>
            <a:endParaRPr lang="nb-NO" dirty="0"/>
          </a:p>
        </p:txBody>
      </p:sp>
      <p:sp>
        <p:nvSpPr>
          <p:cNvPr id="7" name="Plassholder for tekst 6">
            <a:extLst>
              <a:ext uri="{FF2B5EF4-FFF2-40B4-BE49-F238E27FC236}">
                <a16:creationId xmlns:a16="http://schemas.microsoft.com/office/drawing/2014/main" id="{606C0D14-BB47-4F7D-9EE9-CA0B1A797ABA}"/>
              </a:ext>
            </a:extLst>
          </p:cNvPr>
          <p:cNvSpPr>
            <a:spLocks noGrp="1"/>
          </p:cNvSpPr>
          <p:nvPr>
            <p:ph type="body" sz="quarter" idx="11"/>
          </p:nvPr>
        </p:nvSpPr>
        <p:spPr>
          <a:xfrm>
            <a:off x="5814655" y="3090617"/>
            <a:ext cx="4889693" cy="4144259"/>
          </a:xfrm>
        </p:spPr>
        <p:txBody>
          <a:bodyPr/>
          <a:lstStyle/>
          <a:p>
            <a:r>
              <a:rPr lang="nb-NO" dirty="0"/>
              <a:t>Fellesmøter </a:t>
            </a:r>
            <a:r>
              <a:rPr lang="nb-NO" dirty="0" err="1"/>
              <a:t>Rekom</a:t>
            </a:r>
            <a:r>
              <a:rPr lang="nb-NO" dirty="0"/>
              <a:t>, </a:t>
            </a:r>
            <a:r>
              <a:rPr lang="nb-NO" dirty="0" err="1"/>
              <a:t>Dekom</a:t>
            </a:r>
            <a:r>
              <a:rPr lang="nb-NO" dirty="0"/>
              <a:t>, kompetanseløftet</a:t>
            </a:r>
          </a:p>
        </p:txBody>
      </p:sp>
    </p:spTree>
    <p:extLst>
      <p:ext uri="{BB962C8B-B14F-4D97-AF65-F5344CB8AC3E}">
        <p14:creationId xmlns:p14="http://schemas.microsoft.com/office/powerpoint/2010/main" val="17394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F012AB-8734-4E3A-89F2-E56F6E545B6B}"/>
              </a:ext>
            </a:extLst>
          </p:cNvPr>
          <p:cNvSpPr>
            <a:spLocks noGrp="1"/>
          </p:cNvSpPr>
          <p:nvPr>
            <p:ph type="title"/>
          </p:nvPr>
        </p:nvSpPr>
        <p:spPr/>
        <p:txBody>
          <a:bodyPr/>
          <a:lstStyle/>
          <a:p>
            <a:r>
              <a:rPr lang="nb-NO" dirty="0">
                <a:solidFill>
                  <a:schemeClr val="bg1"/>
                </a:solidFill>
              </a:rPr>
              <a:t>Sak 18/2021</a:t>
            </a:r>
            <a:br>
              <a:rPr lang="nb-NO" dirty="0">
                <a:solidFill>
                  <a:schemeClr val="bg1"/>
                </a:solidFill>
              </a:rPr>
            </a:br>
            <a:r>
              <a:rPr lang="nb-NO" dirty="0">
                <a:solidFill>
                  <a:schemeClr val="bg1"/>
                </a:solidFill>
              </a:rPr>
              <a:t>Vedtak</a:t>
            </a:r>
          </a:p>
        </p:txBody>
      </p:sp>
      <p:sp>
        <p:nvSpPr>
          <p:cNvPr id="3" name="Plassholder for tekst 2">
            <a:extLst>
              <a:ext uri="{FF2B5EF4-FFF2-40B4-BE49-F238E27FC236}">
                <a16:creationId xmlns:a16="http://schemas.microsoft.com/office/drawing/2014/main" id="{FC0A2613-EAB6-41CA-BC42-49285849EBB1}"/>
              </a:ext>
            </a:extLst>
          </p:cNvPr>
          <p:cNvSpPr>
            <a:spLocks noGrp="1"/>
          </p:cNvSpPr>
          <p:nvPr>
            <p:ph type="body" sz="quarter" idx="11"/>
          </p:nvPr>
        </p:nvSpPr>
        <p:spPr>
          <a:xfrm>
            <a:off x="926912" y="2713741"/>
            <a:ext cx="4889693" cy="4144259"/>
          </a:xfrm>
        </p:spPr>
        <p:txBody>
          <a:bodyPr/>
          <a:lstStyle/>
          <a:p>
            <a:r>
              <a:rPr lang="nb-NO" dirty="0"/>
              <a:t>Mandat for samarbeidsforum</a:t>
            </a:r>
          </a:p>
          <a:p>
            <a:endParaRPr lang="nb-NO" dirty="0"/>
          </a:p>
          <a:p>
            <a:r>
              <a:rPr lang="nb-NO" dirty="0"/>
              <a:t>Langsiktig plan</a:t>
            </a:r>
          </a:p>
          <a:p>
            <a:endParaRPr lang="nb-NO" dirty="0"/>
          </a:p>
          <a:p>
            <a:r>
              <a:rPr lang="nb-NO" dirty="0"/>
              <a:t>Supplerende tildelingsbrev</a:t>
            </a:r>
          </a:p>
        </p:txBody>
      </p:sp>
    </p:spTree>
    <p:extLst>
      <p:ext uri="{BB962C8B-B14F-4D97-AF65-F5344CB8AC3E}">
        <p14:creationId xmlns:p14="http://schemas.microsoft.com/office/powerpoint/2010/main" val="96560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F012AB-8734-4E3A-89F2-E56F6E545B6B}"/>
              </a:ext>
            </a:extLst>
          </p:cNvPr>
          <p:cNvSpPr>
            <a:spLocks noGrp="1"/>
          </p:cNvSpPr>
          <p:nvPr>
            <p:ph type="title"/>
          </p:nvPr>
        </p:nvSpPr>
        <p:spPr/>
        <p:txBody>
          <a:bodyPr/>
          <a:lstStyle/>
          <a:p>
            <a:r>
              <a:rPr lang="nb-NO" dirty="0">
                <a:solidFill>
                  <a:schemeClr val="bg1"/>
                </a:solidFill>
              </a:rPr>
              <a:t>Sak 18/2021</a:t>
            </a:r>
            <a:br>
              <a:rPr lang="nb-NO" dirty="0">
                <a:solidFill>
                  <a:schemeClr val="bg1"/>
                </a:solidFill>
              </a:rPr>
            </a:br>
            <a:r>
              <a:rPr lang="nb-NO" dirty="0">
                <a:solidFill>
                  <a:schemeClr val="bg1"/>
                </a:solidFill>
              </a:rPr>
              <a:t>Vedtak mandat for samarbeidsforum</a:t>
            </a:r>
          </a:p>
        </p:txBody>
      </p:sp>
      <p:sp>
        <p:nvSpPr>
          <p:cNvPr id="3" name="Plassholder for tekst 2">
            <a:extLst>
              <a:ext uri="{FF2B5EF4-FFF2-40B4-BE49-F238E27FC236}">
                <a16:creationId xmlns:a16="http://schemas.microsoft.com/office/drawing/2014/main" id="{FC0A2613-EAB6-41CA-BC42-49285849EBB1}"/>
              </a:ext>
            </a:extLst>
          </p:cNvPr>
          <p:cNvSpPr>
            <a:spLocks noGrp="1"/>
          </p:cNvSpPr>
          <p:nvPr>
            <p:ph type="body" sz="quarter" idx="11"/>
          </p:nvPr>
        </p:nvSpPr>
        <p:spPr>
          <a:xfrm>
            <a:off x="926912" y="2713741"/>
            <a:ext cx="10209401" cy="4144259"/>
          </a:xfrm>
        </p:spPr>
        <p:txBody>
          <a:bodyPr/>
          <a:lstStyle/>
          <a:p>
            <a:r>
              <a:rPr lang="nb-NO" dirty="0"/>
              <a:t>Mandat for samarbeidsforum</a:t>
            </a:r>
          </a:p>
          <a:p>
            <a:endParaRPr lang="nb-NO" dirty="0"/>
          </a:p>
          <a:p>
            <a:r>
              <a:rPr lang="nb-NO" dirty="0"/>
              <a:t>-på møte 28.sept brukte vi tid på å formulere beskrivelse av de ulike rollene.</a:t>
            </a:r>
          </a:p>
          <a:p>
            <a:r>
              <a:rPr lang="nb-NO" dirty="0"/>
              <a:t>(endring; Leder av kompetansenettverket)</a:t>
            </a:r>
          </a:p>
          <a:p>
            <a:endParaRPr lang="nb-NO" dirty="0"/>
          </a:p>
          <a:p>
            <a:r>
              <a:rPr lang="nb-NO" dirty="0"/>
              <a:t>Mandatet vedtas nå om det ikke er innvendinger her.</a:t>
            </a:r>
          </a:p>
        </p:txBody>
      </p:sp>
    </p:spTree>
    <p:extLst>
      <p:ext uri="{BB962C8B-B14F-4D97-AF65-F5344CB8AC3E}">
        <p14:creationId xmlns:p14="http://schemas.microsoft.com/office/powerpoint/2010/main" val="50063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F012AB-8734-4E3A-89F2-E56F6E545B6B}"/>
              </a:ext>
            </a:extLst>
          </p:cNvPr>
          <p:cNvSpPr>
            <a:spLocks noGrp="1"/>
          </p:cNvSpPr>
          <p:nvPr>
            <p:ph type="title"/>
          </p:nvPr>
        </p:nvSpPr>
        <p:spPr/>
        <p:txBody>
          <a:bodyPr/>
          <a:lstStyle/>
          <a:p>
            <a:r>
              <a:rPr lang="nb-NO" dirty="0">
                <a:solidFill>
                  <a:schemeClr val="bg1"/>
                </a:solidFill>
              </a:rPr>
              <a:t>Sak 18/2021</a:t>
            </a:r>
            <a:br>
              <a:rPr lang="nb-NO" dirty="0">
                <a:solidFill>
                  <a:schemeClr val="bg1"/>
                </a:solidFill>
              </a:rPr>
            </a:br>
            <a:r>
              <a:rPr lang="nb-NO" dirty="0">
                <a:solidFill>
                  <a:schemeClr val="bg1"/>
                </a:solidFill>
              </a:rPr>
              <a:t>Langsiktig plan  </a:t>
            </a:r>
          </a:p>
        </p:txBody>
      </p:sp>
      <p:sp>
        <p:nvSpPr>
          <p:cNvPr id="3" name="Plassholder for tekst 2">
            <a:extLst>
              <a:ext uri="{FF2B5EF4-FFF2-40B4-BE49-F238E27FC236}">
                <a16:creationId xmlns:a16="http://schemas.microsoft.com/office/drawing/2014/main" id="{FC0A2613-EAB6-41CA-BC42-49285849EBB1}"/>
              </a:ext>
            </a:extLst>
          </p:cNvPr>
          <p:cNvSpPr>
            <a:spLocks noGrp="1"/>
          </p:cNvSpPr>
          <p:nvPr>
            <p:ph type="body" sz="quarter" idx="11"/>
          </p:nvPr>
        </p:nvSpPr>
        <p:spPr>
          <a:xfrm>
            <a:off x="926912" y="2713741"/>
            <a:ext cx="10209401" cy="4144259"/>
          </a:xfrm>
        </p:spPr>
        <p:txBody>
          <a:bodyPr/>
          <a:lstStyle/>
          <a:p>
            <a:r>
              <a:rPr lang="nb-NO" dirty="0"/>
              <a:t>Langsiktig plan</a:t>
            </a:r>
          </a:p>
          <a:p>
            <a:endParaRPr lang="nb-NO" dirty="0"/>
          </a:p>
          <a:p>
            <a:r>
              <a:rPr lang="nb-NO" dirty="0"/>
              <a:t>-på møte 28.sept brukte vi tid på å formulere beskrivelse av de ulike </a:t>
            </a:r>
            <a:r>
              <a:rPr lang="nb-NO" b="1" dirty="0"/>
              <a:t>rollene, ansvar og oppgaver</a:t>
            </a:r>
          </a:p>
          <a:p>
            <a:endParaRPr lang="nb-NO" dirty="0"/>
          </a:p>
          <a:p>
            <a:r>
              <a:rPr lang="nb-NO" dirty="0"/>
              <a:t>Er det flere kommentarer her?</a:t>
            </a:r>
          </a:p>
        </p:txBody>
      </p:sp>
    </p:spTree>
    <p:extLst>
      <p:ext uri="{BB962C8B-B14F-4D97-AF65-F5344CB8AC3E}">
        <p14:creationId xmlns:p14="http://schemas.microsoft.com/office/powerpoint/2010/main" val="199978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BCCE64-CA5D-407E-A7DD-C6974005A11B}"/>
              </a:ext>
            </a:extLst>
          </p:cNvPr>
          <p:cNvSpPr>
            <a:spLocks noGrp="1"/>
          </p:cNvSpPr>
          <p:nvPr>
            <p:ph type="title"/>
          </p:nvPr>
        </p:nvSpPr>
        <p:spPr>
          <a:xfrm>
            <a:off x="1045694" y="742496"/>
            <a:ext cx="10080625" cy="1077209"/>
          </a:xfrm>
        </p:spPr>
        <p:txBody>
          <a:bodyPr/>
          <a:lstStyle/>
          <a:p>
            <a:r>
              <a:rPr lang="nb-NO" sz="2000" dirty="0">
                <a:solidFill>
                  <a:schemeClr val="bg1"/>
                </a:solidFill>
              </a:rPr>
              <a:t>Sak 18/2021</a:t>
            </a:r>
            <a:br>
              <a:rPr lang="nb-NO" dirty="0">
                <a:solidFill>
                  <a:schemeClr val="bg1"/>
                </a:solidFill>
              </a:rPr>
            </a:br>
            <a:r>
              <a:rPr lang="nb-NO" dirty="0">
                <a:solidFill>
                  <a:schemeClr val="bg1"/>
                </a:solidFill>
              </a:rPr>
              <a:t>Sak til drøfting, ledelse/koordinering</a:t>
            </a:r>
          </a:p>
        </p:txBody>
      </p:sp>
      <p:sp>
        <p:nvSpPr>
          <p:cNvPr id="4" name="Plassholder for tekst 3">
            <a:extLst>
              <a:ext uri="{FF2B5EF4-FFF2-40B4-BE49-F238E27FC236}">
                <a16:creationId xmlns:a16="http://schemas.microsoft.com/office/drawing/2014/main" id="{28F7F7EC-9C65-45B8-80EB-FFEBB781F5B4}"/>
              </a:ext>
            </a:extLst>
          </p:cNvPr>
          <p:cNvSpPr>
            <a:spLocks noGrp="1"/>
          </p:cNvSpPr>
          <p:nvPr>
            <p:ph type="body" sz="quarter" idx="12"/>
          </p:nvPr>
        </p:nvSpPr>
        <p:spPr>
          <a:xfrm>
            <a:off x="808612" y="2351790"/>
            <a:ext cx="8134925" cy="1077210"/>
          </a:xfrm>
        </p:spPr>
        <p:txBody>
          <a:bodyPr/>
          <a:lstStyle/>
          <a:p>
            <a:r>
              <a:rPr lang="nb-NO" dirty="0">
                <a:latin typeface="Open Sans" panose="020B0606030504020204" pitchFamily="34" charset="0"/>
                <a:ea typeface="Calibri" panose="020F0502020204030204" pitchFamily="34" charset="0"/>
                <a:cs typeface="Open Sans" panose="020B0606030504020204" pitchFamily="34" charset="0"/>
              </a:rPr>
              <a:t>Hvem representerer kompetansenettverkene i samarbeidsforum? </a:t>
            </a:r>
          </a:p>
          <a:p>
            <a:endParaRPr lang="nb-NO" dirty="0">
              <a:latin typeface="Open Sans" panose="020B0606030504020204" pitchFamily="34" charset="0"/>
              <a:ea typeface="Calibri" panose="020F0502020204030204" pitchFamily="34" charset="0"/>
              <a:cs typeface="Open Sans" panose="020B0606030504020204" pitchFamily="34" charset="0"/>
            </a:endParaRPr>
          </a:p>
          <a:p>
            <a:r>
              <a:rPr lang="nb-NO" dirty="0">
                <a:latin typeface="Open Sans" panose="020B0606030504020204" pitchFamily="34" charset="0"/>
                <a:ea typeface="Calibri" panose="020F0502020204030204" pitchFamily="34" charset="0"/>
                <a:cs typeface="Open Sans" panose="020B0606030504020204" pitchFamily="34" charset="0"/>
              </a:rPr>
              <a:t>Bruk av benevnelsen leder/koordinator. </a:t>
            </a:r>
            <a:endParaRPr lang="nb-NO" dirty="0">
              <a:latin typeface="Open Sans" panose="020B0606030504020204" pitchFamily="34" charset="0"/>
              <a:ea typeface="Calibri" panose="020F0502020204030204" pitchFamily="34" charset="0"/>
              <a:cs typeface="Times New Roman" panose="02020603050405020304" pitchFamily="18" charset="0"/>
            </a:endParaRPr>
          </a:p>
          <a:p>
            <a:endParaRPr lang="nb-NO" dirty="0"/>
          </a:p>
        </p:txBody>
      </p:sp>
      <p:sp>
        <p:nvSpPr>
          <p:cNvPr id="5" name="Plassholder for tekst 3">
            <a:extLst>
              <a:ext uri="{FF2B5EF4-FFF2-40B4-BE49-F238E27FC236}">
                <a16:creationId xmlns:a16="http://schemas.microsoft.com/office/drawing/2014/main" id="{4FB7909D-9E05-4582-A368-4083ABA65918}"/>
              </a:ext>
            </a:extLst>
          </p:cNvPr>
          <p:cNvSpPr txBox="1">
            <a:spLocks/>
          </p:cNvSpPr>
          <p:nvPr/>
        </p:nvSpPr>
        <p:spPr>
          <a:xfrm>
            <a:off x="808612" y="4499691"/>
            <a:ext cx="10554788" cy="107721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i="1" dirty="0">
                <a:latin typeface="Open Sans" panose="020B0606030504020204" pitchFamily="34" charset="0"/>
                <a:ea typeface="Calibri" panose="020F0502020204030204" pitchFamily="34" charset="0"/>
                <a:cs typeface="Open Sans" panose="020B0606030504020204" pitchFamily="34" charset="0"/>
              </a:rPr>
              <a:t>Kompetansenettverk som har egen koordinator i tillegg til leder av nettverket må sikre tilstrekkelig kommunikasjon i egen region slik at leder/koordinator sin rolle, ansvar og oppgaver blir ivaretatt i de ulike fora.</a:t>
            </a:r>
            <a:endParaRPr lang="nb-NO" i="1" dirty="0">
              <a:latin typeface="Open Sans" panose="020B060603050402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3079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79128-8657-43F8-B783-930B027DD606}"/>
              </a:ext>
            </a:extLst>
          </p:cNvPr>
          <p:cNvSpPr>
            <a:spLocks noGrp="1"/>
          </p:cNvSpPr>
          <p:nvPr>
            <p:ph type="title"/>
          </p:nvPr>
        </p:nvSpPr>
        <p:spPr>
          <a:xfrm>
            <a:off x="1055687" y="572680"/>
            <a:ext cx="10080625" cy="1077209"/>
          </a:xfrm>
        </p:spPr>
        <p:txBody>
          <a:bodyPr/>
          <a:lstStyle/>
          <a:p>
            <a:r>
              <a:rPr lang="nb-NO" sz="2800" dirty="0">
                <a:solidFill>
                  <a:schemeClr val="bg1"/>
                </a:solidFill>
              </a:rPr>
              <a:t>Leder av kompetansenettverk, </a:t>
            </a:r>
            <a:r>
              <a:rPr lang="nb-NO" sz="2800" dirty="0" err="1">
                <a:solidFill>
                  <a:schemeClr val="bg1"/>
                </a:solidFill>
              </a:rPr>
              <a:t>Rekom</a:t>
            </a:r>
            <a:r>
              <a:rPr lang="nb-NO" sz="2800" dirty="0">
                <a:solidFill>
                  <a:schemeClr val="bg1"/>
                </a:solidFill>
              </a:rPr>
              <a:t>, Trøndelag</a:t>
            </a:r>
          </a:p>
        </p:txBody>
      </p:sp>
      <p:sp>
        <p:nvSpPr>
          <p:cNvPr id="4" name="Plassholder for tekst 3">
            <a:extLst>
              <a:ext uri="{FF2B5EF4-FFF2-40B4-BE49-F238E27FC236}">
                <a16:creationId xmlns:a16="http://schemas.microsoft.com/office/drawing/2014/main" id="{102D5419-5463-461C-BFDA-4692F1AEDAF1}"/>
              </a:ext>
            </a:extLst>
          </p:cNvPr>
          <p:cNvSpPr>
            <a:spLocks noGrp="1"/>
          </p:cNvSpPr>
          <p:nvPr>
            <p:ph type="body" sz="quarter" idx="12"/>
          </p:nvPr>
        </p:nvSpPr>
        <p:spPr>
          <a:xfrm>
            <a:off x="313509" y="2328616"/>
            <a:ext cx="11469188" cy="4320378"/>
          </a:xfrm>
        </p:spPr>
        <p:txBody>
          <a:bodyPr/>
          <a:lstStyle/>
          <a:p>
            <a:r>
              <a:rPr lang="nb-NO" dirty="0"/>
              <a:t>Ytre Namdal: 		barnehagemyndighet – overgang til ny </a:t>
            </a:r>
          </a:p>
          <a:p>
            <a:r>
              <a:rPr lang="nb-NO" dirty="0"/>
              <a:t>Indre Namdal:		pedagogisk konsulent – eier (kommunal)</a:t>
            </a:r>
          </a:p>
          <a:p>
            <a:r>
              <a:rPr lang="nb-NO" dirty="0"/>
              <a:t>Midtre Namdal: 		barnehagemyndighet – overgang til eier (kommunal)</a:t>
            </a:r>
          </a:p>
          <a:p>
            <a:r>
              <a:rPr lang="nb-NO" dirty="0"/>
              <a:t>Innherred: 		barnehagemyndighet (har koordinator)</a:t>
            </a:r>
          </a:p>
          <a:p>
            <a:r>
              <a:rPr lang="nb-NO" dirty="0"/>
              <a:t>Levanger/Verdal: 	barnehagemyndighet</a:t>
            </a:r>
          </a:p>
          <a:p>
            <a:r>
              <a:rPr lang="nb-NO" dirty="0"/>
              <a:t>Værnes:		barnehagemyndighet – overgang til ny (eier, kommunal)  (har koordinator)</a:t>
            </a:r>
          </a:p>
          <a:p>
            <a:r>
              <a:rPr lang="nb-NO" dirty="0" err="1"/>
              <a:t>Tr.h</a:t>
            </a:r>
            <a:r>
              <a:rPr lang="nb-NO" dirty="0"/>
              <a:t>/Malvik:		barnehagemyndighet</a:t>
            </a:r>
          </a:p>
          <a:p>
            <a:r>
              <a:rPr lang="nb-NO" dirty="0"/>
              <a:t>Gauldal:		regionkonsulent (eier –privat </a:t>
            </a:r>
            <a:r>
              <a:rPr lang="nb-NO" dirty="0" err="1"/>
              <a:t>bhg</a:t>
            </a:r>
            <a:r>
              <a:rPr lang="nb-NO" dirty="0"/>
              <a:t>)</a:t>
            </a:r>
          </a:p>
          <a:p>
            <a:r>
              <a:rPr lang="nb-NO" dirty="0"/>
              <a:t>Fosen:			utviklingsveileder </a:t>
            </a:r>
          </a:p>
          <a:p>
            <a:r>
              <a:rPr lang="nb-NO" dirty="0"/>
              <a:t>Trøndelag sørvest:	utviklingsveileder </a:t>
            </a:r>
          </a:p>
        </p:txBody>
      </p:sp>
    </p:spTree>
    <p:extLst>
      <p:ext uri="{BB962C8B-B14F-4D97-AF65-F5344CB8AC3E}">
        <p14:creationId xmlns:p14="http://schemas.microsoft.com/office/powerpoint/2010/main" val="364852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44EE89-805A-429C-AE86-793A0EF9EE28}"/>
              </a:ext>
            </a:extLst>
          </p:cNvPr>
          <p:cNvSpPr>
            <a:spLocks noGrp="1"/>
          </p:cNvSpPr>
          <p:nvPr>
            <p:ph type="title"/>
          </p:nvPr>
        </p:nvSpPr>
        <p:spPr>
          <a:xfrm>
            <a:off x="937946" y="550689"/>
            <a:ext cx="10080625" cy="1077209"/>
          </a:xfrm>
        </p:spPr>
        <p:txBody>
          <a:bodyPr/>
          <a:lstStyle/>
          <a:p>
            <a:r>
              <a:rPr lang="nb-NO" sz="2000" dirty="0">
                <a:solidFill>
                  <a:schemeClr val="bg1"/>
                </a:solidFill>
              </a:rPr>
              <a:t>Sak 18 /2021 </a:t>
            </a:r>
            <a:br>
              <a:rPr lang="nb-NO" sz="3600" dirty="0">
                <a:solidFill>
                  <a:schemeClr val="bg1"/>
                </a:solidFill>
              </a:rPr>
            </a:br>
            <a:r>
              <a:rPr lang="nb-NO" sz="3600" dirty="0">
                <a:solidFill>
                  <a:schemeClr val="bg1"/>
                </a:solidFill>
              </a:rPr>
              <a:t>Langsiktig plan, Saksgang</a:t>
            </a:r>
            <a:endParaRPr lang="nb-NO" dirty="0">
              <a:solidFill>
                <a:schemeClr val="bg1"/>
              </a:solidFill>
            </a:endParaRPr>
          </a:p>
        </p:txBody>
      </p:sp>
      <p:graphicFrame>
        <p:nvGraphicFramePr>
          <p:cNvPr id="9" name="Diagram 8">
            <a:extLst>
              <a:ext uri="{FF2B5EF4-FFF2-40B4-BE49-F238E27FC236}">
                <a16:creationId xmlns:a16="http://schemas.microsoft.com/office/drawing/2014/main" id="{E1274FEA-6674-4CD1-8841-BF31B51A2947}"/>
              </a:ext>
            </a:extLst>
          </p:cNvPr>
          <p:cNvGraphicFramePr/>
          <p:nvPr>
            <p:extLst>
              <p:ext uri="{D42A27DB-BD31-4B8C-83A1-F6EECF244321}">
                <p14:modId xmlns:p14="http://schemas.microsoft.com/office/powerpoint/2010/main" val="1541831223"/>
              </p:ext>
            </p:extLst>
          </p:nvPr>
        </p:nvGraphicFramePr>
        <p:xfrm>
          <a:off x="31754" y="3111549"/>
          <a:ext cx="2460359"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84570309-86A9-4EDB-BC78-5A1846893C3D}"/>
              </a:ext>
            </a:extLst>
          </p:cNvPr>
          <p:cNvGraphicFramePr/>
          <p:nvPr>
            <p:extLst>
              <p:ext uri="{D42A27DB-BD31-4B8C-83A1-F6EECF244321}">
                <p14:modId xmlns:p14="http://schemas.microsoft.com/office/powerpoint/2010/main" val="704439631"/>
              </p:ext>
            </p:extLst>
          </p:nvPr>
        </p:nvGraphicFramePr>
        <p:xfrm>
          <a:off x="4675977" y="2838223"/>
          <a:ext cx="2604565" cy="23941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a:extLst>
              <a:ext uri="{FF2B5EF4-FFF2-40B4-BE49-F238E27FC236}">
                <a16:creationId xmlns:a16="http://schemas.microsoft.com/office/drawing/2014/main" id="{C0D34E5A-D6B7-436C-AD1F-423A2A96A115}"/>
              </a:ext>
            </a:extLst>
          </p:cNvPr>
          <p:cNvGraphicFramePr/>
          <p:nvPr>
            <p:extLst>
              <p:ext uri="{D42A27DB-BD31-4B8C-83A1-F6EECF244321}">
                <p14:modId xmlns:p14="http://schemas.microsoft.com/office/powerpoint/2010/main" val="4224998878"/>
              </p:ext>
            </p:extLst>
          </p:nvPr>
        </p:nvGraphicFramePr>
        <p:xfrm>
          <a:off x="7280542" y="2993151"/>
          <a:ext cx="2561958" cy="209363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a:extLst>
              <a:ext uri="{FF2B5EF4-FFF2-40B4-BE49-F238E27FC236}">
                <a16:creationId xmlns:a16="http://schemas.microsoft.com/office/drawing/2014/main" id="{76E00A6E-6550-4DDB-AC2D-C8C2EE025D5A}"/>
              </a:ext>
            </a:extLst>
          </p:cNvPr>
          <p:cNvGraphicFramePr/>
          <p:nvPr>
            <p:extLst>
              <p:ext uri="{D42A27DB-BD31-4B8C-83A1-F6EECF244321}">
                <p14:modId xmlns:p14="http://schemas.microsoft.com/office/powerpoint/2010/main" val="3356857970"/>
              </p:ext>
            </p:extLst>
          </p:nvPr>
        </p:nvGraphicFramePr>
        <p:xfrm>
          <a:off x="9692009" y="3042632"/>
          <a:ext cx="2686045" cy="209363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3" name="Diagram 12">
            <a:extLst>
              <a:ext uri="{FF2B5EF4-FFF2-40B4-BE49-F238E27FC236}">
                <a16:creationId xmlns:a16="http://schemas.microsoft.com/office/drawing/2014/main" id="{D50D410A-1974-41BA-83C9-80D3208281FA}"/>
              </a:ext>
            </a:extLst>
          </p:cNvPr>
          <p:cNvGraphicFramePr/>
          <p:nvPr>
            <p:extLst>
              <p:ext uri="{D42A27DB-BD31-4B8C-83A1-F6EECF244321}">
                <p14:modId xmlns:p14="http://schemas.microsoft.com/office/powerpoint/2010/main" val="4270984877"/>
              </p:ext>
            </p:extLst>
          </p:nvPr>
        </p:nvGraphicFramePr>
        <p:xfrm>
          <a:off x="2287721" y="3111549"/>
          <a:ext cx="2460359" cy="19558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14" name="Gruppe 13">
            <a:extLst>
              <a:ext uri="{FF2B5EF4-FFF2-40B4-BE49-F238E27FC236}">
                <a16:creationId xmlns:a16="http://schemas.microsoft.com/office/drawing/2014/main" id="{421FBC2F-0F8B-4FE2-821F-9BD9EDFD6068}"/>
              </a:ext>
            </a:extLst>
          </p:cNvPr>
          <p:cNvGrpSpPr/>
          <p:nvPr/>
        </p:nvGrpSpPr>
        <p:grpSpPr>
          <a:xfrm>
            <a:off x="523826" y="5137470"/>
            <a:ext cx="1763895" cy="742630"/>
            <a:chOff x="492071" y="117634"/>
            <a:chExt cx="1968287" cy="1720530"/>
          </a:xfrm>
        </p:grpSpPr>
        <p:sp>
          <p:nvSpPr>
            <p:cNvPr id="15" name="Pil: høyre 14">
              <a:extLst>
                <a:ext uri="{FF2B5EF4-FFF2-40B4-BE49-F238E27FC236}">
                  <a16:creationId xmlns:a16="http://schemas.microsoft.com/office/drawing/2014/main" id="{2FED2AC2-FC18-4C14-A176-FE27BE2A2C1A}"/>
                </a:ext>
              </a:extLst>
            </p:cNvPr>
            <p:cNvSpPr/>
            <p:nvPr/>
          </p:nvSpPr>
          <p:spPr>
            <a:xfrm>
              <a:off x="492071" y="117634"/>
              <a:ext cx="1968287" cy="1720530"/>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Pil: høyre 4">
              <a:extLst>
                <a:ext uri="{FF2B5EF4-FFF2-40B4-BE49-F238E27FC236}">
                  <a16:creationId xmlns:a16="http://schemas.microsoft.com/office/drawing/2014/main" id="{8152A793-2E0C-49D7-88CD-64C15DFF77AB}"/>
                </a:ext>
              </a:extLst>
            </p:cNvPr>
            <p:cNvSpPr txBox="1"/>
            <p:nvPr/>
          </p:nvSpPr>
          <p:spPr>
            <a:xfrm>
              <a:off x="984143" y="375714"/>
              <a:ext cx="959540" cy="12043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000" dirty="0"/>
                <a:t>Innen 1.desember</a:t>
              </a:r>
              <a:endParaRPr lang="nb-NO" sz="1000" kern="1200" dirty="0"/>
            </a:p>
          </p:txBody>
        </p:sp>
      </p:grpSp>
      <p:grpSp>
        <p:nvGrpSpPr>
          <p:cNvPr id="17" name="Gruppe 16">
            <a:extLst>
              <a:ext uri="{FF2B5EF4-FFF2-40B4-BE49-F238E27FC236}">
                <a16:creationId xmlns:a16="http://schemas.microsoft.com/office/drawing/2014/main" id="{DF74B9A6-2133-43F7-A62F-4DC8904294B5}"/>
              </a:ext>
            </a:extLst>
          </p:cNvPr>
          <p:cNvGrpSpPr/>
          <p:nvPr/>
        </p:nvGrpSpPr>
        <p:grpSpPr>
          <a:xfrm>
            <a:off x="2802517" y="5137470"/>
            <a:ext cx="1763895" cy="742630"/>
            <a:chOff x="492071" y="117634"/>
            <a:chExt cx="1968287" cy="1720530"/>
          </a:xfrm>
        </p:grpSpPr>
        <p:sp>
          <p:nvSpPr>
            <p:cNvPr id="18" name="Pil: høyre 17">
              <a:extLst>
                <a:ext uri="{FF2B5EF4-FFF2-40B4-BE49-F238E27FC236}">
                  <a16:creationId xmlns:a16="http://schemas.microsoft.com/office/drawing/2014/main" id="{1ABEE493-A89F-438E-A55D-C9D4A18A2694}"/>
                </a:ext>
              </a:extLst>
            </p:cNvPr>
            <p:cNvSpPr/>
            <p:nvPr/>
          </p:nvSpPr>
          <p:spPr>
            <a:xfrm>
              <a:off x="492071" y="117634"/>
              <a:ext cx="1968287" cy="1720530"/>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Pil: høyre 4">
              <a:extLst>
                <a:ext uri="{FF2B5EF4-FFF2-40B4-BE49-F238E27FC236}">
                  <a16:creationId xmlns:a16="http://schemas.microsoft.com/office/drawing/2014/main" id="{11F1E17C-9228-4C7C-821D-3AE6AD3BCC08}"/>
                </a:ext>
              </a:extLst>
            </p:cNvPr>
            <p:cNvSpPr txBox="1"/>
            <p:nvPr/>
          </p:nvSpPr>
          <p:spPr>
            <a:xfrm>
              <a:off x="984143" y="375714"/>
              <a:ext cx="959540" cy="12043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000" kern="1200" dirty="0"/>
                <a:t>Medio januar</a:t>
              </a:r>
            </a:p>
          </p:txBody>
        </p:sp>
      </p:grpSp>
      <p:grpSp>
        <p:nvGrpSpPr>
          <p:cNvPr id="20" name="Gruppe 19">
            <a:extLst>
              <a:ext uri="{FF2B5EF4-FFF2-40B4-BE49-F238E27FC236}">
                <a16:creationId xmlns:a16="http://schemas.microsoft.com/office/drawing/2014/main" id="{9E165DC0-D50F-4E73-94E8-6DB0288FD827}"/>
              </a:ext>
            </a:extLst>
          </p:cNvPr>
          <p:cNvGrpSpPr/>
          <p:nvPr/>
        </p:nvGrpSpPr>
        <p:grpSpPr>
          <a:xfrm>
            <a:off x="5407082" y="5147314"/>
            <a:ext cx="1763895" cy="742630"/>
            <a:chOff x="492071" y="117634"/>
            <a:chExt cx="1968287" cy="1720530"/>
          </a:xfrm>
        </p:grpSpPr>
        <p:sp>
          <p:nvSpPr>
            <p:cNvPr id="21" name="Pil: høyre 20">
              <a:extLst>
                <a:ext uri="{FF2B5EF4-FFF2-40B4-BE49-F238E27FC236}">
                  <a16:creationId xmlns:a16="http://schemas.microsoft.com/office/drawing/2014/main" id="{2B95C6E9-E01D-44B6-A4AD-2F9EC1D624B3}"/>
                </a:ext>
              </a:extLst>
            </p:cNvPr>
            <p:cNvSpPr/>
            <p:nvPr/>
          </p:nvSpPr>
          <p:spPr>
            <a:xfrm>
              <a:off x="492071" y="117634"/>
              <a:ext cx="1968287" cy="1720530"/>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Pil: høyre 4">
              <a:extLst>
                <a:ext uri="{FF2B5EF4-FFF2-40B4-BE49-F238E27FC236}">
                  <a16:creationId xmlns:a16="http://schemas.microsoft.com/office/drawing/2014/main" id="{F073E15A-7ECF-4ADF-99A3-EB2512454D19}"/>
                </a:ext>
              </a:extLst>
            </p:cNvPr>
            <p:cNvSpPr txBox="1"/>
            <p:nvPr/>
          </p:nvSpPr>
          <p:spPr>
            <a:xfrm>
              <a:off x="984143" y="375714"/>
              <a:ext cx="959540" cy="12043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000" dirty="0"/>
                <a:t>Innen 1.februar</a:t>
              </a:r>
              <a:endParaRPr lang="nb-NO" sz="1000" kern="1200" dirty="0"/>
            </a:p>
          </p:txBody>
        </p:sp>
      </p:grpSp>
      <p:grpSp>
        <p:nvGrpSpPr>
          <p:cNvPr id="23" name="Gruppe 22">
            <a:extLst>
              <a:ext uri="{FF2B5EF4-FFF2-40B4-BE49-F238E27FC236}">
                <a16:creationId xmlns:a16="http://schemas.microsoft.com/office/drawing/2014/main" id="{9D60C20C-4777-4811-A235-1203CF3F3B1C}"/>
              </a:ext>
            </a:extLst>
          </p:cNvPr>
          <p:cNvGrpSpPr/>
          <p:nvPr/>
        </p:nvGrpSpPr>
        <p:grpSpPr>
          <a:xfrm>
            <a:off x="10290338" y="5208133"/>
            <a:ext cx="1763895" cy="742630"/>
            <a:chOff x="492071" y="117634"/>
            <a:chExt cx="1968287" cy="1720530"/>
          </a:xfrm>
        </p:grpSpPr>
        <p:sp>
          <p:nvSpPr>
            <p:cNvPr id="24" name="Pil: høyre 23">
              <a:extLst>
                <a:ext uri="{FF2B5EF4-FFF2-40B4-BE49-F238E27FC236}">
                  <a16:creationId xmlns:a16="http://schemas.microsoft.com/office/drawing/2014/main" id="{4BA02692-9E2A-40C6-9BA6-163ED06EEED4}"/>
                </a:ext>
              </a:extLst>
            </p:cNvPr>
            <p:cNvSpPr/>
            <p:nvPr/>
          </p:nvSpPr>
          <p:spPr>
            <a:xfrm>
              <a:off x="492071" y="117634"/>
              <a:ext cx="1968287" cy="1720530"/>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Pil: høyre 4">
              <a:extLst>
                <a:ext uri="{FF2B5EF4-FFF2-40B4-BE49-F238E27FC236}">
                  <a16:creationId xmlns:a16="http://schemas.microsoft.com/office/drawing/2014/main" id="{DC1A1C18-B6DF-4F1B-A621-E9FC5F8E0A7E}"/>
                </a:ext>
              </a:extLst>
            </p:cNvPr>
            <p:cNvSpPr txBox="1"/>
            <p:nvPr/>
          </p:nvSpPr>
          <p:spPr>
            <a:xfrm>
              <a:off x="984143" y="375714"/>
              <a:ext cx="959540" cy="12043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000" dirty="0"/>
                <a:t>Innen 15.april</a:t>
              </a:r>
              <a:endParaRPr lang="nb-NO" sz="1000" kern="1200" dirty="0"/>
            </a:p>
          </p:txBody>
        </p:sp>
      </p:grpSp>
      <p:grpSp>
        <p:nvGrpSpPr>
          <p:cNvPr id="26" name="Gruppe 25">
            <a:extLst>
              <a:ext uri="{FF2B5EF4-FFF2-40B4-BE49-F238E27FC236}">
                <a16:creationId xmlns:a16="http://schemas.microsoft.com/office/drawing/2014/main" id="{F8A0C3CA-DA9D-45C0-BA95-3847F12036E6}"/>
              </a:ext>
            </a:extLst>
          </p:cNvPr>
          <p:cNvGrpSpPr/>
          <p:nvPr/>
        </p:nvGrpSpPr>
        <p:grpSpPr>
          <a:xfrm>
            <a:off x="8063421" y="5223739"/>
            <a:ext cx="1763895" cy="742630"/>
            <a:chOff x="492071" y="117634"/>
            <a:chExt cx="1968287" cy="1720530"/>
          </a:xfrm>
        </p:grpSpPr>
        <p:sp>
          <p:nvSpPr>
            <p:cNvPr id="27" name="Pil: høyre 26">
              <a:extLst>
                <a:ext uri="{FF2B5EF4-FFF2-40B4-BE49-F238E27FC236}">
                  <a16:creationId xmlns:a16="http://schemas.microsoft.com/office/drawing/2014/main" id="{DDEBB59B-FA2D-4D5E-ACBB-513346AE9EF3}"/>
                </a:ext>
              </a:extLst>
            </p:cNvPr>
            <p:cNvSpPr/>
            <p:nvPr/>
          </p:nvSpPr>
          <p:spPr>
            <a:xfrm>
              <a:off x="492071" y="117634"/>
              <a:ext cx="1968287" cy="1720530"/>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Pil: høyre 4">
              <a:extLst>
                <a:ext uri="{FF2B5EF4-FFF2-40B4-BE49-F238E27FC236}">
                  <a16:creationId xmlns:a16="http://schemas.microsoft.com/office/drawing/2014/main" id="{E81D10D4-98F5-4048-BE2A-AD621BBAD244}"/>
                </a:ext>
              </a:extLst>
            </p:cNvPr>
            <p:cNvSpPr txBox="1"/>
            <p:nvPr/>
          </p:nvSpPr>
          <p:spPr>
            <a:xfrm>
              <a:off x="984143" y="375714"/>
              <a:ext cx="959540" cy="12043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000" dirty="0"/>
                <a:t>Innen 15.mars </a:t>
              </a:r>
              <a:endParaRPr lang="nb-NO" sz="1000" kern="1200" dirty="0"/>
            </a:p>
          </p:txBody>
        </p:sp>
      </p:grpSp>
    </p:spTree>
    <p:extLst>
      <p:ext uri="{BB962C8B-B14F-4D97-AF65-F5344CB8AC3E}">
        <p14:creationId xmlns:p14="http://schemas.microsoft.com/office/powerpoint/2010/main" val="242730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Graphic spid="12" grpId="0">
        <p:bldAsOne/>
      </p:bldGraphic>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F012AB-8734-4E3A-89F2-E56F6E545B6B}"/>
              </a:ext>
            </a:extLst>
          </p:cNvPr>
          <p:cNvSpPr>
            <a:spLocks noGrp="1"/>
          </p:cNvSpPr>
          <p:nvPr>
            <p:ph type="title"/>
          </p:nvPr>
        </p:nvSpPr>
        <p:spPr>
          <a:xfrm>
            <a:off x="926912" y="703308"/>
            <a:ext cx="10080625" cy="1077209"/>
          </a:xfrm>
        </p:spPr>
        <p:txBody>
          <a:bodyPr/>
          <a:lstStyle/>
          <a:p>
            <a:r>
              <a:rPr lang="nb-NO" sz="2000" dirty="0">
                <a:solidFill>
                  <a:schemeClr val="bg1"/>
                </a:solidFill>
              </a:rPr>
              <a:t>Sak 18/2021</a:t>
            </a:r>
            <a:br>
              <a:rPr lang="nb-NO" dirty="0">
                <a:solidFill>
                  <a:schemeClr val="bg1"/>
                </a:solidFill>
              </a:rPr>
            </a:br>
            <a:r>
              <a:rPr lang="nb-NO" dirty="0">
                <a:solidFill>
                  <a:schemeClr val="bg1"/>
                </a:solidFill>
              </a:rPr>
              <a:t>Langsiktig plan, Behovsmelding</a:t>
            </a:r>
          </a:p>
        </p:txBody>
      </p:sp>
      <p:pic>
        <p:nvPicPr>
          <p:cNvPr id="7" name="Bilde 6">
            <a:extLst>
              <a:ext uri="{FF2B5EF4-FFF2-40B4-BE49-F238E27FC236}">
                <a16:creationId xmlns:a16="http://schemas.microsoft.com/office/drawing/2014/main" id="{DCD81139-B7E1-4119-BE7A-1E5D2F192DF3}"/>
              </a:ext>
            </a:extLst>
          </p:cNvPr>
          <p:cNvPicPr>
            <a:picLocks noChangeAspect="1"/>
          </p:cNvPicPr>
          <p:nvPr/>
        </p:nvPicPr>
        <p:blipFill>
          <a:blip r:embed="rId3"/>
          <a:stretch>
            <a:fillRect/>
          </a:stretch>
        </p:blipFill>
        <p:spPr>
          <a:xfrm>
            <a:off x="1227908" y="2280291"/>
            <a:ext cx="9548949" cy="4409848"/>
          </a:xfrm>
          <a:prstGeom prst="rect">
            <a:avLst/>
          </a:prstGeom>
        </p:spPr>
      </p:pic>
    </p:spTree>
    <p:extLst>
      <p:ext uri="{BB962C8B-B14F-4D97-AF65-F5344CB8AC3E}">
        <p14:creationId xmlns:p14="http://schemas.microsoft.com/office/powerpoint/2010/main" val="1088849786"/>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2094C8DF-00B1-4065-8FE8-6E30EECB7C09}" vid="{A9EE5780-C65E-43C9-A994-4300B8666DF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2077</TotalTime>
  <Words>2335</Words>
  <Application>Microsoft Office PowerPoint</Application>
  <PresentationFormat>Widescreen</PresentationFormat>
  <Paragraphs>325</Paragraphs>
  <Slides>22</Slides>
  <Notes>22</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22</vt:i4>
      </vt:variant>
    </vt:vector>
  </HeadingPairs>
  <TitlesOfParts>
    <vt:vector size="31" baseType="lpstr">
      <vt:lpstr>Arial</vt:lpstr>
      <vt:lpstr>Calibri</vt:lpstr>
      <vt:lpstr>Helvetica Neue</vt:lpstr>
      <vt:lpstr>Open Sans</vt:lpstr>
      <vt:lpstr>Open Sans Light</vt:lpstr>
      <vt:lpstr>Open Sans SemiBold</vt:lpstr>
      <vt:lpstr>Verdana</vt:lpstr>
      <vt:lpstr>Office-tema</vt:lpstr>
      <vt:lpstr>Worksheet</vt:lpstr>
      <vt:lpstr>PowerPoint-presentasjon</vt:lpstr>
      <vt:lpstr>Agenda  </vt:lpstr>
      <vt:lpstr>Sak 18/2021 Vedtak</vt:lpstr>
      <vt:lpstr>Sak 18/2021 Vedtak mandat for samarbeidsforum</vt:lpstr>
      <vt:lpstr>Sak 18/2021 Langsiktig plan  </vt:lpstr>
      <vt:lpstr>Sak 18/2021 Sak til drøfting, ledelse/koordinering</vt:lpstr>
      <vt:lpstr>Leder av kompetansenettverk, Rekom, Trøndelag</vt:lpstr>
      <vt:lpstr>Sak 18 /2021  Langsiktig plan, Saksgang</vt:lpstr>
      <vt:lpstr>Sak 18/2021 Langsiktig plan, Behovsmelding</vt:lpstr>
      <vt:lpstr>Sak 18/2021 Langsiktig plan, Beslutningsgrunnlag barnehage</vt:lpstr>
      <vt:lpstr>Sak 18/2021 Langsiktig plan, Beslutningsgrunnlag kompetanseløftet</vt:lpstr>
      <vt:lpstr>Sak 18 /2021  Langsiktig plan, Bruk av midler        </vt:lpstr>
      <vt:lpstr>Sak 18 /2021  Langsiktig plan, Bruk av midler        </vt:lpstr>
      <vt:lpstr>PowerPoint-presentasjon</vt:lpstr>
      <vt:lpstr>Sak 18/2021 Langsiktig plan, individuelle tiltak, skjema</vt:lpstr>
      <vt:lpstr>Sak 18 /2021  Langsiktig plan, Vedlegg</vt:lpstr>
      <vt:lpstr>Sak 18/2021  Supplerende tildelingsbrev </vt:lpstr>
      <vt:lpstr>Sak 18/2021 Supplerende tildeling a)</vt:lpstr>
      <vt:lpstr>Supplerende tildeling b-d)</vt:lpstr>
      <vt:lpstr>Supplerende tildeling e)</vt:lpstr>
      <vt:lpstr>Hva skjer fremover</vt:lpstr>
      <vt:lpstr>Møter samarbeidsforum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Lyng, Ragnhild Sperstad</dc:creator>
  <cp:lastModifiedBy>Sunnset, Berit</cp:lastModifiedBy>
  <cp:revision>111</cp:revision>
  <cp:lastPrinted>2021-10-11T14:50:11Z</cp:lastPrinted>
  <dcterms:created xsi:type="dcterms:W3CDTF">2021-09-06T07:06:55Z</dcterms:created>
  <dcterms:modified xsi:type="dcterms:W3CDTF">2021-10-19T08:17:19Z</dcterms:modified>
</cp:coreProperties>
</file>