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3" r:id="rId5"/>
    <p:sldMasterId id="2147483667" r:id="rId6"/>
  </p:sldMasterIdLst>
  <p:notesMasterIdLst>
    <p:notesMasterId r:id="rId21"/>
  </p:notesMasterIdLst>
  <p:sldIdLst>
    <p:sldId id="268" r:id="rId7"/>
    <p:sldId id="1125" r:id="rId8"/>
    <p:sldId id="1127" r:id="rId9"/>
    <p:sldId id="1126" r:id="rId10"/>
    <p:sldId id="1128" r:id="rId11"/>
    <p:sldId id="276" r:id="rId12"/>
    <p:sldId id="296" r:id="rId13"/>
    <p:sldId id="303" r:id="rId14"/>
    <p:sldId id="297" r:id="rId15"/>
    <p:sldId id="299" r:id="rId16"/>
    <p:sldId id="298" r:id="rId17"/>
    <p:sldId id="1129" r:id="rId18"/>
    <p:sldId id="300" r:id="rId19"/>
    <p:sldId id="302"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C5DAE673-4013-4A8E-99A0-FD926B589108}">
          <p14:sldIdLst/>
        </p14:section>
        <p14:section name="Standard inndeling" id="{CF38C35C-0AF7-4DAC-86BB-3435747517EA}">
          <p14:sldIdLst>
            <p14:sldId id="268"/>
            <p14:sldId id="1125"/>
            <p14:sldId id="1127"/>
            <p14:sldId id="1126"/>
            <p14:sldId id="1128"/>
            <p14:sldId id="276"/>
            <p14:sldId id="296"/>
            <p14:sldId id="303"/>
            <p14:sldId id="297"/>
            <p14:sldId id="299"/>
            <p14:sldId id="298"/>
            <p14:sldId id="1129"/>
            <p14:sldId id="300"/>
            <p14:sldId id="302"/>
          </p14:sldIdLst>
        </p14:section>
        <p14:section name="Inndeling uten navn" id="{23775AB5-1C6F-474F-BEBE-46506A2E6B2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79175" autoAdjust="0"/>
  </p:normalViewPr>
  <p:slideViewPr>
    <p:cSldViewPr snapToGrid="0" snapToObjects="1">
      <p:cViewPr varScale="1">
        <p:scale>
          <a:sx n="54" d="100"/>
          <a:sy n="54" d="100"/>
        </p:scale>
        <p:origin x="654" y="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B89D2-C865-5C48-83A0-A485DB331EE6}" type="datetimeFigureOut">
              <a:rPr lang="nb-NO" smtClean="0"/>
              <a:t>06.03.2020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C9580-C0BA-4140-8CAF-08093FD646C1}" type="slidenum">
              <a:rPr lang="nb-NO" smtClean="0"/>
              <a:t>‹#›</a:t>
            </a:fld>
            <a:endParaRPr lang="nb-NO"/>
          </a:p>
        </p:txBody>
      </p:sp>
    </p:spTree>
    <p:extLst>
      <p:ext uri="{BB962C8B-B14F-4D97-AF65-F5344CB8AC3E}">
        <p14:creationId xmlns:p14="http://schemas.microsoft.com/office/powerpoint/2010/main" val="1860321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0B1D6-790D-4F4F-BEC6-EA95ABAF24D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53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0B1D6-790D-4F4F-BEC6-EA95ABAF24D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0" i="0" kern="1200" dirty="0">
                <a:solidFill>
                  <a:schemeClr val="tx1"/>
                </a:solidFill>
                <a:effectLst/>
                <a:latin typeface="+mn-lt"/>
                <a:ea typeface="+mn-ea"/>
                <a:cs typeface="+mn-cs"/>
              </a:rPr>
              <a:t>Lokale universitet og høgskolar skal bidra med forskingsbasert og praksisretta </a:t>
            </a:r>
            <a:r>
              <a:rPr lang="nn-NO" sz="1200" b="0" i="0" kern="1200" dirty="0" err="1">
                <a:solidFill>
                  <a:schemeClr val="tx1"/>
                </a:solidFill>
                <a:effectLst/>
                <a:latin typeface="+mn-lt"/>
                <a:ea typeface="+mn-ea"/>
                <a:cs typeface="+mn-cs"/>
              </a:rPr>
              <a:t>innhold</a:t>
            </a:r>
            <a:r>
              <a:rPr lang="nn-NO" sz="1200" b="0" i="0" kern="1200" dirty="0">
                <a:solidFill>
                  <a:schemeClr val="tx1"/>
                </a:solidFill>
                <a:effectLst/>
                <a:latin typeface="+mn-lt"/>
                <a:ea typeface="+mn-ea"/>
                <a:cs typeface="+mn-cs"/>
              </a:rPr>
              <a:t> i barnehagebasert kompetanseutvikling.</a:t>
            </a:r>
          </a:p>
          <a:p>
            <a:endParaRPr lang="nb-NO" dirty="0"/>
          </a:p>
        </p:txBody>
      </p:sp>
      <p:sp>
        <p:nvSpPr>
          <p:cNvPr id="4" name="Plassholder for lysbildenummer 3"/>
          <p:cNvSpPr>
            <a:spLocks noGrp="1"/>
          </p:cNvSpPr>
          <p:nvPr>
            <p:ph type="sldNum" sz="quarter" idx="5"/>
          </p:nvPr>
        </p:nvSpPr>
        <p:spPr/>
        <p:txBody>
          <a:bodyPr/>
          <a:lstStyle/>
          <a:p>
            <a:fld id="{A2C7F39F-B69F-44AD-A70F-EB60C966F858}" type="slidenum">
              <a:rPr lang="nb-NO" smtClean="0"/>
              <a:t>7</a:t>
            </a:fld>
            <a:endParaRPr lang="nb-NO"/>
          </a:p>
        </p:txBody>
      </p:sp>
    </p:spTree>
    <p:extLst>
      <p:ext uri="{BB962C8B-B14F-4D97-AF65-F5344CB8AC3E}">
        <p14:creationId xmlns:p14="http://schemas.microsoft.com/office/powerpoint/2010/main" val="279349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t>Partnerskap er en arena for læring «Å jobbe sammen i partnerskap gir muligheter for å utvikle kunnskap sammen, der en både tar hensyn til forskningens egenart og egenarten ved praksis. Gjennom slikt samarbeid kan en også identifisere områder der skolen trenger mer forskning. Men det krever at en har respekt for hverandres kunnskapsområder. Forskning og praksis er forskjellige, og i det ligger også styrken til utvikling.» </a:t>
            </a:r>
          </a:p>
          <a:p>
            <a:endParaRPr lang="nb-NO" dirty="0"/>
          </a:p>
        </p:txBody>
      </p:sp>
      <p:sp>
        <p:nvSpPr>
          <p:cNvPr id="4" name="Plassholder for lysbildenummer 3"/>
          <p:cNvSpPr>
            <a:spLocks noGrp="1"/>
          </p:cNvSpPr>
          <p:nvPr>
            <p:ph type="sldNum" sz="quarter" idx="5"/>
          </p:nvPr>
        </p:nvSpPr>
        <p:spPr/>
        <p:txBody>
          <a:bodyPr/>
          <a:lstStyle/>
          <a:p>
            <a:fld id="{36DC9580-C0BA-4140-8CAF-08093FD646C1}" type="slidenum">
              <a:rPr lang="nb-NO" smtClean="0"/>
              <a:t>13</a:t>
            </a:fld>
            <a:endParaRPr lang="nb-NO"/>
          </a:p>
        </p:txBody>
      </p:sp>
    </p:spTree>
    <p:extLst>
      <p:ext uri="{BB962C8B-B14F-4D97-AF65-F5344CB8AC3E}">
        <p14:creationId xmlns:p14="http://schemas.microsoft.com/office/powerpoint/2010/main" val="167568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004808" y="1548566"/>
            <a:ext cx="9144000" cy="2387600"/>
          </a:xfrm>
          <a:prstGeom prst="rect">
            <a:avLst/>
          </a:prstGeom>
        </p:spPr>
        <p:txBody>
          <a:bodyPr anchor="b"/>
          <a:lstStyle>
            <a:lvl1pPr algn="l">
              <a:defRPr sz="6000"/>
            </a:lvl1pPr>
          </a:lstStyle>
          <a:p>
            <a:r>
              <a:rPr lang="nb-NO" dirty="0"/>
              <a:t>Klikk for å redigere tittelstil</a:t>
            </a:r>
          </a:p>
        </p:txBody>
      </p:sp>
      <p:sp>
        <p:nvSpPr>
          <p:cNvPr id="3" name="Undertittel 2"/>
          <p:cNvSpPr>
            <a:spLocks noGrp="1"/>
          </p:cNvSpPr>
          <p:nvPr>
            <p:ph type="subTitle" idx="1"/>
          </p:nvPr>
        </p:nvSpPr>
        <p:spPr>
          <a:xfrm>
            <a:off x="1004808" y="4028241"/>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Tree>
    <p:extLst>
      <p:ext uri="{BB962C8B-B14F-4D97-AF65-F5344CB8AC3E}">
        <p14:creationId xmlns:p14="http://schemas.microsoft.com/office/powerpoint/2010/main" val="65989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162583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87826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136083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827256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88457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218AB35F-5CFB-4A30-83AD-598E424263B4}" type="datetime1">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406884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338081B5-C41B-45B2-84E3-98C3D6F17089}" type="datetime1">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3472482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392AD6EC-2BF6-43E5-9A88-B2571E0325D4}" type="datetime1">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305912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FBB7A387-DF24-4BD2-8B65-06B8D4B33A21}" type="datetime1">
              <a:rPr lang="nb-NO" smtClean="0"/>
              <a:t>06.03.2020</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3909310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2B9CE8EC-52E6-41AA-8473-BF23DF6DDE99}" type="datetime1">
              <a:rPr lang="nb-NO" smtClean="0"/>
              <a:t>06.03.2020</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151105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116793"/>
            <a:ext cx="10515600" cy="1325563"/>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838200" y="2577293"/>
            <a:ext cx="10515600" cy="3381805"/>
          </a:xfrm>
          <a:prstGeom prst="rect">
            <a:avLst/>
          </a:prstGeo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231459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838200" y="6356350"/>
            <a:ext cx="2743200" cy="365125"/>
          </a:xfrm>
          <a:prstGeom prst="rect">
            <a:avLst/>
          </a:prstGeom>
        </p:spPr>
        <p:txBody>
          <a:bodyPr/>
          <a:lstStyle/>
          <a:p>
            <a:fld id="{C7EFF971-D05B-4933-8A59-59097E1D1011}" type="datetime1">
              <a:rPr lang="nb-NO" smtClean="0"/>
              <a:t>06.03.2020</a:t>
            </a:fld>
            <a:endParaRPr lang="nb-NO"/>
          </a:p>
        </p:txBody>
      </p:sp>
      <p:sp>
        <p:nvSpPr>
          <p:cNvPr id="4" name="Plassholder for bunntekst 3"/>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104630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AA2AA508-7E36-40A9-8A37-6BF2146CD588}" type="datetime1">
              <a:rPr lang="nb-NO" smtClean="0"/>
              <a:t>06.03.2020</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4091216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719CF059-5E58-42A4-9470-4BFCB70E5FA3}" type="datetime1">
              <a:rPr lang="nb-NO" smtClean="0"/>
              <a:t>06.03.2020</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686136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08EC2D54-CE59-4497-9A9D-A904B6A21635}" type="datetime1">
              <a:rPr lang="nb-NO" smtClean="0"/>
              <a:t>06.03.2020</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1879645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D81B01AF-D503-4505-8988-96FABD9D28E8}" type="datetime1">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20185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F6A9D105-D08F-4939-A44E-126BB354C89A}" type="datetime1">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F2A3C590-C069-124F-B36D-24215117BADA}" type="slidenum">
              <a:rPr lang="nb-NO" smtClean="0"/>
              <a:t>‹#›</a:t>
            </a:fld>
            <a:endParaRPr lang="nb-NO"/>
          </a:p>
        </p:txBody>
      </p:sp>
    </p:spTree>
    <p:extLst>
      <p:ext uri="{BB962C8B-B14F-4D97-AF65-F5344CB8AC3E}">
        <p14:creationId xmlns:p14="http://schemas.microsoft.com/office/powerpoint/2010/main" val="279690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xmlns="" id="{387ED0A8-CD24-4CF8-8DD8-46B6AC6F1329}"/>
              </a:ext>
            </a:extLst>
          </p:cNvPr>
          <p:cNvSpPr>
            <a:spLocks noGrp="1"/>
          </p:cNvSpPr>
          <p:nvPr>
            <p:ph type="dt" sz="half" idx="10"/>
          </p:nvPr>
        </p:nvSpPr>
        <p:spPr/>
        <p:txBody>
          <a:bodyPr/>
          <a:lstStyle/>
          <a:p>
            <a:fld id="{07156101-D02D-4619-98DE-789F483B28BC}" type="datetimeFigureOut">
              <a:rPr lang="nb-NO" smtClean="0"/>
              <a:t>06.03.2020</a:t>
            </a:fld>
            <a:endParaRPr lang="nb-NO"/>
          </a:p>
        </p:txBody>
      </p:sp>
      <p:sp>
        <p:nvSpPr>
          <p:cNvPr id="3" name="Plassholder for bunntekst 2">
            <a:extLst>
              <a:ext uri="{FF2B5EF4-FFF2-40B4-BE49-F238E27FC236}">
                <a16:creationId xmlns:a16="http://schemas.microsoft.com/office/drawing/2014/main" xmlns="" id="{4C5A8281-CAF9-4A58-999D-AAC6298068F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xmlns="" id="{58109928-6BDF-497C-90E8-72B184A75015}"/>
              </a:ext>
            </a:extLst>
          </p:cNvPr>
          <p:cNvSpPr>
            <a:spLocks noGrp="1"/>
          </p:cNvSpPr>
          <p:nvPr>
            <p:ph type="sldNum" sz="quarter" idx="12"/>
          </p:nvPr>
        </p:nvSpPr>
        <p:spPr/>
        <p:txBody>
          <a:bodyPr/>
          <a:lstStyle/>
          <a:p>
            <a:fld id="{3C7BF4D9-93F5-4805-8B2F-9058B77FAF1E}" type="slidenum">
              <a:rPr lang="nb-NO" smtClean="0"/>
              <a:t>‹#›</a:t>
            </a:fld>
            <a:endParaRPr lang="nb-NO"/>
          </a:p>
        </p:txBody>
      </p:sp>
    </p:spTree>
    <p:extLst>
      <p:ext uri="{BB962C8B-B14F-4D97-AF65-F5344CB8AC3E}">
        <p14:creationId xmlns:p14="http://schemas.microsoft.com/office/powerpoint/2010/main" val="422919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357492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187181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1073297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460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161984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838200" y="6356350"/>
            <a:ext cx="2743200" cy="365125"/>
          </a:xfrm>
          <a:prstGeom prst="rect">
            <a:avLst/>
          </a:prstGeom>
        </p:spPr>
        <p:txBody>
          <a:bodyPr/>
          <a:lstStyle/>
          <a:p>
            <a:fld id="{6D134378-A619-A14F-90E9-B8F4D59939C3}" type="datetimeFigureOut">
              <a:rPr lang="nb-NO" smtClean="0"/>
              <a:t>06.03.2020</a:t>
            </a:fld>
            <a:endParaRPr lang="nb-NO"/>
          </a:p>
        </p:txBody>
      </p:sp>
      <p:sp>
        <p:nvSpPr>
          <p:cNvPr id="4" name="Plassholder for bunntekst 3"/>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p:cNvSpPr>
            <a:spLocks noGrp="1"/>
          </p:cNvSpPr>
          <p:nvPr>
            <p:ph type="sldNum" sz="quarter" idx="12"/>
          </p:nvPr>
        </p:nvSpPr>
        <p:spPr>
          <a:xfrm>
            <a:off x="8610600" y="6356350"/>
            <a:ext cx="2743200" cy="365125"/>
          </a:xfrm>
          <a:prstGeom prst="rect">
            <a:avLst/>
          </a:prstGeom>
        </p:spPr>
        <p:txBody>
          <a:bodyPr/>
          <a:lstStyle/>
          <a:p>
            <a:fld id="{745BA0B7-A583-1D47-BC11-4EDE6ECAD2D3}" type="slidenum">
              <a:rPr lang="nb-NO" smtClean="0"/>
              <a:t>‹#›</a:t>
            </a:fld>
            <a:endParaRPr lang="nb-NO"/>
          </a:p>
        </p:txBody>
      </p:sp>
    </p:spTree>
    <p:extLst>
      <p:ext uri="{BB962C8B-B14F-4D97-AF65-F5344CB8AC3E}">
        <p14:creationId xmlns:p14="http://schemas.microsoft.com/office/powerpoint/2010/main" val="11035458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7193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2815416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3419962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5AEEE95-9DF4-43C9-ACB9-DB04A3BCC4C2}"/>
              </a:ext>
            </a:extLst>
          </p:cNvPr>
          <p:cNvSpPr>
            <a:spLocks noGrp="1"/>
          </p:cNvSpPr>
          <p:nvPr>
            <p:ph type="title"/>
          </p:nvPr>
        </p:nvSpPr>
        <p:spPr>
          <a:xfrm>
            <a:off x="524256" y="4767072"/>
            <a:ext cx="6594189" cy="1625210"/>
          </a:xfrm>
        </p:spPr>
        <p:txBody>
          <a:bodyPr>
            <a:normAutofit/>
          </a:bodyPr>
          <a:lstStyle/>
          <a:p>
            <a:pPr algn="r"/>
            <a:r>
              <a:rPr lang="nb-NO" sz="4100">
                <a:solidFill>
                  <a:srgbClr val="FFFFFF"/>
                </a:solidFill>
              </a:rPr>
              <a:t>Nord universitet, barnehagelærerutdanningen</a:t>
            </a:r>
          </a:p>
        </p:txBody>
      </p:sp>
      <p:pic>
        <p:nvPicPr>
          <p:cNvPr id="4" name="Plassholder for innhold 3" descr="Et bilde som inneholder skjermbilde&#10;&#10;Automatisk generert beskrivelse">
            <a:extLst>
              <a:ext uri="{FF2B5EF4-FFF2-40B4-BE49-F238E27FC236}">
                <a16:creationId xmlns:a16="http://schemas.microsoft.com/office/drawing/2014/main" xmlns="" id="{19E63A4A-FA75-4293-B232-7972B47942DE}"/>
              </a:ext>
            </a:extLst>
          </p:cNvPr>
          <p:cNvPicPr>
            <a:picLocks noChangeAspect="1"/>
          </p:cNvPicPr>
          <p:nvPr/>
        </p:nvPicPr>
        <p:blipFill rotWithShape="1">
          <a:blip r:embed="rId2"/>
          <a:srcRect r="3337"/>
          <a:stretch/>
        </p:blipFill>
        <p:spPr>
          <a:xfrm>
            <a:off x="327547" y="932715"/>
            <a:ext cx="11274840" cy="5647966"/>
          </a:xfrm>
          <a:prstGeom prst="rect">
            <a:avLst/>
          </a:prstGeom>
        </p:spPr>
      </p:pic>
      <p:sp>
        <p:nvSpPr>
          <p:cNvPr id="8" name="Content Placeholder 7">
            <a:extLst>
              <a:ext uri="{FF2B5EF4-FFF2-40B4-BE49-F238E27FC236}">
                <a16:creationId xmlns:a16="http://schemas.microsoft.com/office/drawing/2014/main" xmlns="" id="{544561E7-0CEC-4226-84FA-5A4D87D180CB}"/>
              </a:ext>
            </a:extLst>
          </p:cNvPr>
          <p:cNvSpPr>
            <a:spLocks noGrp="1"/>
          </p:cNvSpPr>
          <p:nvPr>
            <p:ph idx="1"/>
          </p:nvPr>
        </p:nvSpPr>
        <p:spPr>
          <a:xfrm>
            <a:off x="8029319" y="917725"/>
            <a:ext cx="3424739" cy="4852362"/>
          </a:xfrm>
        </p:spPr>
        <p:txBody>
          <a:bodyPr anchor="ctr">
            <a:normAutofit/>
          </a:bodyPr>
          <a:lstStyle/>
          <a:p>
            <a:endParaRPr lang="en-US" sz="2000">
              <a:solidFill>
                <a:srgbClr val="FFFFFF"/>
              </a:solidFill>
            </a:endParaRPr>
          </a:p>
        </p:txBody>
      </p:sp>
    </p:spTree>
    <p:extLst>
      <p:ext uri="{BB962C8B-B14F-4D97-AF65-F5344CB8AC3E}">
        <p14:creationId xmlns:p14="http://schemas.microsoft.com/office/powerpoint/2010/main" val="2565289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4A81F5C4-5CCB-4A32-A7CB-89B2E1256797}"/>
              </a:ext>
            </a:extLst>
          </p:cNvPr>
          <p:cNvSpPr>
            <a:spLocks noGrp="1"/>
          </p:cNvSpPr>
          <p:nvPr>
            <p:ph type="title"/>
          </p:nvPr>
        </p:nvSpPr>
        <p:spPr/>
        <p:txBody>
          <a:bodyPr/>
          <a:lstStyle/>
          <a:p>
            <a:r>
              <a:rPr lang="nb-NO" dirty="0"/>
              <a:t>Samarbeid med fylkesmannen</a:t>
            </a:r>
          </a:p>
        </p:txBody>
      </p:sp>
      <p:sp>
        <p:nvSpPr>
          <p:cNvPr id="3" name="Plassholder for innhold 2">
            <a:extLst>
              <a:ext uri="{FF2B5EF4-FFF2-40B4-BE49-F238E27FC236}">
                <a16:creationId xmlns:a16="http://schemas.microsoft.com/office/drawing/2014/main" xmlns="" id="{3AC37235-4D1B-4541-A919-E733681F40C3}"/>
              </a:ext>
            </a:extLst>
          </p:cNvPr>
          <p:cNvSpPr>
            <a:spLocks noGrp="1"/>
          </p:cNvSpPr>
          <p:nvPr>
            <p:ph idx="1"/>
          </p:nvPr>
        </p:nvSpPr>
        <p:spPr/>
        <p:txBody>
          <a:bodyPr/>
          <a:lstStyle/>
          <a:p>
            <a:r>
              <a:rPr lang="nb-NO" dirty="0"/>
              <a:t>Viktig for etablering og støtte underveis i prosessene</a:t>
            </a:r>
          </a:p>
          <a:p>
            <a:r>
              <a:rPr lang="nb-NO" dirty="0"/>
              <a:t>Må spille på lag, ha en nær og tett dialog</a:t>
            </a:r>
          </a:p>
          <a:p>
            <a:r>
              <a:rPr lang="nb-NO" dirty="0"/>
              <a:t>Faste møtearena en styrke i arbeidet</a:t>
            </a:r>
          </a:p>
        </p:txBody>
      </p:sp>
    </p:spTree>
    <p:extLst>
      <p:ext uri="{BB962C8B-B14F-4D97-AF65-F5344CB8AC3E}">
        <p14:creationId xmlns:p14="http://schemas.microsoft.com/office/powerpoint/2010/main" val="32474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B2AE461-EFA7-4EE7-BA4B-317762310277}"/>
              </a:ext>
            </a:extLst>
          </p:cNvPr>
          <p:cNvSpPr>
            <a:spLocks noGrp="1"/>
          </p:cNvSpPr>
          <p:nvPr>
            <p:ph type="title"/>
          </p:nvPr>
        </p:nvSpPr>
        <p:spPr/>
        <p:txBody>
          <a:bodyPr/>
          <a:lstStyle/>
          <a:p>
            <a:r>
              <a:rPr lang="nb-NO" dirty="0"/>
              <a:t>Samarbeid innad i U/H</a:t>
            </a:r>
          </a:p>
        </p:txBody>
      </p:sp>
      <p:sp>
        <p:nvSpPr>
          <p:cNvPr id="3" name="Plassholder for innhold 2">
            <a:extLst>
              <a:ext uri="{FF2B5EF4-FFF2-40B4-BE49-F238E27FC236}">
                <a16:creationId xmlns:a16="http://schemas.microsoft.com/office/drawing/2014/main" xmlns="" id="{A89363E2-A59A-4A73-A289-8C8505F07534}"/>
              </a:ext>
            </a:extLst>
          </p:cNvPr>
          <p:cNvSpPr>
            <a:spLocks noGrp="1"/>
          </p:cNvSpPr>
          <p:nvPr>
            <p:ph idx="1"/>
          </p:nvPr>
        </p:nvSpPr>
        <p:spPr/>
        <p:txBody>
          <a:bodyPr/>
          <a:lstStyle/>
          <a:p>
            <a:r>
              <a:rPr lang="nb-NO" dirty="0"/>
              <a:t>Felles prosjekt</a:t>
            </a:r>
          </a:p>
          <a:p>
            <a:r>
              <a:rPr lang="nb-NO" dirty="0"/>
              <a:t>Lære av andre</a:t>
            </a:r>
          </a:p>
          <a:p>
            <a:endParaRPr lang="nb-NO" dirty="0"/>
          </a:p>
          <a:p>
            <a:r>
              <a:rPr lang="nb-NO" dirty="0" err="1"/>
              <a:t>Samskaping</a:t>
            </a:r>
            <a:r>
              <a:rPr lang="nb-NO" dirty="0"/>
              <a:t> </a:t>
            </a:r>
          </a:p>
        </p:txBody>
      </p:sp>
    </p:spTree>
    <p:extLst>
      <p:ext uri="{BB962C8B-B14F-4D97-AF65-F5344CB8AC3E}">
        <p14:creationId xmlns:p14="http://schemas.microsoft.com/office/powerpoint/2010/main" val="357513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C5DD5352-BD6D-4BDE-8B04-015932BF86F4}"/>
              </a:ext>
            </a:extLst>
          </p:cNvPr>
          <p:cNvSpPr>
            <a:spLocks noGrp="1"/>
          </p:cNvSpPr>
          <p:nvPr>
            <p:ph type="title"/>
          </p:nvPr>
        </p:nvSpPr>
        <p:spPr/>
        <p:txBody>
          <a:bodyPr/>
          <a:lstStyle/>
          <a:p>
            <a:r>
              <a:rPr lang="nb-NO" dirty="0"/>
              <a:t>Samarbeid i kompetansenettverkene</a:t>
            </a:r>
          </a:p>
        </p:txBody>
      </p:sp>
      <p:sp>
        <p:nvSpPr>
          <p:cNvPr id="3" name="Plassholder for innhold 2">
            <a:extLst>
              <a:ext uri="{FF2B5EF4-FFF2-40B4-BE49-F238E27FC236}">
                <a16:creationId xmlns:a16="http://schemas.microsoft.com/office/drawing/2014/main" xmlns="" id="{EDE3190E-46D7-42E1-BDAB-CE9C56C5D464}"/>
              </a:ext>
            </a:extLst>
          </p:cNvPr>
          <p:cNvSpPr>
            <a:spLocks noGrp="1"/>
          </p:cNvSpPr>
          <p:nvPr>
            <p:ph idx="1"/>
          </p:nvPr>
        </p:nvSpPr>
        <p:spPr/>
        <p:txBody>
          <a:bodyPr/>
          <a:lstStyle/>
          <a:p>
            <a:r>
              <a:rPr lang="nb-NO" dirty="0"/>
              <a:t>Etablering av kontakt innad i nettverkene</a:t>
            </a:r>
          </a:p>
          <a:p>
            <a:r>
              <a:rPr lang="nb-NO" dirty="0"/>
              <a:t>Bli kjent, bygge nettverk</a:t>
            </a:r>
          </a:p>
        </p:txBody>
      </p:sp>
    </p:spTree>
    <p:extLst>
      <p:ext uri="{BB962C8B-B14F-4D97-AF65-F5344CB8AC3E}">
        <p14:creationId xmlns:p14="http://schemas.microsoft.com/office/powerpoint/2010/main" val="171149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BDBD0CA-CD94-4CAD-A462-2FD27EB8781D}"/>
              </a:ext>
            </a:extLst>
          </p:cNvPr>
          <p:cNvSpPr>
            <a:spLocks noGrp="1"/>
          </p:cNvSpPr>
          <p:nvPr>
            <p:ph type="title"/>
          </p:nvPr>
        </p:nvSpPr>
        <p:spPr/>
        <p:txBody>
          <a:bodyPr/>
          <a:lstStyle/>
          <a:p>
            <a:r>
              <a:rPr lang="nb-NO" dirty="0"/>
              <a:t>Videre arbeid</a:t>
            </a:r>
          </a:p>
        </p:txBody>
      </p:sp>
      <p:sp>
        <p:nvSpPr>
          <p:cNvPr id="3" name="Plassholder for innhold 2">
            <a:extLst>
              <a:ext uri="{FF2B5EF4-FFF2-40B4-BE49-F238E27FC236}">
                <a16:creationId xmlns:a16="http://schemas.microsoft.com/office/drawing/2014/main" xmlns="" id="{F4648C5A-4515-4BE1-9F7F-3BD6D8BCCF6A}"/>
              </a:ext>
            </a:extLst>
          </p:cNvPr>
          <p:cNvSpPr>
            <a:spLocks noGrp="1"/>
          </p:cNvSpPr>
          <p:nvPr>
            <p:ph idx="1"/>
          </p:nvPr>
        </p:nvSpPr>
        <p:spPr/>
        <p:txBody>
          <a:bodyPr/>
          <a:lstStyle/>
          <a:p>
            <a:r>
              <a:rPr lang="nb-NO" dirty="0"/>
              <a:t>Må bruke tid i etableringsfasen </a:t>
            </a:r>
          </a:p>
          <a:p>
            <a:r>
              <a:rPr lang="nb-NO" dirty="0"/>
              <a:t>Våge og tørre- samtidig også være redelig for hva en kan få til</a:t>
            </a:r>
          </a:p>
          <a:p>
            <a:endParaRPr lang="nb-NO" dirty="0"/>
          </a:p>
          <a:p>
            <a:r>
              <a:rPr lang="nb-NO" dirty="0"/>
              <a:t>Partnerskapet i høysete- utvikle kunnskap sammen.</a:t>
            </a:r>
          </a:p>
        </p:txBody>
      </p:sp>
    </p:spTree>
    <p:extLst>
      <p:ext uri="{BB962C8B-B14F-4D97-AF65-F5344CB8AC3E}">
        <p14:creationId xmlns:p14="http://schemas.microsoft.com/office/powerpoint/2010/main" val="306493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7A9AAB63-30C0-4311-A0F6-37578B610704}"/>
              </a:ext>
            </a:extLst>
          </p:cNvPr>
          <p:cNvSpPr>
            <a:spLocks noGrp="1"/>
          </p:cNvSpPr>
          <p:nvPr>
            <p:ph type="title"/>
          </p:nvPr>
        </p:nvSpPr>
        <p:spPr>
          <a:xfrm>
            <a:off x="838200" y="1116794"/>
            <a:ext cx="10515600" cy="801654"/>
          </a:xfrm>
        </p:spPr>
        <p:txBody>
          <a:bodyPr/>
          <a:lstStyle/>
          <a:p>
            <a:r>
              <a:rPr lang="nb-NO" dirty="0"/>
              <a:t>Mauren</a:t>
            </a:r>
          </a:p>
        </p:txBody>
      </p:sp>
      <p:sp>
        <p:nvSpPr>
          <p:cNvPr id="3" name="Plassholder for innhold 2">
            <a:extLst>
              <a:ext uri="{FF2B5EF4-FFF2-40B4-BE49-F238E27FC236}">
                <a16:creationId xmlns:a16="http://schemas.microsoft.com/office/drawing/2014/main" xmlns="" id="{3CD60925-CC08-4608-9604-2A2FC22DD9DC}"/>
              </a:ext>
            </a:extLst>
          </p:cNvPr>
          <p:cNvSpPr>
            <a:spLocks noGrp="1"/>
          </p:cNvSpPr>
          <p:nvPr>
            <p:ph idx="1"/>
          </p:nvPr>
        </p:nvSpPr>
        <p:spPr>
          <a:xfrm>
            <a:off x="838200" y="1541929"/>
            <a:ext cx="10515600" cy="4417169"/>
          </a:xfrm>
        </p:spPr>
        <p:txBody>
          <a:bodyPr/>
          <a:lstStyle/>
          <a:p>
            <a:pPr marL="0" indent="0">
              <a:buNone/>
            </a:pPr>
            <a:r>
              <a:rPr lang="nb-NO" dirty="0"/>
              <a:t/>
            </a:r>
            <a:br>
              <a:rPr lang="nb-NO" dirty="0"/>
            </a:br>
            <a:r>
              <a:rPr lang="nb-NO" dirty="0"/>
              <a:t> </a:t>
            </a:r>
            <a:r>
              <a:rPr lang="nb-NO" dirty="0">
                <a:solidFill>
                  <a:srgbClr val="FF0000"/>
                </a:solidFill>
                <a:latin typeface="Bahnschrift SemiBold" panose="020B0502040204020203" pitchFamily="34" charset="0"/>
              </a:rPr>
              <a:t> Liten? </a:t>
            </a:r>
            <a:br>
              <a:rPr lang="nb-NO" dirty="0">
                <a:solidFill>
                  <a:srgbClr val="FF0000"/>
                </a:solidFill>
                <a:latin typeface="Bahnschrift SemiBold" panose="020B0502040204020203" pitchFamily="34" charset="0"/>
              </a:rPr>
            </a:br>
            <a:r>
              <a:rPr lang="nb-NO" dirty="0">
                <a:solidFill>
                  <a:srgbClr val="FF0000"/>
                </a:solidFill>
                <a:latin typeface="Bahnschrift SemiBold" panose="020B0502040204020203" pitchFamily="34" charset="0"/>
              </a:rPr>
              <a:t>  Jeg? </a:t>
            </a:r>
            <a:br>
              <a:rPr lang="nb-NO" dirty="0">
                <a:solidFill>
                  <a:srgbClr val="FF0000"/>
                </a:solidFill>
                <a:latin typeface="Bahnschrift SemiBold" panose="020B0502040204020203" pitchFamily="34" charset="0"/>
              </a:rPr>
            </a:br>
            <a:r>
              <a:rPr lang="nb-NO" dirty="0">
                <a:solidFill>
                  <a:srgbClr val="FF0000"/>
                </a:solidFill>
                <a:latin typeface="Bahnschrift SemiBold" panose="020B0502040204020203" pitchFamily="34" charset="0"/>
              </a:rPr>
              <a:t>  </a:t>
            </a:r>
            <a:r>
              <a:rPr lang="nb-NO" dirty="0" err="1">
                <a:solidFill>
                  <a:srgbClr val="FF0000"/>
                </a:solidFill>
                <a:latin typeface="Bahnschrift SemiBold" panose="020B0502040204020203" pitchFamily="34" charset="0"/>
              </a:rPr>
              <a:t>Langtifra</a:t>
            </a:r>
            <a:r>
              <a:rPr lang="nb-NO" dirty="0">
                <a:solidFill>
                  <a:srgbClr val="FF0000"/>
                </a:solidFill>
                <a:latin typeface="Bahnschrift SemiBold" panose="020B0502040204020203" pitchFamily="34" charset="0"/>
              </a:rPr>
              <a:t>. </a:t>
            </a:r>
            <a:br>
              <a:rPr lang="nb-NO" dirty="0">
                <a:solidFill>
                  <a:srgbClr val="FF0000"/>
                </a:solidFill>
                <a:latin typeface="Bahnschrift SemiBold" panose="020B0502040204020203" pitchFamily="34" charset="0"/>
              </a:rPr>
            </a:br>
            <a:r>
              <a:rPr lang="nb-NO" dirty="0">
                <a:solidFill>
                  <a:srgbClr val="FF0000"/>
                </a:solidFill>
                <a:latin typeface="Bahnschrift SemiBold" panose="020B0502040204020203" pitchFamily="34" charset="0"/>
              </a:rPr>
              <a:t>  Jeg er akkurat stor nok. </a:t>
            </a:r>
            <a:br>
              <a:rPr lang="nb-NO" dirty="0">
                <a:solidFill>
                  <a:srgbClr val="FF0000"/>
                </a:solidFill>
                <a:latin typeface="Bahnschrift SemiBold" panose="020B0502040204020203" pitchFamily="34" charset="0"/>
              </a:rPr>
            </a:br>
            <a:r>
              <a:rPr lang="nb-NO" dirty="0">
                <a:solidFill>
                  <a:srgbClr val="FF0000"/>
                </a:solidFill>
                <a:latin typeface="Bahnschrift SemiBold" panose="020B0502040204020203" pitchFamily="34" charset="0"/>
              </a:rPr>
              <a:t>  Fyller meg selv helt </a:t>
            </a:r>
            <a:br>
              <a:rPr lang="nb-NO" dirty="0">
                <a:solidFill>
                  <a:srgbClr val="FF0000"/>
                </a:solidFill>
                <a:latin typeface="Bahnschrift SemiBold" panose="020B0502040204020203" pitchFamily="34" charset="0"/>
              </a:rPr>
            </a:br>
            <a:r>
              <a:rPr lang="nb-NO" dirty="0">
                <a:solidFill>
                  <a:srgbClr val="FF0000"/>
                </a:solidFill>
                <a:latin typeface="Bahnschrift SemiBold" panose="020B0502040204020203" pitchFamily="34" charset="0"/>
              </a:rPr>
              <a:t>  på langs og på tvers </a:t>
            </a:r>
            <a:br>
              <a:rPr lang="nb-NO" dirty="0">
                <a:solidFill>
                  <a:srgbClr val="FF0000"/>
                </a:solidFill>
                <a:latin typeface="Bahnschrift SemiBold" panose="020B0502040204020203" pitchFamily="34" charset="0"/>
              </a:rPr>
            </a:br>
            <a:r>
              <a:rPr lang="nb-NO" dirty="0">
                <a:solidFill>
                  <a:srgbClr val="FF0000"/>
                </a:solidFill>
                <a:latin typeface="Bahnschrift SemiBold" panose="020B0502040204020203" pitchFamily="34" charset="0"/>
              </a:rPr>
              <a:t>  fra øverst til nederst. </a:t>
            </a:r>
            <a:br>
              <a:rPr lang="nb-NO" dirty="0">
                <a:solidFill>
                  <a:srgbClr val="FF0000"/>
                </a:solidFill>
                <a:latin typeface="Bahnschrift SemiBold" panose="020B0502040204020203" pitchFamily="34" charset="0"/>
              </a:rPr>
            </a:br>
            <a:r>
              <a:rPr lang="nb-NO" dirty="0">
                <a:solidFill>
                  <a:srgbClr val="FF0000"/>
                </a:solidFill>
                <a:latin typeface="Bahnschrift SemiBold" panose="020B0502040204020203" pitchFamily="34" charset="0"/>
              </a:rPr>
              <a:t>  Er du større enn deg selv kanskje?</a:t>
            </a:r>
          </a:p>
          <a:p>
            <a:pPr marL="0" indent="0">
              <a:buNone/>
            </a:pPr>
            <a:endParaRPr lang="nb-NO" dirty="0">
              <a:solidFill>
                <a:srgbClr val="FF0000"/>
              </a:solidFill>
              <a:latin typeface="Bahnschrift SemiBold" panose="020B0502040204020203" pitchFamily="34" charset="0"/>
            </a:endParaRPr>
          </a:p>
          <a:p>
            <a:pPr marL="0" indent="0">
              <a:buNone/>
            </a:pPr>
            <a:r>
              <a:rPr lang="nb-NO" sz="1600" dirty="0"/>
              <a:t>Inger Hagerup</a:t>
            </a:r>
          </a:p>
        </p:txBody>
      </p:sp>
    </p:spTree>
    <p:extLst>
      <p:ext uri="{BB962C8B-B14F-4D97-AF65-F5344CB8AC3E}">
        <p14:creationId xmlns:p14="http://schemas.microsoft.com/office/powerpoint/2010/main" val="225634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 y="-13232"/>
            <a:ext cx="12213291" cy="6871231"/>
          </a:xfrm>
        </p:spPr>
      </p:pic>
      <p:sp>
        <p:nvSpPr>
          <p:cNvPr id="2" name="TekstSylinder 1"/>
          <p:cNvSpPr txBox="1"/>
          <p:nvPr/>
        </p:nvSpPr>
        <p:spPr>
          <a:xfrm>
            <a:off x="501850" y="435213"/>
            <a:ext cx="104171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dirty="0" err="1">
                <a:ln>
                  <a:noFill/>
                </a:ln>
                <a:solidFill>
                  <a:prstClr val="white"/>
                </a:solidFill>
                <a:effectLst/>
                <a:uLnTx/>
                <a:uFillTx/>
                <a:latin typeface="Calibri Light" panose="020F0302020204030204"/>
                <a:ea typeface="+mn-ea"/>
                <a:cs typeface="+mn-cs"/>
              </a:rPr>
              <a:t>Faculty</a:t>
            </a:r>
            <a:r>
              <a:rPr kumimoji="0" lang="nb-NO" sz="44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nb-NO" sz="4400" b="1" i="0" u="none" strike="noStrike" kern="1200" cap="none" spc="0" normalizeH="0" baseline="0" noProof="0" dirty="0" err="1">
                <a:ln>
                  <a:noFill/>
                </a:ln>
                <a:solidFill>
                  <a:prstClr val="white"/>
                </a:solidFill>
                <a:effectLst/>
                <a:uLnTx/>
                <a:uFillTx/>
                <a:latin typeface="Calibri Light" panose="020F0302020204030204"/>
                <a:ea typeface="+mn-ea"/>
                <a:cs typeface="+mn-cs"/>
              </a:rPr>
              <a:t>of</a:t>
            </a:r>
            <a:r>
              <a:rPr kumimoji="0" lang="nb-NO" sz="44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nb-NO" sz="4400" b="1" i="0" u="none" strike="noStrike" kern="1200" cap="none" spc="0" normalizeH="0" baseline="0" noProof="0" dirty="0" err="1">
                <a:ln>
                  <a:noFill/>
                </a:ln>
                <a:solidFill>
                  <a:prstClr val="white"/>
                </a:solidFill>
                <a:effectLst/>
                <a:uLnTx/>
                <a:uFillTx/>
                <a:latin typeface="Calibri Light" panose="020F0302020204030204"/>
                <a:ea typeface="+mn-ea"/>
                <a:cs typeface="+mn-cs"/>
              </a:rPr>
              <a:t>Education</a:t>
            </a:r>
            <a:r>
              <a:rPr kumimoji="0" lang="nb-NO" sz="4400" b="1" i="0" u="none" strike="noStrike" kern="1200" cap="none" spc="0" normalizeH="0" baseline="0" noProof="0" dirty="0">
                <a:ln>
                  <a:noFill/>
                </a:ln>
                <a:solidFill>
                  <a:prstClr val="white"/>
                </a:solidFill>
                <a:effectLst/>
                <a:uLnTx/>
                <a:uFillTx/>
                <a:latin typeface="Calibri Light" panose="020F0302020204030204"/>
                <a:ea typeface="+mn-ea"/>
                <a:cs typeface="+mn-cs"/>
              </a:rPr>
              <a:t> and Arts</a:t>
            </a:r>
          </a:p>
        </p:txBody>
      </p:sp>
      <p:sp>
        <p:nvSpPr>
          <p:cNvPr id="3" name="TekstSylinder 2"/>
          <p:cNvSpPr txBox="1"/>
          <p:nvPr/>
        </p:nvSpPr>
        <p:spPr>
          <a:xfrm>
            <a:off x="311972" y="1922040"/>
            <a:ext cx="7885355"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Nord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University’s</a:t>
            </a: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largest</a:t>
            </a: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faculty</a:t>
            </a:r>
            <a:endPar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3 500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Study locations: Levanger, Bodø, Nesna, Vesterålen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faculty's research is related to the teaching profession, the arts and humanities </a:t>
            </a:r>
            <a:endPar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Ph.D</a:t>
            </a: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 in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study</a:t>
            </a: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professional</a:t>
            </a:r>
            <a:r>
              <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b-NO" sz="2800" b="0" i="0" u="none" strike="noStrike" kern="1200" cap="none" spc="0" normalizeH="0" baseline="0" noProof="0" dirty="0" err="1">
                <a:ln>
                  <a:noFill/>
                </a:ln>
                <a:solidFill>
                  <a:prstClr val="white"/>
                </a:solidFill>
                <a:effectLst/>
                <a:uLnTx/>
                <a:uFillTx/>
                <a:latin typeface="Calibri" panose="020F0502020204030204"/>
                <a:ea typeface="+mn-ea"/>
                <a:cs typeface="+mn-cs"/>
              </a:rPr>
              <a:t>praxis</a:t>
            </a:r>
            <a:endPar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17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extLst>
              <a:ext uri="{28A0092B-C50C-407E-A947-70E740481C1C}">
                <a14:useLocalDpi xmlns:a14="http://schemas.microsoft.com/office/drawing/2010/main" val="0"/>
              </a:ext>
            </a:extLst>
          </a:blip>
          <a:srcRect l="4222" b="-204"/>
          <a:stretch/>
        </p:blipFill>
        <p:spPr>
          <a:xfrm>
            <a:off x="0" y="2714390"/>
            <a:ext cx="8154156" cy="4143610"/>
          </a:xfrm>
          <a:prstGeom prst="rect">
            <a:avLst/>
          </a:prstGeom>
        </p:spPr>
      </p:pic>
      <p:pic>
        <p:nvPicPr>
          <p:cNvPr id="3" name="Bilde 2"/>
          <p:cNvPicPr>
            <a:picLocks noChangeAspect="1"/>
          </p:cNvPicPr>
          <p:nvPr/>
        </p:nvPicPr>
        <p:blipFill>
          <a:blip r:embed="rId3"/>
          <a:stretch>
            <a:fillRect/>
          </a:stretch>
        </p:blipFill>
        <p:spPr>
          <a:xfrm>
            <a:off x="1" y="1"/>
            <a:ext cx="8154156" cy="2678276"/>
          </a:xfrm>
          <a:prstGeom prst="rect">
            <a:avLst/>
          </a:prstGeom>
        </p:spPr>
      </p:pic>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116" y="4206240"/>
            <a:ext cx="3857450" cy="2571077"/>
          </a:xfrm>
          <a:prstGeom prst="rect">
            <a:avLst/>
          </a:prstGeom>
        </p:spPr>
      </p:pic>
      <p:sp>
        <p:nvSpPr>
          <p:cNvPr id="5" name="TekstSylinder 4"/>
          <p:cNvSpPr txBox="1"/>
          <p:nvPr/>
        </p:nvSpPr>
        <p:spPr>
          <a:xfrm>
            <a:off x="8251116" y="746992"/>
            <a:ext cx="394088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Innbyggere: 1900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Around 30 nationalities in the municipality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Session-based teaching</a:t>
            </a: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Sylinder 5"/>
          <p:cNvSpPr txBox="1"/>
          <p:nvPr/>
        </p:nvSpPr>
        <p:spPr>
          <a:xfrm>
            <a:off x="215153" y="1"/>
            <a:ext cx="41739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200" b="0" i="0" u="none" strike="noStrike" kern="1200" cap="none" spc="0" normalizeH="0" baseline="0" noProof="0" dirty="0">
                <a:ln>
                  <a:noFill/>
                </a:ln>
                <a:solidFill>
                  <a:prstClr val="white"/>
                </a:solidFill>
                <a:effectLst/>
                <a:uLnTx/>
                <a:uFillTx/>
                <a:latin typeface="Calibri" panose="020F0502020204030204"/>
                <a:ea typeface="+mn-ea"/>
                <a:cs typeface="+mn-cs"/>
              </a:rPr>
              <a:t>NESNA</a:t>
            </a:r>
          </a:p>
        </p:txBody>
      </p:sp>
    </p:spTree>
    <p:extLst>
      <p:ext uri="{BB962C8B-B14F-4D97-AF65-F5344CB8AC3E}">
        <p14:creationId xmlns:p14="http://schemas.microsoft.com/office/powerpoint/2010/main" val="2558396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433074" cy="4344878"/>
          </a:xfrm>
          <a:prstGeom prst="rect">
            <a:avLst/>
          </a:prstGeom>
        </p:spPr>
      </p:pic>
      <p:sp>
        <p:nvSpPr>
          <p:cNvPr id="2" name="TekstSylinder 1"/>
          <p:cNvSpPr txBox="1"/>
          <p:nvPr/>
        </p:nvSpPr>
        <p:spPr>
          <a:xfrm>
            <a:off x="163600" y="109913"/>
            <a:ext cx="2476960"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200" b="0" i="0" u="none" strike="noStrike" kern="1200" cap="none" spc="0" normalizeH="0" baseline="0" noProof="0" dirty="0">
                <a:ln>
                  <a:noFill/>
                </a:ln>
                <a:solidFill>
                  <a:prstClr val="white"/>
                </a:solidFill>
                <a:effectLst/>
                <a:uLnTx/>
                <a:uFillTx/>
                <a:latin typeface="Calibri" panose="020F0502020204030204"/>
                <a:ea typeface="+mn-ea"/>
                <a:cs typeface="+mn-cs"/>
              </a:rPr>
              <a:t>BODØ</a:t>
            </a:r>
          </a:p>
        </p:txBody>
      </p:sp>
      <p:sp>
        <p:nvSpPr>
          <p:cNvPr id="4" name="Rektangel 3"/>
          <p:cNvSpPr/>
          <p:nvPr/>
        </p:nvSpPr>
        <p:spPr>
          <a:xfrm>
            <a:off x="6651213" y="862948"/>
            <a:ext cx="5322647"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Innbyggere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50 000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6000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studenter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international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studenter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Bilde 5"/>
          <p:cNvPicPr>
            <a:picLocks noChangeAspect="1"/>
          </p:cNvPicPr>
          <p:nvPr/>
        </p:nvPicPr>
        <p:blipFill>
          <a:blip r:embed="rId4"/>
          <a:stretch>
            <a:fillRect/>
          </a:stretch>
        </p:blipFill>
        <p:spPr>
          <a:xfrm>
            <a:off x="0" y="4122437"/>
            <a:ext cx="12192000" cy="2735563"/>
          </a:xfrm>
          <a:prstGeom prst="rect">
            <a:avLst/>
          </a:prstGeom>
        </p:spPr>
      </p:pic>
    </p:spTree>
    <p:extLst>
      <p:ext uri="{BB962C8B-B14F-4D97-AF65-F5344CB8AC3E}">
        <p14:creationId xmlns:p14="http://schemas.microsoft.com/office/powerpoint/2010/main" val="376662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a:srcRect l="3129" b="5035"/>
          <a:stretch/>
        </p:blipFill>
        <p:spPr>
          <a:xfrm>
            <a:off x="0" y="2280621"/>
            <a:ext cx="7025232" cy="4583907"/>
          </a:xfrm>
          <a:prstGeom prst="rect">
            <a:avLst/>
          </a:prstGeom>
        </p:spPr>
      </p:pic>
      <p:pic>
        <p:nvPicPr>
          <p:cNvPr id="7" name="Bilde 6"/>
          <p:cNvPicPr>
            <a:picLocks noChangeAspect="1"/>
          </p:cNvPicPr>
          <p:nvPr/>
        </p:nvPicPr>
        <p:blipFill rotWithShape="1">
          <a:blip r:embed="rId3">
            <a:extLst>
              <a:ext uri="{28A0092B-C50C-407E-A947-70E740481C1C}">
                <a14:useLocalDpi xmlns:a14="http://schemas.microsoft.com/office/drawing/2010/main" val="0"/>
              </a:ext>
            </a:extLst>
          </a:blip>
          <a:srcRect l="-257"/>
          <a:stretch/>
        </p:blipFill>
        <p:spPr>
          <a:xfrm>
            <a:off x="0" y="75123"/>
            <a:ext cx="9637260" cy="2136093"/>
          </a:xfrm>
          <a:prstGeom prst="rect">
            <a:avLst/>
          </a:prstGeom>
        </p:spPr>
      </p:pic>
      <p:sp>
        <p:nvSpPr>
          <p:cNvPr id="8" name="TekstSylinder 7"/>
          <p:cNvSpPr txBox="1"/>
          <p:nvPr/>
        </p:nvSpPr>
        <p:spPr>
          <a:xfrm>
            <a:off x="107577" y="1201217"/>
            <a:ext cx="45289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200" b="0" i="0" u="none" strike="noStrike" kern="1200" cap="none" spc="0" normalizeH="0" baseline="0" noProof="0" dirty="0">
                <a:ln>
                  <a:noFill/>
                </a:ln>
                <a:solidFill>
                  <a:prstClr val="white"/>
                </a:solidFill>
                <a:effectLst/>
                <a:uLnTx/>
                <a:uFillTx/>
                <a:latin typeface="Calibri" panose="020F0502020204030204"/>
                <a:ea typeface="+mn-ea"/>
                <a:cs typeface="+mn-cs"/>
              </a:rPr>
              <a:t>LEVANGER</a:t>
            </a:r>
          </a:p>
        </p:txBody>
      </p:sp>
      <p:sp>
        <p:nvSpPr>
          <p:cNvPr id="9" name="TekstSylinder 8"/>
          <p:cNvSpPr txBox="1"/>
          <p:nvPr/>
        </p:nvSpPr>
        <p:spPr>
          <a:xfrm>
            <a:off x="7419639" y="2562135"/>
            <a:ext cx="477236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rPr>
              <a:t>Innbyggere: 20 000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rPr>
              <a:t>2000 studenter pr. </a:t>
            </a:r>
            <a:r>
              <a:rPr kumimoji="0" lang="nb-NO" sz="3200" b="0" i="0" u="none" strike="noStrike" kern="1200" cap="none" spc="0" normalizeH="0" baseline="0" noProof="0" dirty="0" err="1">
                <a:ln>
                  <a:noFill/>
                </a:ln>
                <a:solidFill>
                  <a:prstClr val="black"/>
                </a:solidFill>
                <a:effectLst/>
                <a:uLnTx/>
                <a:uFillTx/>
                <a:latin typeface="Calibri" panose="020F0502020204030204"/>
                <a:ea typeface="+mn-ea"/>
                <a:cs typeface="+mn-cs"/>
              </a:rPr>
              <a:t>d.d</a:t>
            </a:r>
            <a:endPar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Bilde 4"/>
          <p:cNvPicPr>
            <a:picLocks noChangeAspect="1"/>
          </p:cNvPicPr>
          <p:nvPr/>
        </p:nvPicPr>
        <p:blipFill>
          <a:blip r:embed="rId4"/>
          <a:stretch>
            <a:fillRect/>
          </a:stretch>
        </p:blipFill>
        <p:spPr>
          <a:xfrm>
            <a:off x="7498080" y="4206240"/>
            <a:ext cx="4452121" cy="2504989"/>
          </a:xfrm>
          <a:prstGeom prst="rect">
            <a:avLst/>
          </a:prstGeom>
        </p:spPr>
      </p:pic>
    </p:spTree>
    <p:extLst>
      <p:ext uri="{BB962C8B-B14F-4D97-AF65-F5344CB8AC3E}">
        <p14:creationId xmlns:p14="http://schemas.microsoft.com/office/powerpoint/2010/main" val="338379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5445299" y="4592325"/>
            <a:ext cx="5946579" cy="1514185"/>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2800" b="1" dirty="0">
                <a:solidFill>
                  <a:srgbClr val="000000"/>
                </a:solidFill>
                <a:latin typeface="+mj-lt"/>
                <a:ea typeface="+mj-ea"/>
                <a:cs typeface="+mj-cs"/>
              </a:rPr>
              <a:t>Et </a:t>
            </a:r>
            <a:r>
              <a:rPr lang="en-US" sz="2800" b="1" dirty="0" err="1">
                <a:solidFill>
                  <a:srgbClr val="000000"/>
                </a:solidFill>
                <a:latin typeface="+mj-lt"/>
                <a:ea typeface="+mj-ea"/>
                <a:cs typeface="+mj-cs"/>
              </a:rPr>
              <a:t>nasjonalt</a:t>
            </a:r>
            <a:r>
              <a:rPr lang="en-US" sz="2800" b="1" dirty="0">
                <a:solidFill>
                  <a:srgbClr val="000000"/>
                </a:solidFill>
                <a:latin typeface="+mj-lt"/>
                <a:ea typeface="+mj-ea"/>
                <a:cs typeface="+mj-cs"/>
              </a:rPr>
              <a:t> </a:t>
            </a:r>
            <a:r>
              <a:rPr lang="en-US" sz="2800" b="1" dirty="0" err="1">
                <a:solidFill>
                  <a:srgbClr val="000000"/>
                </a:solidFill>
                <a:latin typeface="+mj-lt"/>
                <a:ea typeface="+mj-ea"/>
                <a:cs typeface="+mj-cs"/>
              </a:rPr>
              <a:t>ansvar</a:t>
            </a:r>
            <a:r>
              <a:rPr lang="en-US" sz="2800" b="1" dirty="0">
                <a:solidFill>
                  <a:srgbClr val="000000"/>
                </a:solidFill>
                <a:latin typeface="+mj-lt"/>
                <a:ea typeface="+mj-ea"/>
                <a:cs typeface="+mj-cs"/>
              </a:rPr>
              <a:t> for </a:t>
            </a:r>
            <a:r>
              <a:rPr lang="en-US" sz="2800" b="1" dirty="0" err="1">
                <a:solidFill>
                  <a:srgbClr val="000000"/>
                </a:solidFill>
                <a:latin typeface="+mj-lt"/>
                <a:ea typeface="+mj-ea"/>
                <a:cs typeface="+mj-cs"/>
              </a:rPr>
              <a:t>lule</a:t>
            </a:r>
            <a:r>
              <a:rPr lang="en-US" sz="2800" b="1" dirty="0">
                <a:solidFill>
                  <a:srgbClr val="000000"/>
                </a:solidFill>
                <a:latin typeface="+mj-lt"/>
                <a:ea typeface="+mj-ea"/>
                <a:cs typeface="+mj-cs"/>
              </a:rPr>
              <a:t> – </a:t>
            </a:r>
          </a:p>
          <a:p>
            <a:pPr algn="r">
              <a:lnSpc>
                <a:spcPct val="90000"/>
              </a:lnSpc>
              <a:spcBef>
                <a:spcPct val="0"/>
              </a:spcBef>
              <a:spcAft>
                <a:spcPts val="600"/>
              </a:spcAft>
            </a:pPr>
            <a:r>
              <a:rPr lang="en-US" sz="2800" b="1" dirty="0" err="1">
                <a:solidFill>
                  <a:srgbClr val="000000"/>
                </a:solidFill>
                <a:latin typeface="+mj-lt"/>
                <a:ea typeface="+mj-ea"/>
                <a:cs typeface="+mj-cs"/>
              </a:rPr>
              <a:t>og</a:t>
            </a:r>
            <a:r>
              <a:rPr lang="en-US" sz="2800" b="1" dirty="0">
                <a:solidFill>
                  <a:srgbClr val="000000"/>
                </a:solidFill>
                <a:latin typeface="+mj-lt"/>
                <a:ea typeface="+mj-ea"/>
                <a:cs typeface="+mj-cs"/>
              </a:rPr>
              <a:t> </a:t>
            </a:r>
            <a:r>
              <a:rPr lang="en-US" sz="2800" b="1" dirty="0" err="1">
                <a:solidFill>
                  <a:srgbClr val="000000"/>
                </a:solidFill>
                <a:latin typeface="+mj-lt"/>
                <a:ea typeface="+mj-ea"/>
                <a:cs typeface="+mj-cs"/>
              </a:rPr>
              <a:t>sørsamisk</a:t>
            </a:r>
            <a:r>
              <a:rPr lang="en-US" sz="2800" b="1" dirty="0">
                <a:solidFill>
                  <a:srgbClr val="000000"/>
                </a:solidFill>
                <a:latin typeface="+mj-lt"/>
                <a:ea typeface="+mj-ea"/>
                <a:cs typeface="+mj-cs"/>
              </a:rPr>
              <a:t> </a:t>
            </a:r>
            <a:r>
              <a:rPr lang="en-US" sz="2800" b="1" dirty="0" err="1">
                <a:solidFill>
                  <a:srgbClr val="000000"/>
                </a:solidFill>
                <a:latin typeface="+mj-lt"/>
                <a:ea typeface="+mj-ea"/>
                <a:cs typeface="+mj-cs"/>
              </a:rPr>
              <a:t>språk</a:t>
            </a:r>
            <a:r>
              <a:rPr lang="en-US" sz="2800" b="1" dirty="0">
                <a:solidFill>
                  <a:srgbClr val="000000"/>
                </a:solidFill>
                <a:latin typeface="+mj-lt"/>
                <a:ea typeface="+mj-ea"/>
                <a:cs typeface="+mj-cs"/>
              </a:rPr>
              <a:t> </a:t>
            </a:r>
            <a:r>
              <a:rPr lang="en-US" sz="2800" b="1" dirty="0" err="1">
                <a:solidFill>
                  <a:srgbClr val="000000"/>
                </a:solidFill>
                <a:latin typeface="+mj-lt"/>
                <a:ea typeface="+mj-ea"/>
                <a:cs typeface="+mj-cs"/>
              </a:rPr>
              <a:t>og</a:t>
            </a:r>
            <a:r>
              <a:rPr lang="en-US" sz="2800" b="1" dirty="0">
                <a:solidFill>
                  <a:srgbClr val="000000"/>
                </a:solidFill>
                <a:latin typeface="+mj-lt"/>
                <a:ea typeface="+mj-ea"/>
                <a:cs typeface="+mj-cs"/>
              </a:rPr>
              <a:t> kultur</a:t>
            </a:r>
          </a:p>
        </p:txBody>
      </p:sp>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595" y="1086446"/>
            <a:ext cx="2754249" cy="351166"/>
          </a:xfrm>
          <a:prstGeom prst="rect">
            <a:avLst/>
          </a:prstGeom>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923" y="1500214"/>
            <a:ext cx="3573618" cy="3112627"/>
          </a:xfrm>
          <a:prstGeom prst="rect">
            <a:avLst/>
          </a:prstGeom>
        </p:spPr>
      </p:pic>
      <p:sp>
        <p:nvSpPr>
          <p:cNvPr id="6" name="Rektangel 5"/>
          <p:cNvSpPr/>
          <p:nvPr/>
        </p:nvSpPr>
        <p:spPr>
          <a:xfrm>
            <a:off x="209862" y="1500214"/>
            <a:ext cx="11922177" cy="400110"/>
          </a:xfrm>
          <a:prstGeom prst="rect">
            <a:avLst/>
          </a:prstGeom>
        </p:spPr>
        <p:txBody>
          <a:bodyPr wrap="square">
            <a:spAutoFit/>
          </a:bodyPr>
          <a:lstStyle/>
          <a:p>
            <a:endParaRPr lang="nb-NO" sz="2000" dirty="0">
              <a:effectLst/>
            </a:endParaRPr>
          </a:p>
        </p:txBody>
      </p:sp>
      <p:pic>
        <p:nvPicPr>
          <p:cNvPr id="5" name="Bilde 4">
            <a:extLst>
              <a:ext uri="{FF2B5EF4-FFF2-40B4-BE49-F238E27FC236}">
                <a16:creationId xmlns:a16="http://schemas.microsoft.com/office/drawing/2014/main" xmlns="" id="{33CB85BB-3904-47A7-98B1-0A0FAC1844CE}"/>
              </a:ext>
            </a:extLst>
          </p:cNvPr>
          <p:cNvPicPr>
            <a:picLocks noChangeAspect="1"/>
          </p:cNvPicPr>
          <p:nvPr/>
        </p:nvPicPr>
        <p:blipFill>
          <a:blip r:embed="rId4"/>
          <a:stretch>
            <a:fillRect/>
          </a:stretch>
        </p:blipFill>
        <p:spPr>
          <a:xfrm>
            <a:off x="990614" y="2329648"/>
            <a:ext cx="3792041" cy="1969179"/>
          </a:xfrm>
          <a:prstGeom prst="rect">
            <a:avLst/>
          </a:prstGeom>
        </p:spPr>
      </p:pic>
    </p:spTree>
    <p:extLst>
      <p:ext uri="{BB962C8B-B14F-4D97-AF65-F5344CB8AC3E}">
        <p14:creationId xmlns:p14="http://schemas.microsoft.com/office/powerpoint/2010/main" val="353649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727A4CF8-A6EC-4DE8-8D84-B44879D780BE}"/>
              </a:ext>
            </a:extLst>
          </p:cNvPr>
          <p:cNvSpPr>
            <a:spLocks noGrp="1"/>
          </p:cNvSpPr>
          <p:nvPr>
            <p:ph type="title"/>
          </p:nvPr>
        </p:nvSpPr>
        <p:spPr/>
        <p:txBody>
          <a:bodyPr/>
          <a:lstStyle/>
          <a:p>
            <a:r>
              <a:rPr lang="nb-NO" dirty="0"/>
              <a:t>Forskning, U/H sin rolle og ansvar </a:t>
            </a:r>
          </a:p>
        </p:txBody>
      </p:sp>
      <p:sp>
        <p:nvSpPr>
          <p:cNvPr id="3" name="Plassholder for innhold 2">
            <a:extLst>
              <a:ext uri="{FF2B5EF4-FFF2-40B4-BE49-F238E27FC236}">
                <a16:creationId xmlns:a16="http://schemas.microsoft.com/office/drawing/2014/main" xmlns="" id="{18B11838-ACF2-4DD7-8C2C-C9CE71C9AA16}"/>
              </a:ext>
            </a:extLst>
          </p:cNvPr>
          <p:cNvSpPr>
            <a:spLocks noGrp="1"/>
          </p:cNvSpPr>
          <p:nvPr>
            <p:ph idx="1"/>
          </p:nvPr>
        </p:nvSpPr>
        <p:spPr>
          <a:xfrm>
            <a:off x="838200" y="2043953"/>
            <a:ext cx="10515600" cy="3915145"/>
          </a:xfrm>
        </p:spPr>
        <p:txBody>
          <a:bodyPr/>
          <a:lstStyle/>
          <a:p>
            <a:endParaRPr lang="nb-NO" dirty="0"/>
          </a:p>
          <a:p>
            <a:r>
              <a:rPr lang="nb-NO" dirty="0"/>
              <a:t>«Utvikle nye tilbud i samarbeidet med regionale aktører og møter barnehagens behov for kompetanseutvikling innenfor de prioriterte områdene gjennom forskning og utviklingsarbeid».</a:t>
            </a:r>
          </a:p>
          <a:p>
            <a:endParaRPr lang="nb-NO" dirty="0"/>
          </a:p>
          <a:p>
            <a:endParaRPr lang="nb-NO" dirty="0"/>
          </a:p>
        </p:txBody>
      </p:sp>
    </p:spTree>
    <p:extLst>
      <p:ext uri="{BB962C8B-B14F-4D97-AF65-F5344CB8AC3E}">
        <p14:creationId xmlns:p14="http://schemas.microsoft.com/office/powerpoint/2010/main" val="238682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99E802D1-0BB1-4DC3-B1A1-19D740BBE2EA}"/>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xmlns="" id="{D2B2815D-8CB1-43EC-8673-E0C12CB9EBEA}"/>
              </a:ext>
            </a:extLst>
          </p:cNvPr>
          <p:cNvSpPr>
            <a:spLocks noGrp="1"/>
          </p:cNvSpPr>
          <p:nvPr>
            <p:ph idx="1"/>
          </p:nvPr>
        </p:nvSpPr>
        <p:spPr/>
        <p:txBody>
          <a:bodyPr/>
          <a:lstStyle/>
          <a:p>
            <a:r>
              <a:rPr lang="nb-NO" b="1" dirty="0">
                <a:latin typeface="Bahnschrift SemiBold" panose="020B0502040204020203" pitchFamily="34" charset="0"/>
              </a:rPr>
              <a:t>Alle barnehager utvikler sin pedagogiske praksis gjennom barnehagebasert kompetanseutvikling</a:t>
            </a:r>
          </a:p>
          <a:p>
            <a:endParaRPr lang="nb-NO" b="1" dirty="0">
              <a:latin typeface="Bahnschrift SemiBold" panose="020B0502040204020203" pitchFamily="34" charset="0"/>
            </a:endParaRPr>
          </a:p>
          <a:p>
            <a:r>
              <a:rPr lang="nb-NO" b="1" dirty="0">
                <a:latin typeface="Bahnschrift SemiBold" panose="020B0502040204020203" pitchFamily="34" charset="0"/>
              </a:rPr>
              <a:t>Kompetansen skal implementeres i den enkelte barnehage hos den enkelte ansatte</a:t>
            </a:r>
          </a:p>
          <a:p>
            <a:endParaRPr lang="nb-NO" dirty="0"/>
          </a:p>
        </p:txBody>
      </p:sp>
    </p:spTree>
    <p:extLst>
      <p:ext uri="{BB962C8B-B14F-4D97-AF65-F5344CB8AC3E}">
        <p14:creationId xmlns:p14="http://schemas.microsoft.com/office/powerpoint/2010/main" val="3593673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1F2356C-E0F0-40F7-85BF-8AB52D98E763}"/>
              </a:ext>
            </a:extLst>
          </p:cNvPr>
          <p:cNvSpPr>
            <a:spLocks noGrp="1"/>
          </p:cNvSpPr>
          <p:nvPr>
            <p:ph type="title"/>
          </p:nvPr>
        </p:nvSpPr>
        <p:spPr/>
        <p:txBody>
          <a:bodyPr/>
          <a:lstStyle/>
          <a:p>
            <a:r>
              <a:rPr lang="nb-NO" dirty="0"/>
              <a:t>Egen organisasjon</a:t>
            </a:r>
          </a:p>
        </p:txBody>
      </p:sp>
      <p:sp>
        <p:nvSpPr>
          <p:cNvPr id="3" name="Plassholder for innhold 2">
            <a:extLst>
              <a:ext uri="{FF2B5EF4-FFF2-40B4-BE49-F238E27FC236}">
                <a16:creationId xmlns:a16="http://schemas.microsoft.com/office/drawing/2014/main" xmlns="" id="{E26F997A-FD11-4870-880C-3D61556CB802}"/>
              </a:ext>
            </a:extLst>
          </p:cNvPr>
          <p:cNvSpPr>
            <a:spLocks noGrp="1"/>
          </p:cNvSpPr>
          <p:nvPr>
            <p:ph idx="1"/>
          </p:nvPr>
        </p:nvSpPr>
        <p:spPr>
          <a:xfrm>
            <a:off x="838200" y="2079812"/>
            <a:ext cx="10515600" cy="4231341"/>
          </a:xfrm>
        </p:spPr>
        <p:txBody>
          <a:bodyPr/>
          <a:lstStyle/>
          <a:p>
            <a:r>
              <a:rPr lang="nb-NO" dirty="0"/>
              <a:t>Bli kjent med ordningen</a:t>
            </a:r>
          </a:p>
          <a:p>
            <a:endParaRPr lang="nb-NO" dirty="0"/>
          </a:p>
          <a:p>
            <a:r>
              <a:rPr lang="nb-NO" dirty="0"/>
              <a:t>Ruste  egen organisasjon</a:t>
            </a:r>
          </a:p>
          <a:p>
            <a:pPr lvl="1"/>
            <a:r>
              <a:rPr lang="nb-NO" dirty="0"/>
              <a:t>Forankring i ledelsen</a:t>
            </a:r>
          </a:p>
          <a:p>
            <a:pPr lvl="1"/>
            <a:r>
              <a:rPr lang="nb-NO" dirty="0"/>
              <a:t>Fagansatte, oversikt</a:t>
            </a:r>
          </a:p>
          <a:p>
            <a:pPr lvl="1"/>
            <a:r>
              <a:rPr lang="nb-NO" dirty="0"/>
              <a:t>Administrativ støtte</a:t>
            </a:r>
          </a:p>
          <a:p>
            <a:pPr lvl="1"/>
            <a:r>
              <a:rPr lang="nb-NO" dirty="0"/>
              <a:t>Kompetansebygging</a:t>
            </a:r>
          </a:p>
          <a:p>
            <a:pPr lvl="1"/>
            <a:r>
              <a:rPr lang="nb-NO" dirty="0"/>
              <a:t>Ansette rådgiver</a:t>
            </a:r>
          </a:p>
          <a:p>
            <a:pPr marL="457200" lvl="1" indent="0">
              <a:buNone/>
            </a:pPr>
            <a:endParaRPr lang="nb-NO" dirty="0"/>
          </a:p>
          <a:p>
            <a:pPr marL="457200" lvl="1" indent="0">
              <a:buNone/>
            </a:pPr>
            <a:endParaRPr lang="nb-NO" dirty="0"/>
          </a:p>
        </p:txBody>
      </p:sp>
    </p:spTree>
    <p:extLst>
      <p:ext uri="{BB962C8B-B14F-4D97-AF65-F5344CB8AC3E}">
        <p14:creationId xmlns:p14="http://schemas.microsoft.com/office/powerpoint/2010/main" val="3857763295"/>
      </p:ext>
    </p:extLst>
  </p:cSld>
  <p:clrMapOvr>
    <a:masterClrMapping/>
  </p:clrMapOvr>
</p:sld>
</file>

<file path=ppt/theme/theme1.xml><?xml version="1.0" encoding="utf-8"?>
<a:theme xmlns:a="http://schemas.openxmlformats.org/drawingml/2006/main" name="Egendefinert utforming">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d_pres" id="{566B0EE1-175D-8E42-ACD1-6F13A4AA7B4B}" vid="{1668FA20-2D67-FA46-ABB4-DBFC3FCF28C4}"/>
    </a:ext>
  </a:extLst>
</a:theme>
</file>

<file path=ppt/theme/theme2.xml><?xml version="1.0" encoding="utf-8"?>
<a:theme xmlns:a="http://schemas.openxmlformats.org/drawingml/2006/main" name="1_Egendefinert utforming">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d_pres" id="{566B0EE1-175D-8E42-ACD1-6F13A4AA7B4B}" vid="{F56E6554-2E09-2E4C-8FBC-3AF42D042E8F}"/>
    </a:ext>
  </a:extLst>
</a:theme>
</file>

<file path=ppt/theme/theme3.xml><?xml version="1.0" encoding="utf-8"?>
<a:theme xmlns:a="http://schemas.openxmlformats.org/drawingml/2006/main" name="2_Egendefinert utforming">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_Nord_norsk" id="{B8E2D067-7126-024F-B3AB-40705261B15A}" vid="{E893E94A-3C41-9446-A5A4-3F8093695BC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06926E2595B2439AAD64B95DD279C9" ma:contentTypeVersion="8" ma:contentTypeDescription="Create a new document." ma:contentTypeScope="" ma:versionID="369c8fa8a5e2498e43dd067bc23d9f6b">
  <xsd:schema xmlns:xsd="http://www.w3.org/2001/XMLSchema" xmlns:xs="http://www.w3.org/2001/XMLSchema" xmlns:p="http://schemas.microsoft.com/office/2006/metadata/properties" xmlns:ns3="050b51d1-7c43-4b62-a230-5e843b0cc11c" xmlns:ns4="8e02b3be-98f7-4f57-97e7-83e55d342b07" targetNamespace="http://schemas.microsoft.com/office/2006/metadata/properties" ma:root="true" ma:fieldsID="7b1a7b428fe136077ff2bae942625072" ns3:_="" ns4:_="">
    <xsd:import namespace="050b51d1-7c43-4b62-a230-5e843b0cc11c"/>
    <xsd:import namespace="8e02b3be-98f7-4f57-97e7-83e55d342b0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0b51d1-7c43-4b62-a230-5e843b0cc1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02b3be-98f7-4f57-97e7-83e55d342b0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6235D7-76D6-4E93-894F-CE29092D4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0b51d1-7c43-4b62-a230-5e843b0cc11c"/>
    <ds:schemaRef ds:uri="8e02b3be-98f7-4f57-97e7-83e55d342b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881710-3CE2-4368-B184-020FD98875E0}">
  <ds:schemaRefs>
    <ds:schemaRef ds:uri="http://schemas.microsoft.com/sharepoint/v3/contenttype/forms"/>
  </ds:schemaRefs>
</ds:datastoreItem>
</file>

<file path=customXml/itemProps3.xml><?xml version="1.0" encoding="utf-8"?>
<ds:datastoreItem xmlns:ds="http://schemas.openxmlformats.org/officeDocument/2006/customXml" ds:itemID="{60DFF785-F513-4A2C-9AAF-EA4CAC3D3DDE}">
  <ds:schemaRefs>
    <ds:schemaRef ds:uri="http://schemas.microsoft.com/office/infopath/2007/PartnerControls"/>
    <ds:schemaRef ds:uri="http://purl.org/dc/elements/1.1/"/>
    <ds:schemaRef ds:uri="http://schemas.microsoft.com/office/2006/metadata/properties"/>
    <ds:schemaRef ds:uri="050b51d1-7c43-4b62-a230-5e843b0cc11c"/>
    <ds:schemaRef ds:uri="http://schemas.microsoft.com/office/2006/documentManagement/types"/>
    <ds:schemaRef ds:uri="8e02b3be-98f7-4f57-97e7-83e55d342b07"/>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Nord_pres</Template>
  <TotalTime>1</TotalTime>
  <Words>336</Words>
  <Application>Microsoft Office PowerPoint</Application>
  <PresentationFormat>Widescreen</PresentationFormat>
  <Paragraphs>68</Paragraphs>
  <Slides>14</Slides>
  <Notes>4</Notes>
  <HiddenSlides>0</HiddenSlides>
  <MMClips>0</MMClips>
  <ScaleCrop>false</ScaleCrop>
  <HeadingPairs>
    <vt:vector size="6" baseType="variant">
      <vt:variant>
        <vt:lpstr>Brukte skrifter</vt:lpstr>
      </vt:variant>
      <vt:variant>
        <vt:i4>4</vt:i4>
      </vt:variant>
      <vt:variant>
        <vt:lpstr>Tema</vt:lpstr>
      </vt:variant>
      <vt:variant>
        <vt:i4>3</vt:i4>
      </vt:variant>
      <vt:variant>
        <vt:lpstr>Lysbildetitler</vt:lpstr>
      </vt:variant>
      <vt:variant>
        <vt:i4>14</vt:i4>
      </vt:variant>
    </vt:vector>
  </HeadingPairs>
  <TitlesOfParts>
    <vt:vector size="21" baseType="lpstr">
      <vt:lpstr>Arial</vt:lpstr>
      <vt:lpstr>Bahnschrift SemiBold</vt:lpstr>
      <vt:lpstr>Calibri</vt:lpstr>
      <vt:lpstr>Calibri Light</vt:lpstr>
      <vt:lpstr>Egendefinert utforming</vt:lpstr>
      <vt:lpstr>1_Egendefinert utforming</vt:lpstr>
      <vt:lpstr>2_Egendefinert utforming</vt:lpstr>
      <vt:lpstr>Nord universitet, barnehagelærerutdanningen</vt:lpstr>
      <vt:lpstr>PowerPoint-presentasjon</vt:lpstr>
      <vt:lpstr>PowerPoint-presentasjon</vt:lpstr>
      <vt:lpstr>PowerPoint-presentasjon</vt:lpstr>
      <vt:lpstr>PowerPoint-presentasjon</vt:lpstr>
      <vt:lpstr>PowerPoint-presentasjon</vt:lpstr>
      <vt:lpstr>Forskning, U/H sin rolle og ansvar </vt:lpstr>
      <vt:lpstr>PowerPoint-presentasjon</vt:lpstr>
      <vt:lpstr>Egen organisasjon</vt:lpstr>
      <vt:lpstr>Samarbeid med fylkesmannen</vt:lpstr>
      <vt:lpstr>Samarbeid innad i U/H</vt:lpstr>
      <vt:lpstr>Samarbeid i kompetansenettverkene</vt:lpstr>
      <vt:lpstr>Videre arbeid</vt:lpstr>
      <vt:lpstr>Mauren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Elin Børve</dc:creator>
  <cp:lastModifiedBy>Berit Sunnset</cp:lastModifiedBy>
  <cp:revision>11</cp:revision>
  <dcterms:created xsi:type="dcterms:W3CDTF">2020-03-01T14:03:13Z</dcterms:created>
  <dcterms:modified xsi:type="dcterms:W3CDTF">2020-03-06T08:39:36Z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0x010100B306926E2595B2439AAD64B95DD279C9</vt:lpwstr>
  </property>
  <property fmtid="{D5CDD505-2E9C-101B-9397-08002B2CF9AE}" pid="3" name="Order">
    <vt:r8>179171000</vt:r8>
  </property>
  <property fmtid="{D5CDD505-2E9C-101B-9397-08002B2CF9AE}" pid="4" name="_dlc_DocIdItemGuid">
    <vt:lpwstr>8babfe1c-758c-5b0e-a4c2-49701b7e9e91</vt:lpwstr>
  </property>
  <property fmtid="{D5CDD505-2E9C-101B-9397-08002B2CF9AE}" pid="5" name="MSIP_Label_43b303ab-7198-40dd-8c74-47e8ccb3836e_Enabled">
    <vt:lpwstr>True</vt:lpwstr>
  </property>
  <property fmtid="{D5CDD505-2E9C-101B-9397-08002B2CF9AE}" pid="6" name="MSIP_Label_43b303ab-7198-40dd-8c74-47e8ccb3836e_SiteId">
    <vt:lpwstr>fed13d9f-21df-485d-909a-231f3c6d16f0</vt:lpwstr>
  </property>
  <property fmtid="{D5CDD505-2E9C-101B-9397-08002B2CF9AE}" pid="7" name="MSIP_Label_43b303ab-7198-40dd-8c74-47e8ccb3836e_Owner">
    <vt:lpwstr>01703416@nord.no</vt:lpwstr>
  </property>
  <property fmtid="{D5CDD505-2E9C-101B-9397-08002B2CF9AE}" pid="8" name="MSIP_Label_43b303ab-7198-40dd-8c74-47e8ccb3836e_SetDate">
    <vt:lpwstr>2020-03-01T14:05:58.9868143Z</vt:lpwstr>
  </property>
  <property fmtid="{D5CDD505-2E9C-101B-9397-08002B2CF9AE}" pid="9" name="MSIP_Label_43b303ab-7198-40dd-8c74-47e8ccb3836e_Name">
    <vt:lpwstr>Public</vt:lpwstr>
  </property>
  <property fmtid="{D5CDD505-2E9C-101B-9397-08002B2CF9AE}" pid="10" name="MSIP_Label_43b303ab-7198-40dd-8c74-47e8ccb3836e_Application">
    <vt:lpwstr>Microsoft Azure Information Protection</vt:lpwstr>
  </property>
  <property fmtid="{D5CDD505-2E9C-101B-9397-08002B2CF9AE}" pid="11" name="MSIP_Label_43b303ab-7198-40dd-8c74-47e8ccb3836e_Extended_MSFT_Method">
    <vt:lpwstr>Automatic</vt:lpwstr>
  </property>
  <property fmtid="{D5CDD505-2E9C-101B-9397-08002B2CF9AE}" pid="12" name="Sensitivity">
    <vt:lpwstr>Public</vt:lpwstr>
  </property>
</Properties>
</file>