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yrmo, Eline" initials="M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02T18:14:13.56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90E06-1ED1-44F1-8E7D-25AA4D657758}" type="datetimeFigureOut">
              <a:rPr lang="nb-NO" smtClean="0"/>
              <a:t>13.12.2019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9D9EA-A2CE-4B87-AE42-907B3D451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021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Takk for invitasjonen.</a:t>
            </a:r>
            <a:r>
              <a:rPr lang="nb-NO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Tilsynet omfattet i tre ulike virksomheter i Malvik kommune. Dette var Koordinerende enhet, Psykisk helsetjeneste og rus og NAV Malvik. Kommunalsjef Tone Østvang ble forhindret i å møte i dag, men vi er tre personer her i dag som representerer ledelsen i kommunen og de virksomhetene som har jobbet med forbedringsarbeidet etter tilsynet. 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121A9-0922-470A-8148-CB9FB6B97E5F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Tilsynet ble</a:t>
            </a:r>
            <a:r>
              <a:rPr lang="nb-NO" sz="1200" baseline="0" dirty="0"/>
              <a:t> gjennomført over tre dager, i midten av oktober 2018.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Det ble</a:t>
            </a:r>
            <a:r>
              <a:rPr lang="nb-NO" sz="1200" baseline="0" dirty="0"/>
              <a:t> også </a:t>
            </a:r>
            <a:r>
              <a:rPr lang="nb-NO" sz="1200" dirty="0"/>
              <a:t>vist til </a:t>
            </a:r>
            <a:r>
              <a:rPr lang="nb-NO" sz="1200" i="1" dirty="0"/>
              <a:t>Nasjonale faglige retningslinjer for utredning, behandling og oppfølging av personer med samtidig ruslidelse og psykisk lidelse – ROP-lidelser IS-1948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8F24-0FEC-49A9-ADFC-5A98433F90CE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9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aseline="0" dirty="0"/>
              <a:t>Fylkesmannen konkluderte med avvik knyttet til kommunens styringssystem, og påpekte at vi hadde et forbedringspotensial når det gjaldt prosedyrer, kvalitetssystem og avvikssystem.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Tilstrekkelig kartlegging av brukere og bruk av anbefalte kartleggingsverktøy – tilstrekkelig breddekartlegging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Skriftlige rutiner og felles planer for tjenesteyting med brukerens mål, tiltak og evaluering (Individuell Plan eller samhandlingsplan, kriseplan) Skriftlig dokumentasjon knyttet til samarbeid(eksempelvis referat fra ansvarsgruppemøter)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Så nå</a:t>
            </a:r>
            <a:r>
              <a:rPr lang="nb-NO" sz="1200" baseline="0" dirty="0"/>
              <a:t> vil Eline Myrmo fra NAV og Asle </a:t>
            </a:r>
            <a:r>
              <a:rPr lang="nb-NO" sz="1200" baseline="0" dirty="0" err="1"/>
              <a:t>Valleraune</a:t>
            </a:r>
            <a:r>
              <a:rPr lang="nb-NO" sz="1200" baseline="0" dirty="0"/>
              <a:t> fra Psykisk helsetjeneste og rus fortelle </a:t>
            </a:r>
            <a:r>
              <a:rPr lang="nb-NO" sz="1200" dirty="0"/>
              <a:t>hvordan dette</a:t>
            </a:r>
            <a:r>
              <a:rPr lang="nb-NO" sz="1200" baseline="0" dirty="0"/>
              <a:t> ble fulgt opp</a:t>
            </a:r>
            <a:r>
              <a:rPr lang="nb-NO" sz="1200" dirty="0"/>
              <a:t> og hvilke</a:t>
            </a:r>
            <a:r>
              <a:rPr lang="nb-NO" sz="1200" baseline="0" dirty="0"/>
              <a:t> erfaringer vi har gjort oss. </a:t>
            </a:r>
            <a:endParaRPr lang="en-GB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8F24-0FEC-49A9-ADFC-5A98433F90CE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Møter på ulike nivåer: Saker ble løst ad hoc, mye eposter og telefoner.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Samarbeidskultur: Tilgang til hverandres enheter, kort vei til samarbeid, tilgjengelighet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Suksessfaktor: Involvering og tilstrekkelig informasjon, ikke selge hverandre og love ut ting/tjenester på vegne av andre.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Gjennom tilsynet har vi fått en påminnelse på hvor mye enklere det er når vi har rutiner og systemer på plass, utfordringen er å holde det ved like.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Tar med oss det vi har jobbet med og gir det overføringsverdi til andre tjenesteområder.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8F24-0FEC-49A9-ADFC-5A98433F90CE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Lovkrav: Andre enheter i kommunen skal kunne kjenne igjen saker som kan trenge opplysning, råd og veiledning.</a:t>
            </a:r>
          </a:p>
          <a:p>
            <a:r>
              <a:rPr lang="nb-NO" dirty="0"/>
              <a:t>Få vedtak på § 17 i tilsynet, brukere kommer når det brenner, ønsker ikke planer som forplikter.</a:t>
            </a:r>
          </a:p>
          <a:p>
            <a:endParaRPr lang="nb-NO" dirty="0"/>
          </a:p>
          <a:p>
            <a:r>
              <a:rPr lang="nb-NO" dirty="0"/>
              <a:t>Tjenesten skal styrke den enkeltes mulighet for å mestre egen livssituasjon, og baseres på aktiv involvering og deltakelse</a:t>
            </a:r>
          </a:p>
          <a:p>
            <a:endParaRPr lang="nb-NO" dirty="0"/>
          </a:p>
          <a:p>
            <a:r>
              <a:rPr lang="nb-NO" dirty="0"/>
              <a:t>Opplysning, råd og veiledning er ikke bare økonomisk råd og veiledning, selv om det er en viktig del av det!</a:t>
            </a:r>
          </a:p>
          <a:p>
            <a:r>
              <a:rPr lang="nb-NO" dirty="0"/>
              <a:t> • Sosiale problemer har sammenheng med utfordringer på ulike livsområder. </a:t>
            </a:r>
          </a:p>
          <a:p>
            <a:r>
              <a:rPr lang="nb-NO" dirty="0"/>
              <a:t>• Opplysning, råd og veiledningstjenesten som gis skal tilpasses brukerens behov, og bidra til å fremme lovens formål for den enkelte</a:t>
            </a:r>
          </a:p>
          <a:p>
            <a:endParaRPr lang="nb-NO" dirty="0"/>
          </a:p>
          <a:p>
            <a:r>
              <a:rPr lang="nb-NO" dirty="0"/>
              <a:t>Hvordan håndtere hverdagen • Hvordan utnytte egne ressurser best mulig • Hvilke aktiviserings og treningstilbud som finnes • Muligheter for bistand fra andre deler av hjelpeapparatet</a:t>
            </a:r>
          </a:p>
          <a:p>
            <a:endParaRPr lang="nb-NO" dirty="0"/>
          </a:p>
          <a:p>
            <a:r>
              <a:rPr lang="nb-NO" dirty="0"/>
              <a:t>§ 17 er et viktig verktøy for å nå lovens formål om hjelp til selvhjelp og selvforsørgelse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8F24-0FEC-49A9-ADFC-5A98433F90CE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4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NAV- eget skjema for kartlegging</a:t>
            </a:r>
          </a:p>
          <a:p>
            <a:r>
              <a:rPr lang="nb-NO" dirty="0"/>
              <a:t>Helse- to skjema</a:t>
            </a:r>
          </a:p>
          <a:p>
            <a:r>
              <a:rPr lang="nb-NO" dirty="0"/>
              <a:t>Riktig kartlegging: Kontinuerlig prosess- sikre informasjonsflyt mellom enheter. En vei å gå etter at det har blitt gjort en henvising, gi tilbakemelding til hverandre på hva som skjer. Viktig å kjenne hverandres tjenester, ta kontakt. Utfordring med 2 linjetjenester som gjør det sårbart i overganger fra institusjon </a:t>
            </a:r>
            <a:r>
              <a:rPr lang="nb-NO" dirty="0" err="1"/>
              <a:t>f.eks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8F24-0FEC-49A9-ADFC-5A98433F90CE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6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6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0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5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48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5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13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28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4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8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 hasCustomPrompt="1"/>
          </p:nvPr>
        </p:nvSpPr>
        <p:spPr>
          <a:xfrm>
            <a:off x="6100762" y="1936751"/>
            <a:ext cx="3043238" cy="1501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6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607844" y="3502534"/>
            <a:ext cx="3536156" cy="77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1745491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5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05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80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52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64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81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61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12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28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2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37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7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3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2658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12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53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00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45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84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 hasCustomPrompt="1"/>
          </p:nvPr>
        </p:nvSpPr>
        <p:spPr>
          <a:xfrm>
            <a:off x="6100762" y="1936751"/>
            <a:ext cx="3043238" cy="1501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6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607844" y="3502534"/>
            <a:ext cx="3536156" cy="77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413243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5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4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5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0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21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3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tmp"/><Relationship Id="rId5" Type="http://schemas.openxmlformats.org/officeDocument/2006/relationships/image" Target="../media/image5.tm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tmp"/><Relationship Id="rId5" Type="http://schemas.openxmlformats.org/officeDocument/2006/relationships/image" Target="../media/image6.tm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tmp"/><Relationship Id="rId5" Type="http://schemas.openxmlformats.org/officeDocument/2006/relationships/image" Target="../media/image8.tm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tmp"/><Relationship Id="rId5" Type="http://schemas.openxmlformats.org/officeDocument/2006/relationships/image" Target="../media/image9.tm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tmp"/><Relationship Id="rId5" Type="http://schemas.openxmlformats.org/officeDocument/2006/relationships/image" Target="../media/image10.tm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3770" y="253218"/>
            <a:ext cx="8942672" cy="6372665"/>
          </a:xfrm>
        </p:spPr>
        <p:txBody>
          <a:bodyPr>
            <a:normAutofit/>
          </a:bodyPr>
          <a:lstStyle/>
          <a:p>
            <a:endParaRPr lang="nb-NO" sz="54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8996615" y="6191455"/>
            <a:ext cx="34289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pic>
        <p:nvPicPr>
          <p:cNvPr id="7" name="Bilde 6" descr="Et bilde som inneholder skjermbilde&#10;&#10;Automatisk generert beskrivelse">
            <a:extLst>
              <a:ext uri="{FF2B5EF4-FFF2-40B4-BE49-F238E27FC236}">
                <a16:creationId xmlns="" xmlns:a16="http://schemas.microsoft.com/office/drawing/2014/main" id="{D3547202-7796-4B7A-949A-2C1851AB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1" y="1810267"/>
            <a:ext cx="7037363" cy="430155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9DBB96DA-8EF6-41CB-8205-7D7DA159C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1" y="911697"/>
            <a:ext cx="1540412" cy="8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0716" y="3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6" name="Rectangle 5">
                <a:extLst>
                  <a:ext uri="{FF2B5EF4-FFF2-40B4-BE49-F238E27FC236}">
                    <a16:creationId xmlns=""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=""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=""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=""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=""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=""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=""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=""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=""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=""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=""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=""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=""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=""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=""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=""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=""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=""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=""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=""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=""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=""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=""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=""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=""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=""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6" name="Freeform 32">
                <a:extLst>
                  <a:ext uri="{FF2B5EF4-FFF2-40B4-BE49-F238E27FC236}">
                    <a16:creationId xmlns=""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=""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=""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=""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=""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=""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=""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=""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=""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=""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4522F6F2-D276-4B44-927D-595B62E8F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-1"/>
            <a:ext cx="9144002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CE1A8443-DFAD-4C8E-A1D1-B1FFC23AA5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6" name="Picture 2">
              <a:extLst>
                <a:ext uri="{FF2B5EF4-FFF2-40B4-BE49-F238E27FC236}">
                  <a16:creationId xmlns="" xmlns:a16="http://schemas.microsoft.com/office/drawing/2014/main" id="{7C16C621-4F51-4093-B639-5E04CF0EA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22154B7-A595-4AD1-A6C6-0E5BF339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24" y="239844"/>
            <a:ext cx="4538035" cy="8539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err="1"/>
              <a:t>Kort</a:t>
            </a:r>
            <a:r>
              <a:rPr lang="en-US" sz="3600" dirty="0"/>
              <a:t> om </a:t>
            </a:r>
            <a:r>
              <a:rPr lang="en-US" sz="3600" dirty="0" err="1"/>
              <a:t>tilsynet</a:t>
            </a:r>
            <a:r>
              <a:rPr lang="en-US" sz="3600" dirty="0"/>
              <a:t> i Malvik</a:t>
            </a:r>
          </a:p>
        </p:txBody>
      </p:sp>
      <p:pic>
        <p:nvPicPr>
          <p:cNvPr id="6" name="Plassholder for bilde 5" descr="Et bilde som inneholder utendørs, bygning, bilvei, gate&#10;&#10;Automatisk generert beskrivelse">
            <a:extLst>
              <a:ext uri="{FF2B5EF4-FFF2-40B4-BE49-F238E27FC236}">
                <a16:creationId xmlns="" xmlns:a16="http://schemas.microsoft.com/office/drawing/2014/main" id="{E596C4A4-1CA1-40F4-B46F-9D34BF73F8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r="1" b="3468"/>
          <a:stretch/>
        </p:blipFill>
        <p:spPr>
          <a:xfrm>
            <a:off x="-4197" y="10"/>
            <a:ext cx="3476687" cy="685799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9A210947-19DD-4D82-9001-EB4FD3CA88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1728788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308BA069-8E59-4A52-9D81-F41BB255CC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="" xmlns:a16="http://schemas.microsoft.com/office/drawing/2014/main" id="{3F647F8A-2464-4A5A-BC19-757CDB00F6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="" xmlns:a16="http://schemas.microsoft.com/office/drawing/2014/main" id="{56E9E8F0-C005-4002-A7CC-050F4E163C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6F73DD6E-B3F0-4263-B349-EF6F73438A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="" xmlns:a16="http://schemas.microsoft.com/office/drawing/2014/main" id="{819862A2-B765-4A89-A229-6D13897818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="" xmlns:a16="http://schemas.microsoft.com/office/drawing/2014/main" id="{80B74F06-F12D-48F0-9469-1B41C8676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="" xmlns:a16="http://schemas.microsoft.com/office/drawing/2014/main" id="{90B9E938-2C10-4FD4-A44B-AC2C6CCB5B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="" xmlns:a16="http://schemas.microsoft.com/office/drawing/2014/main" id="{F9EFD92F-C67D-4998-BF9E-78AE28DF54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="" xmlns:a16="http://schemas.microsoft.com/office/drawing/2014/main" id="{40A102B9-B463-49AA-80B5-DED0B2E43A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="" xmlns:a16="http://schemas.microsoft.com/office/drawing/2014/main" id="{D8FE84BD-D175-437D-B860-3715158CFC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="" xmlns:a16="http://schemas.microsoft.com/office/drawing/2014/main" id="{1577D13D-8777-48FE-8799-57CBDEA2A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="" xmlns:a16="http://schemas.microsoft.com/office/drawing/2014/main" id="{ADE86DE6-4A59-4BE5-B2C8-CB7C0FB965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="" xmlns:a16="http://schemas.microsoft.com/office/drawing/2014/main" id="{5FD7F01E-86AB-47C1-81B1-419856314E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="" xmlns:a16="http://schemas.microsoft.com/office/drawing/2014/main" id="{953EB852-7AA6-40F7-A805-0FF04FAE8E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="" xmlns:a16="http://schemas.microsoft.com/office/drawing/2014/main" id="{FA283238-23CF-4994-8E02-4EB5D97D8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="" xmlns:a16="http://schemas.microsoft.com/office/drawing/2014/main" id="{AE2F0444-3560-46A9-85C6-AD9C4D7000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="" xmlns:a16="http://schemas.microsoft.com/office/drawing/2014/main" id="{B69EAEB1-1086-4684-B20B-C6E250A90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="" xmlns:a16="http://schemas.microsoft.com/office/drawing/2014/main" id="{4C869530-8A60-4306-BC67-63294F9D5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="" xmlns:a16="http://schemas.microsoft.com/office/drawing/2014/main" id="{EEBC3BC8-0066-4FFF-936E-746B47A0C3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="" xmlns:a16="http://schemas.microsoft.com/office/drawing/2014/main" id="{7951EC55-DA0C-46F0-BF98-427078A66D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="" xmlns:a16="http://schemas.microsoft.com/office/drawing/2014/main" id="{F40CBDE4-9D9D-471D-9C7E-D000C060B2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="" xmlns:a16="http://schemas.microsoft.com/office/drawing/2014/main" id="{4E63F3FC-5BCB-400B-8CBB-DB58CF61D6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="" xmlns:a16="http://schemas.microsoft.com/office/drawing/2014/main" id="{CBE4FF3F-9B00-4479-9EC8-BADD8C77E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="" xmlns:a16="http://schemas.microsoft.com/office/drawing/2014/main" id="{6BA6A1A3-FE7E-46C6-96C1-693C2E018A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="" xmlns:a16="http://schemas.microsoft.com/office/drawing/2014/main" id="{114DA81D-9A00-4EB7-A592-23911BB149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="" xmlns:a16="http://schemas.microsoft.com/office/drawing/2014/main" id="{DB83C953-DA56-415B-943C-6669B401A8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="" xmlns:a16="http://schemas.microsoft.com/office/drawing/2014/main" id="{51B3F681-1B14-43A9-AD7C-3337BF646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="" xmlns:a16="http://schemas.microsoft.com/office/drawing/2014/main" id="{9FFEE267-6F5A-4942-9CCD-93E0FD72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D473DF80-FE50-4F0F-9AF3-BE37ACE6B9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="" xmlns:a16="http://schemas.microsoft.com/office/drawing/2014/main" id="{D2426B62-A33A-419E-B4DF-42543C4CC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="" xmlns:a16="http://schemas.microsoft.com/office/drawing/2014/main" id="{1790CDFA-5E0D-467A-B0CA-637136309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="" xmlns:a16="http://schemas.microsoft.com/office/drawing/2014/main" id="{54F41241-7241-4D2A-BDEA-28406C41D5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="" xmlns:a16="http://schemas.microsoft.com/office/drawing/2014/main" id="{351E54C3-3D62-48EA-A2DC-D1570769C2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="" xmlns:a16="http://schemas.microsoft.com/office/drawing/2014/main" id="{F08D2F28-5814-4CA4-A46E-C82FE6EF5D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="" xmlns:a16="http://schemas.microsoft.com/office/drawing/2014/main" id="{D308FFD9-83B2-4D86-8A5B-CE9F07E8E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="" xmlns:a16="http://schemas.microsoft.com/office/drawing/2014/main" id="{E6A3BE28-5E73-44F0-AA57-58DAD5DD05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="" xmlns:a16="http://schemas.microsoft.com/office/drawing/2014/main" id="{7ACED00D-535A-4494-8BFA-78E58A2D56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="" xmlns:a16="http://schemas.microsoft.com/office/drawing/2014/main" id="{0C7D7BCF-768E-4C0D-857A-63BBA8F9BF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="" xmlns:a16="http://schemas.microsoft.com/office/drawing/2014/main" id="{29401C0B-5EF6-49A6-A9F6-DAC32B3B65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="" xmlns:a16="http://schemas.microsoft.com/office/drawing/2014/main" id="{F6DF5234-BC86-4ABB-A7ED-575143C6A4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E4863625-8438-4877-9681-839C192C61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="" xmlns:a16="http://schemas.microsoft.com/office/drawing/2014/main" id="{8A1D47CD-E2C4-4AD2-B105-655BB09052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="" xmlns:a16="http://schemas.microsoft.com/office/drawing/2014/main" id="{4D816259-D8E8-4E5C-A2CF-8C8AFB8057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="" xmlns:a16="http://schemas.microsoft.com/office/drawing/2014/main" id="{6377A258-3874-44DB-99C9-C4EA6F7AA2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="" xmlns:a16="http://schemas.microsoft.com/office/drawing/2014/main" id="{A3902333-5178-425F-AA5F-14ABBEDAEF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="" xmlns:a16="http://schemas.microsoft.com/office/drawing/2014/main" id="{090FF72C-8743-4B55-99A4-E62D6A4B20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="" xmlns:a16="http://schemas.microsoft.com/office/drawing/2014/main" id="{BFCE6B39-2A20-4DB5-BA8E-2FA60B460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="" xmlns:a16="http://schemas.microsoft.com/office/drawing/2014/main" id="{A9F068E0-CF7F-474D-9118-50619A6E1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="" xmlns:a16="http://schemas.microsoft.com/office/drawing/2014/main" id="{CEE9ADFF-5205-4783-ADA2-655A73DB47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="" xmlns:a16="http://schemas.microsoft.com/office/drawing/2014/main" id="{B28123C4-0A50-4115-936C-C659A9129A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="" xmlns:a16="http://schemas.microsoft.com/office/drawing/2014/main" id="{09B49DB9-536F-45DE-9352-5095C8D838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="" xmlns:a16="http://schemas.microsoft.com/office/drawing/2014/main" id="{43C4B12A-C5E9-47A5-9B04-5D2186A074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="" xmlns:a16="http://schemas.microsoft.com/office/drawing/2014/main" id="{A01B0DF5-9122-4E62-BF5B-0CCE0A5457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="" xmlns:a16="http://schemas.microsoft.com/office/drawing/2014/main" id="{3ED6B441-A89D-4565-949B-4C4AB6DC9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F302699E-EC25-43CE-A18B-76516FC4F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6720" y="1093791"/>
            <a:ext cx="4558840" cy="4697413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Ble</a:t>
            </a:r>
            <a:r>
              <a:rPr lang="en-US" sz="2400" dirty="0"/>
              <a:t> </a:t>
            </a:r>
            <a:r>
              <a:rPr lang="en-US" sz="2400" dirty="0" err="1"/>
              <a:t>gjennomført</a:t>
            </a:r>
            <a:r>
              <a:rPr lang="en-US" sz="2400" dirty="0"/>
              <a:t> i 15 – 17. </a:t>
            </a:r>
            <a:r>
              <a:rPr lang="en-US" sz="2400" dirty="0" err="1"/>
              <a:t>oktober</a:t>
            </a:r>
            <a:r>
              <a:rPr lang="en-US" sz="2400" dirty="0"/>
              <a:t> 2018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Fylkesmannens</a:t>
            </a:r>
            <a:r>
              <a:rPr lang="en-US" sz="2400" dirty="0"/>
              <a:t> </a:t>
            </a:r>
            <a:r>
              <a:rPr lang="en-US" sz="2400" dirty="0" err="1"/>
              <a:t>konklusjon</a:t>
            </a:r>
            <a:r>
              <a:rPr lang="en-US" sz="2400" dirty="0"/>
              <a:t> </a:t>
            </a:r>
            <a:r>
              <a:rPr lang="en-US" sz="2400" dirty="0" err="1"/>
              <a:t>etter</a:t>
            </a:r>
            <a:r>
              <a:rPr lang="en-US" sz="2400" dirty="0"/>
              <a:t> </a:t>
            </a:r>
            <a:r>
              <a:rPr lang="en-US" sz="2400" dirty="0" err="1"/>
              <a:t>tilsynet</a:t>
            </a:r>
            <a:r>
              <a:rPr lang="en-US" sz="2400" dirty="0"/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«Malvik </a:t>
            </a:r>
            <a:r>
              <a:rPr lang="en-US" sz="2400" dirty="0" err="1"/>
              <a:t>kommune</a:t>
            </a:r>
            <a:r>
              <a:rPr lang="en-US" sz="2400" dirty="0"/>
              <a:t> </a:t>
            </a:r>
            <a:r>
              <a:rPr lang="en-US" sz="2400" dirty="0" err="1"/>
              <a:t>sitt</a:t>
            </a:r>
            <a:r>
              <a:rPr lang="en-US" sz="2400" dirty="0"/>
              <a:t> </a:t>
            </a:r>
            <a:r>
              <a:rPr lang="en-US" sz="2400" dirty="0" err="1"/>
              <a:t>styringssystem</a:t>
            </a:r>
            <a:r>
              <a:rPr lang="en-US" sz="2400" dirty="0"/>
              <a:t> </a:t>
            </a:r>
            <a:r>
              <a:rPr lang="en-US" sz="2400" dirty="0" err="1"/>
              <a:t>legger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rette</a:t>
            </a:r>
            <a:r>
              <a:rPr lang="en-US" sz="2400" dirty="0"/>
              <a:t> for et </a:t>
            </a:r>
            <a:r>
              <a:rPr lang="en-US" sz="2400" dirty="0" err="1"/>
              <a:t>samordnet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forsvarlig</a:t>
            </a:r>
            <a:r>
              <a:rPr lang="en-US" sz="2400" dirty="0"/>
              <a:t> </a:t>
            </a:r>
            <a:r>
              <a:rPr lang="en-US" sz="2400" dirty="0" err="1"/>
              <a:t>tjenestetilbud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brukere</a:t>
            </a:r>
            <a:r>
              <a:rPr lang="en-US" sz="2400" dirty="0"/>
              <a:t> med </a:t>
            </a:r>
            <a:r>
              <a:rPr lang="en-US" sz="2400" dirty="0" err="1"/>
              <a:t>samtidig</a:t>
            </a:r>
            <a:r>
              <a:rPr lang="en-US" sz="2400" dirty="0"/>
              <a:t> </a:t>
            </a:r>
            <a:r>
              <a:rPr lang="en-US" sz="2400" dirty="0" err="1"/>
              <a:t>rusmiddelproblem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psykisk</a:t>
            </a:r>
            <a:r>
              <a:rPr lang="en-US" sz="2400" dirty="0"/>
              <a:t> </a:t>
            </a:r>
            <a:r>
              <a:rPr lang="en-US" sz="2400" dirty="0" err="1"/>
              <a:t>lidelse</a:t>
            </a:r>
            <a:r>
              <a:rPr lang="en-US" sz="2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Det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 </a:t>
            </a:r>
            <a:r>
              <a:rPr lang="en-US" sz="2400" dirty="0" err="1"/>
              <a:t>utviklet</a:t>
            </a:r>
            <a:r>
              <a:rPr lang="en-US" sz="2400" dirty="0"/>
              <a:t> </a:t>
            </a:r>
            <a:r>
              <a:rPr lang="en-US" sz="2400" dirty="0" err="1"/>
              <a:t>tilstrekkelig</a:t>
            </a:r>
            <a:r>
              <a:rPr lang="en-US" sz="2400" dirty="0"/>
              <a:t> </a:t>
            </a:r>
            <a:r>
              <a:rPr lang="en-US" sz="2400" dirty="0" err="1"/>
              <a:t>styringssystem</a:t>
            </a:r>
            <a:r>
              <a:rPr lang="en-US" sz="2400" dirty="0"/>
              <a:t> </a:t>
            </a:r>
            <a:r>
              <a:rPr lang="en-US" sz="2400" dirty="0" err="1"/>
              <a:t>gjennom</a:t>
            </a:r>
            <a:r>
              <a:rPr lang="en-US" sz="2400" dirty="0"/>
              <a:t> </a:t>
            </a:r>
            <a:r>
              <a:rPr lang="en-US" sz="2400" dirty="0" err="1"/>
              <a:t>prosedyrer</a:t>
            </a:r>
            <a:r>
              <a:rPr lang="en-US" sz="2400" dirty="0"/>
              <a:t>, </a:t>
            </a:r>
            <a:r>
              <a:rPr lang="en-US" sz="2400" dirty="0" err="1"/>
              <a:t>kvalitetssystem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avvikssystem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sikrer</a:t>
            </a:r>
            <a:r>
              <a:rPr lang="en-US" sz="2400" dirty="0"/>
              <a:t> </a:t>
            </a:r>
            <a:r>
              <a:rPr lang="en-US" sz="2400" dirty="0" err="1"/>
              <a:t>forsvarlige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helhetlige</a:t>
            </a:r>
            <a:r>
              <a:rPr lang="en-US" sz="2400" dirty="0"/>
              <a:t> </a:t>
            </a:r>
            <a:r>
              <a:rPr lang="en-US" sz="2400" dirty="0" err="1"/>
              <a:t>tjenester</a:t>
            </a:r>
            <a:r>
              <a:rPr lang="en-US" sz="2400" dirty="0"/>
              <a:t>».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3" name="Bilde 112">
            <a:extLst>
              <a:ext uri="{FF2B5EF4-FFF2-40B4-BE49-F238E27FC236}">
                <a16:creationId xmlns="" xmlns:a16="http://schemas.microsoft.com/office/drawing/2014/main" id="{1168B46F-6ABF-4B0C-A2BF-F87A5D7BA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2127" y="5633963"/>
            <a:ext cx="1540412" cy="8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9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0716" y="3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6" name="Rectangle 5">
                <a:extLst>
                  <a:ext uri="{FF2B5EF4-FFF2-40B4-BE49-F238E27FC236}">
                    <a16:creationId xmlns=""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=""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=""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=""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=""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=""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=""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=""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=""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=""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=""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=""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=""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=""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=""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=""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=""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=""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=""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=""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=""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=""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=""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=""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=""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=""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6" name="Freeform 32">
                <a:extLst>
                  <a:ext uri="{FF2B5EF4-FFF2-40B4-BE49-F238E27FC236}">
                    <a16:creationId xmlns=""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=""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=""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=""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=""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=""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=""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=""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=""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=""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51F9572-54D5-457A-BA34-C395A478A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-1"/>
            <a:ext cx="9144002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C47D2EE3-C191-49DE-B600-02C0905E4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6" name="Picture 2">
              <a:extLst>
                <a:ext uri="{FF2B5EF4-FFF2-40B4-BE49-F238E27FC236}">
                  <a16:creationId xmlns="" xmlns:a16="http://schemas.microsoft.com/office/drawing/2014/main" id="{0D562F95-99C1-44F5-A9D2-96096AE576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BB3481F8-1FCC-4672-AE95-DF99AADC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20" y="284814"/>
            <a:ext cx="3449239" cy="8978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300" dirty="0" err="1"/>
              <a:t>forbedringsområder</a:t>
            </a:r>
            <a:endParaRPr lang="en-US" sz="3300" dirty="0"/>
          </a:p>
        </p:txBody>
      </p:sp>
      <p:pic>
        <p:nvPicPr>
          <p:cNvPr id="6" name="Plassholder for bilde 5" descr="Et bilde som inneholder person, innendørs, bærbar PC, personer&#10;&#10;Automatisk generert beskrivelse">
            <a:extLst>
              <a:ext uri="{FF2B5EF4-FFF2-40B4-BE49-F238E27FC236}">
                <a16:creationId xmlns="" xmlns:a16="http://schemas.microsoft.com/office/drawing/2014/main" id="{18A34686-5172-4585-B0D7-2B706E7640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24474" r="16805" b="-1"/>
          <a:stretch/>
        </p:blipFill>
        <p:spPr>
          <a:xfrm>
            <a:off x="-4198" y="10"/>
            <a:ext cx="4576198" cy="685799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06A80B50-DCB4-4775-9C8E-7AF0F56803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1728788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57B6B07F-8DDD-4497-9D08-B1FED49425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="" xmlns:a16="http://schemas.microsoft.com/office/drawing/2014/main" id="{D34962D6-F3CD-4DC5-BF49-D6912045EA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="" xmlns:a16="http://schemas.microsoft.com/office/drawing/2014/main" id="{6D73EE8F-606B-44B2-B0D8-4E760E2396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4BB572A3-4B3D-42D3-8A1E-099D9711F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="" xmlns:a16="http://schemas.microsoft.com/office/drawing/2014/main" id="{C23D0852-9666-424F-92B1-06969E0486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="" xmlns:a16="http://schemas.microsoft.com/office/drawing/2014/main" id="{F4EB5FCA-E3DF-400A-B2DF-3D4A8DE95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="" xmlns:a16="http://schemas.microsoft.com/office/drawing/2014/main" id="{CE8BF121-2A5E-4DF0-BF3D-418EBDB294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="" xmlns:a16="http://schemas.microsoft.com/office/drawing/2014/main" id="{C74600D7-3557-47CD-B93A-945D150EC8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="" xmlns:a16="http://schemas.microsoft.com/office/drawing/2014/main" id="{A958ADB2-4D3A-46BD-B22A-C4F4BA8976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="" xmlns:a16="http://schemas.microsoft.com/office/drawing/2014/main" id="{1E9E49CE-2171-48FE-99CC-0680E5E1FD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="" xmlns:a16="http://schemas.microsoft.com/office/drawing/2014/main" id="{AE8DBF97-F3A6-4B11-A8B9-7130FEACC3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="" xmlns:a16="http://schemas.microsoft.com/office/drawing/2014/main" id="{37F19211-D5F9-4D42-BC7C-E300523B7F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="" xmlns:a16="http://schemas.microsoft.com/office/drawing/2014/main" id="{D8FA95C9-8B12-43AB-B57F-E217001D3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="" xmlns:a16="http://schemas.microsoft.com/office/drawing/2014/main" id="{FFBCF82E-D8A3-4F77-B21F-AD33E804C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="" xmlns:a16="http://schemas.microsoft.com/office/drawing/2014/main" id="{9EAEC88E-CF2C-4FFF-BE1C-3ECDDF8AF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="" xmlns:a16="http://schemas.microsoft.com/office/drawing/2014/main" id="{32BB7076-53D2-42EF-89F5-730F18CFE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="" xmlns:a16="http://schemas.microsoft.com/office/drawing/2014/main" id="{64B50F9C-4972-4D3C-A93A-DD715BA405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="" xmlns:a16="http://schemas.microsoft.com/office/drawing/2014/main" id="{B4E1A12C-F137-4ECB-8F56-2FA283321A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="" xmlns:a16="http://schemas.microsoft.com/office/drawing/2014/main" id="{82996E38-1E79-4C38-BB73-850C1F6BDC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="" xmlns:a16="http://schemas.microsoft.com/office/drawing/2014/main" id="{CE927FE3-1BE5-4D05-B8D7-88E07FF640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="" xmlns:a16="http://schemas.microsoft.com/office/drawing/2014/main" id="{27B981F4-D791-404F-A6E1-83FAD75378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="" xmlns:a16="http://schemas.microsoft.com/office/drawing/2014/main" id="{C79724CA-F950-4F24-A2DF-A6C66C8FB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="" xmlns:a16="http://schemas.microsoft.com/office/drawing/2014/main" id="{B60F86CD-6B84-4A86-9A84-1253D5C63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="" xmlns:a16="http://schemas.microsoft.com/office/drawing/2014/main" id="{6ADDC23E-DD84-4022-9E68-7E35C80E67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="" xmlns:a16="http://schemas.microsoft.com/office/drawing/2014/main" id="{8FC3E1B2-C741-4242-8D3C-D98A8A213A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="" xmlns:a16="http://schemas.microsoft.com/office/drawing/2014/main" id="{43E10B4F-DACB-4777-BDEB-26A94121E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="" xmlns:a16="http://schemas.microsoft.com/office/drawing/2014/main" id="{0F6D9197-EFD5-4945-BC96-A5EC66848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="" xmlns:a16="http://schemas.microsoft.com/office/drawing/2014/main" id="{129E04CE-31E3-49FB-857A-6C0074B6C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6DDF20A0-F5D5-4DF9-8859-9BAB9B07D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="" xmlns:a16="http://schemas.microsoft.com/office/drawing/2014/main" id="{6EAE610D-D6A4-417B-8D1D-9F46CFD16A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="" xmlns:a16="http://schemas.microsoft.com/office/drawing/2014/main" id="{98EB1E73-7882-4002-970B-0EE5E9D0C8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="" xmlns:a16="http://schemas.microsoft.com/office/drawing/2014/main" id="{F6789CED-4C51-4E7C-8352-5589F47685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="" xmlns:a16="http://schemas.microsoft.com/office/drawing/2014/main" id="{5EA3B6F1-F1AB-4125-B10A-A151640AA3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="" xmlns:a16="http://schemas.microsoft.com/office/drawing/2014/main" id="{10C1DAD7-FA62-4EA9-8B38-632D88F515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="" xmlns:a16="http://schemas.microsoft.com/office/drawing/2014/main" id="{76C106C8-9A2B-4AAD-BCB6-C969DE071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="" xmlns:a16="http://schemas.microsoft.com/office/drawing/2014/main" id="{0C85FDCD-71B0-4746-915A-FD6791AABD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="" xmlns:a16="http://schemas.microsoft.com/office/drawing/2014/main" id="{AAA649C3-C2F8-4C07-81B6-7CD6A5043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="" xmlns:a16="http://schemas.microsoft.com/office/drawing/2014/main" id="{204CA23C-3342-4E0B-8785-EDA0FDBEC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="" xmlns:a16="http://schemas.microsoft.com/office/drawing/2014/main" id="{2983555D-7FC7-4A4C-93BC-C29EECEE8E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="" xmlns:a16="http://schemas.microsoft.com/office/drawing/2014/main" id="{3B6E164A-5B73-496F-83C1-4E257C561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DF9EAAD5-930F-4895-869E-5DA5A5ED30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="" xmlns:a16="http://schemas.microsoft.com/office/drawing/2014/main" id="{12B05A00-01DB-41D0-98C5-F93FC98C4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="" xmlns:a16="http://schemas.microsoft.com/office/drawing/2014/main" id="{ACFCCFE5-2B6E-4EE2-8A0D-A18A31259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="" xmlns:a16="http://schemas.microsoft.com/office/drawing/2014/main" id="{70562808-51A5-4773-93CC-8B4A4A362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="" xmlns:a16="http://schemas.microsoft.com/office/drawing/2014/main" id="{EC56ED5F-316D-4A66-8F8F-72E26F50B9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="" xmlns:a16="http://schemas.microsoft.com/office/drawing/2014/main" id="{8C5B852E-E495-4C75-82DA-DD9426B2FC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="" xmlns:a16="http://schemas.microsoft.com/office/drawing/2014/main" id="{873B9CD9-5CB4-4A2A-87B8-503800220E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="" xmlns:a16="http://schemas.microsoft.com/office/drawing/2014/main" id="{693D1E94-8556-4B08-AFE0-A60455465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="" xmlns:a16="http://schemas.microsoft.com/office/drawing/2014/main" id="{32312E8C-B6A4-4488-A1B8-6A7DECAFD8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="" xmlns:a16="http://schemas.microsoft.com/office/drawing/2014/main" id="{CB36CE95-F25E-4549-9FD6-1B068418D3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="" xmlns:a16="http://schemas.microsoft.com/office/drawing/2014/main" id="{C452D834-CC93-48F0-9C24-A864E0A53F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="" xmlns:a16="http://schemas.microsoft.com/office/drawing/2014/main" id="{2F8089AF-DC55-4EB6-90DD-468D2F1D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="" xmlns:a16="http://schemas.microsoft.com/office/drawing/2014/main" id="{00DD0A37-AD9B-4A38-B2A5-C41D2780D2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="" xmlns:a16="http://schemas.microsoft.com/office/drawing/2014/main" id="{C24501AA-7C2F-4076-AE7A-3BE4467154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1B2ABE6E-61D1-45C9-BB4B-2894AE92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6319" y="1182692"/>
            <a:ext cx="3449240" cy="4608511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45720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Organisering</a:t>
            </a:r>
            <a:r>
              <a:rPr lang="en-US" sz="2400" dirty="0"/>
              <a:t>,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kontinuitet</a:t>
            </a:r>
            <a:r>
              <a:rPr lang="en-US" sz="2400" dirty="0"/>
              <a:t> i </a:t>
            </a:r>
            <a:r>
              <a:rPr lang="en-US" sz="2400" dirty="0" err="1"/>
              <a:t>tjenesteyting</a:t>
            </a:r>
            <a:endParaRPr lang="en-US" sz="2400" dirty="0"/>
          </a:p>
          <a:p>
            <a:pPr marL="45720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Kartlegging</a:t>
            </a:r>
            <a:r>
              <a:rPr lang="en-US" sz="2400" dirty="0"/>
              <a:t> – </a:t>
            </a:r>
            <a:r>
              <a:rPr lang="en-US" sz="2400" dirty="0" err="1"/>
              <a:t>tilstrekkelig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riktig</a:t>
            </a:r>
            <a:r>
              <a:rPr lang="en-US" sz="2400" dirty="0"/>
              <a:t> </a:t>
            </a:r>
            <a:r>
              <a:rPr lang="en-US" sz="2400" dirty="0" err="1"/>
              <a:t>kartlegging</a:t>
            </a:r>
            <a:r>
              <a:rPr lang="en-US" sz="2400" dirty="0"/>
              <a:t> 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Skriftlige</a:t>
            </a:r>
            <a:r>
              <a:rPr lang="en-US" sz="2400" dirty="0"/>
              <a:t> </a:t>
            </a:r>
            <a:r>
              <a:rPr lang="en-US" sz="2400" dirty="0" err="1"/>
              <a:t>rutiner</a:t>
            </a:r>
            <a:r>
              <a:rPr lang="en-US" sz="2400" dirty="0"/>
              <a:t> for </a:t>
            </a:r>
            <a:r>
              <a:rPr lang="en-US" sz="2400" dirty="0" err="1"/>
              <a:t>samordning</a:t>
            </a:r>
            <a:r>
              <a:rPr lang="en-US" sz="2400" dirty="0"/>
              <a:t> av </a:t>
            </a:r>
            <a:r>
              <a:rPr lang="en-US" sz="2400" dirty="0" err="1"/>
              <a:t>tjenester</a:t>
            </a:r>
            <a:r>
              <a:rPr lang="en-US" sz="2400" dirty="0"/>
              <a:t> – </a:t>
            </a:r>
            <a:r>
              <a:rPr lang="en-US" sz="2400" dirty="0" err="1"/>
              <a:t>individuell</a:t>
            </a:r>
            <a:r>
              <a:rPr lang="en-US" sz="2400" dirty="0"/>
              <a:t> plan/ </a:t>
            </a:r>
            <a:r>
              <a:rPr lang="en-US" sz="2400" dirty="0" err="1"/>
              <a:t>samhandlingsplan</a:t>
            </a:r>
            <a:r>
              <a:rPr lang="en-US" sz="2400" dirty="0"/>
              <a:t>/ </a:t>
            </a:r>
            <a:r>
              <a:rPr lang="en-US" sz="2400" dirty="0" err="1"/>
              <a:t>kriseplan</a:t>
            </a:r>
            <a:endParaRPr lang="en-US" sz="24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Dokumentasjon</a:t>
            </a:r>
            <a:r>
              <a:rPr lang="en-US" sz="2400" dirty="0"/>
              <a:t> av </a:t>
            </a:r>
            <a:r>
              <a:rPr lang="en-US" sz="2400" dirty="0" err="1"/>
              <a:t>samarbeid</a:t>
            </a:r>
            <a:endParaRPr lang="en-US" sz="24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Systemer</a:t>
            </a:r>
            <a:r>
              <a:rPr lang="en-US" sz="2400" dirty="0"/>
              <a:t> for å </a:t>
            </a:r>
            <a:r>
              <a:rPr lang="en-US" sz="2400" dirty="0" err="1"/>
              <a:t>fange</a:t>
            </a:r>
            <a:r>
              <a:rPr lang="en-US" sz="2400" dirty="0"/>
              <a:t> </a:t>
            </a:r>
            <a:r>
              <a:rPr lang="en-US" sz="2400" dirty="0" err="1"/>
              <a:t>opp</a:t>
            </a:r>
            <a:r>
              <a:rPr lang="en-US" sz="2400" dirty="0"/>
              <a:t> </a:t>
            </a:r>
            <a:r>
              <a:rPr lang="en-US" sz="2400" dirty="0" err="1"/>
              <a:t>avvik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forbedringsområder</a:t>
            </a:r>
            <a:endParaRPr lang="en-US" sz="24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Tydeliggjøring</a:t>
            </a:r>
            <a:r>
              <a:rPr lang="en-US" sz="2400" dirty="0"/>
              <a:t> av </a:t>
            </a:r>
            <a:r>
              <a:rPr lang="en-US" sz="2400" dirty="0" err="1"/>
              <a:t>ansvaret</a:t>
            </a:r>
            <a:r>
              <a:rPr lang="en-US" sz="2400" dirty="0"/>
              <a:t> for </a:t>
            </a:r>
            <a:r>
              <a:rPr lang="en-US" sz="2400" dirty="0" err="1"/>
              <a:t>råd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veiledning</a:t>
            </a:r>
            <a:r>
              <a:rPr lang="en-US" sz="2400" dirty="0"/>
              <a:t> (§ 17)</a:t>
            </a:r>
          </a:p>
          <a:p>
            <a:endParaRPr lang="en-US" dirty="0"/>
          </a:p>
        </p:txBody>
      </p:sp>
      <p:pic>
        <p:nvPicPr>
          <p:cNvPr id="113" name="Bilde 112">
            <a:extLst>
              <a:ext uri="{FF2B5EF4-FFF2-40B4-BE49-F238E27FC236}">
                <a16:creationId xmlns="" xmlns:a16="http://schemas.microsoft.com/office/drawing/2014/main" id="{EAC86B21-1C8C-4CDD-AE68-0E9A77C1E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209" y="5707018"/>
            <a:ext cx="1540412" cy="8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9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0716" y="3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6" name="Rectangle 5">
                <a:extLst>
                  <a:ext uri="{FF2B5EF4-FFF2-40B4-BE49-F238E27FC236}">
                    <a16:creationId xmlns=""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=""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=""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=""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=""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=""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=""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=""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=""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=""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=""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=""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=""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=""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=""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=""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=""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=""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=""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=""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=""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=""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=""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=""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=""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=""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6" name="Freeform 32">
                <a:extLst>
                  <a:ext uri="{FF2B5EF4-FFF2-40B4-BE49-F238E27FC236}">
                    <a16:creationId xmlns=""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=""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=""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=""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=""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=""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=""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=""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=""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=""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51F9572-54D5-457A-BA34-C395A478A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-1"/>
            <a:ext cx="9144002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C47D2EE3-C191-49DE-B600-02C0905E4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6" name="Picture 2">
              <a:extLst>
                <a:ext uri="{FF2B5EF4-FFF2-40B4-BE49-F238E27FC236}">
                  <a16:creationId xmlns="" xmlns:a16="http://schemas.microsoft.com/office/drawing/2014/main" id="{0D562F95-99C1-44F5-A9D2-96096AE576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20B8AAA-5965-4FD9-9400-4A1F20D3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20" y="66679"/>
            <a:ext cx="3449239" cy="11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Forbedringsprosess</a:t>
            </a:r>
            <a:endParaRPr lang="en-US" sz="3600" dirty="0"/>
          </a:p>
        </p:txBody>
      </p:sp>
      <p:pic>
        <p:nvPicPr>
          <p:cNvPr id="6" name="Plassholder for bilde 5" descr="Et bilde som inneholder innendørs, bord, datamaskin, pult&#10;&#10;Automatisk generert beskrivelse">
            <a:extLst>
              <a:ext uri="{FF2B5EF4-FFF2-40B4-BE49-F238E27FC236}">
                <a16:creationId xmlns="" xmlns:a16="http://schemas.microsoft.com/office/drawing/2014/main" id="{49E81355-A785-4A2F-959D-9C5375EB75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2968" r="12528" b="-1"/>
          <a:stretch/>
        </p:blipFill>
        <p:spPr>
          <a:xfrm>
            <a:off x="-4198" y="10"/>
            <a:ext cx="4576198" cy="685799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06A80B50-DCB4-4775-9C8E-7AF0F56803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1728788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57B6B07F-8DDD-4497-9D08-B1FED49425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="" xmlns:a16="http://schemas.microsoft.com/office/drawing/2014/main" id="{D34962D6-F3CD-4DC5-BF49-D6912045EA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="" xmlns:a16="http://schemas.microsoft.com/office/drawing/2014/main" id="{6D73EE8F-606B-44B2-B0D8-4E760E2396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4BB572A3-4B3D-42D3-8A1E-099D9711F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="" xmlns:a16="http://schemas.microsoft.com/office/drawing/2014/main" id="{C23D0852-9666-424F-92B1-06969E0486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="" xmlns:a16="http://schemas.microsoft.com/office/drawing/2014/main" id="{F4EB5FCA-E3DF-400A-B2DF-3D4A8DE95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="" xmlns:a16="http://schemas.microsoft.com/office/drawing/2014/main" id="{CE8BF121-2A5E-4DF0-BF3D-418EBDB294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="" xmlns:a16="http://schemas.microsoft.com/office/drawing/2014/main" id="{C74600D7-3557-47CD-B93A-945D150EC8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="" xmlns:a16="http://schemas.microsoft.com/office/drawing/2014/main" id="{A958ADB2-4D3A-46BD-B22A-C4F4BA8976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="" xmlns:a16="http://schemas.microsoft.com/office/drawing/2014/main" id="{1E9E49CE-2171-48FE-99CC-0680E5E1FD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="" xmlns:a16="http://schemas.microsoft.com/office/drawing/2014/main" id="{AE8DBF97-F3A6-4B11-A8B9-7130FEACC3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="" xmlns:a16="http://schemas.microsoft.com/office/drawing/2014/main" id="{37F19211-D5F9-4D42-BC7C-E300523B7F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="" xmlns:a16="http://schemas.microsoft.com/office/drawing/2014/main" id="{D8FA95C9-8B12-43AB-B57F-E217001D3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="" xmlns:a16="http://schemas.microsoft.com/office/drawing/2014/main" id="{FFBCF82E-D8A3-4F77-B21F-AD33E804C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="" xmlns:a16="http://schemas.microsoft.com/office/drawing/2014/main" id="{9EAEC88E-CF2C-4FFF-BE1C-3ECDDF8AF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="" xmlns:a16="http://schemas.microsoft.com/office/drawing/2014/main" id="{32BB7076-53D2-42EF-89F5-730F18CFE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="" xmlns:a16="http://schemas.microsoft.com/office/drawing/2014/main" id="{64B50F9C-4972-4D3C-A93A-DD715BA405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="" xmlns:a16="http://schemas.microsoft.com/office/drawing/2014/main" id="{B4E1A12C-F137-4ECB-8F56-2FA283321A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="" xmlns:a16="http://schemas.microsoft.com/office/drawing/2014/main" id="{82996E38-1E79-4C38-BB73-850C1F6BDC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="" xmlns:a16="http://schemas.microsoft.com/office/drawing/2014/main" id="{CE927FE3-1BE5-4D05-B8D7-88E07FF640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="" xmlns:a16="http://schemas.microsoft.com/office/drawing/2014/main" id="{27B981F4-D791-404F-A6E1-83FAD75378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="" xmlns:a16="http://schemas.microsoft.com/office/drawing/2014/main" id="{C79724CA-F950-4F24-A2DF-A6C66C8FB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="" xmlns:a16="http://schemas.microsoft.com/office/drawing/2014/main" id="{B60F86CD-6B84-4A86-9A84-1253D5C63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="" xmlns:a16="http://schemas.microsoft.com/office/drawing/2014/main" id="{6ADDC23E-DD84-4022-9E68-7E35C80E67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="" xmlns:a16="http://schemas.microsoft.com/office/drawing/2014/main" id="{8FC3E1B2-C741-4242-8D3C-D98A8A213A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="" xmlns:a16="http://schemas.microsoft.com/office/drawing/2014/main" id="{43E10B4F-DACB-4777-BDEB-26A94121E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="" xmlns:a16="http://schemas.microsoft.com/office/drawing/2014/main" id="{0F6D9197-EFD5-4945-BC96-A5EC66848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="" xmlns:a16="http://schemas.microsoft.com/office/drawing/2014/main" id="{129E04CE-31E3-49FB-857A-6C0074B6C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6DDF20A0-F5D5-4DF9-8859-9BAB9B07D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="" xmlns:a16="http://schemas.microsoft.com/office/drawing/2014/main" id="{6EAE610D-D6A4-417B-8D1D-9F46CFD16A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="" xmlns:a16="http://schemas.microsoft.com/office/drawing/2014/main" id="{98EB1E73-7882-4002-970B-0EE5E9D0C8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="" xmlns:a16="http://schemas.microsoft.com/office/drawing/2014/main" id="{F6789CED-4C51-4E7C-8352-5589F47685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="" xmlns:a16="http://schemas.microsoft.com/office/drawing/2014/main" id="{5EA3B6F1-F1AB-4125-B10A-A151640AA3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="" xmlns:a16="http://schemas.microsoft.com/office/drawing/2014/main" id="{10C1DAD7-FA62-4EA9-8B38-632D88F515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="" xmlns:a16="http://schemas.microsoft.com/office/drawing/2014/main" id="{76C106C8-9A2B-4AAD-BCB6-C969DE071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="" xmlns:a16="http://schemas.microsoft.com/office/drawing/2014/main" id="{0C85FDCD-71B0-4746-915A-FD6791AABD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="" xmlns:a16="http://schemas.microsoft.com/office/drawing/2014/main" id="{AAA649C3-C2F8-4C07-81B6-7CD6A5043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="" xmlns:a16="http://schemas.microsoft.com/office/drawing/2014/main" id="{204CA23C-3342-4E0B-8785-EDA0FDBEC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="" xmlns:a16="http://schemas.microsoft.com/office/drawing/2014/main" id="{2983555D-7FC7-4A4C-93BC-C29EECEE8E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="" xmlns:a16="http://schemas.microsoft.com/office/drawing/2014/main" id="{3B6E164A-5B73-496F-83C1-4E257C561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DF9EAAD5-930F-4895-869E-5DA5A5ED30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="" xmlns:a16="http://schemas.microsoft.com/office/drawing/2014/main" id="{12B05A00-01DB-41D0-98C5-F93FC98C4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="" xmlns:a16="http://schemas.microsoft.com/office/drawing/2014/main" id="{ACFCCFE5-2B6E-4EE2-8A0D-A18A31259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="" xmlns:a16="http://schemas.microsoft.com/office/drawing/2014/main" id="{70562808-51A5-4773-93CC-8B4A4A362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="" xmlns:a16="http://schemas.microsoft.com/office/drawing/2014/main" id="{EC56ED5F-316D-4A66-8F8F-72E26F50B9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="" xmlns:a16="http://schemas.microsoft.com/office/drawing/2014/main" id="{8C5B852E-E495-4C75-82DA-DD9426B2FC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="" xmlns:a16="http://schemas.microsoft.com/office/drawing/2014/main" id="{873B9CD9-5CB4-4A2A-87B8-503800220E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="" xmlns:a16="http://schemas.microsoft.com/office/drawing/2014/main" id="{693D1E94-8556-4B08-AFE0-A60455465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="" xmlns:a16="http://schemas.microsoft.com/office/drawing/2014/main" id="{32312E8C-B6A4-4488-A1B8-6A7DECAFD8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="" xmlns:a16="http://schemas.microsoft.com/office/drawing/2014/main" id="{CB36CE95-F25E-4549-9FD6-1B068418D3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="" xmlns:a16="http://schemas.microsoft.com/office/drawing/2014/main" id="{C452D834-CC93-48F0-9C24-A864E0A53F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="" xmlns:a16="http://schemas.microsoft.com/office/drawing/2014/main" id="{2F8089AF-DC55-4EB6-90DD-468D2F1D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="" xmlns:a16="http://schemas.microsoft.com/office/drawing/2014/main" id="{00DD0A37-AD9B-4A38-B2A5-C41D2780D2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="" xmlns:a16="http://schemas.microsoft.com/office/drawing/2014/main" id="{C24501AA-7C2F-4076-AE7A-3BE4467154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D8F13F98-799D-4214-B436-9AAD213FD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6319" y="1093791"/>
            <a:ext cx="3449240" cy="4884737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5500" dirty="0" err="1"/>
              <a:t>Felles</a:t>
            </a:r>
            <a:r>
              <a:rPr lang="en-US" sz="5500" dirty="0"/>
              <a:t> plan for retting, </a:t>
            </a:r>
            <a:r>
              <a:rPr lang="en-US" sz="5500" dirty="0" err="1"/>
              <a:t>oversendt</a:t>
            </a:r>
            <a:r>
              <a:rPr lang="en-US" sz="5500" dirty="0"/>
              <a:t> </a:t>
            </a:r>
            <a:r>
              <a:rPr lang="en-US" sz="5500" dirty="0" err="1"/>
              <a:t>Fylkesmannen</a:t>
            </a:r>
            <a:r>
              <a:rPr lang="en-US" sz="5500" dirty="0"/>
              <a:t> den 15.01.2019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5500" dirty="0"/>
              <a:t>Vi </a:t>
            </a:r>
            <a:r>
              <a:rPr lang="en-US" sz="5500" dirty="0" err="1"/>
              <a:t>mottok</a:t>
            </a:r>
            <a:r>
              <a:rPr lang="en-US" sz="5500" dirty="0"/>
              <a:t> </a:t>
            </a:r>
            <a:r>
              <a:rPr lang="en-US" sz="5500" dirty="0" err="1"/>
              <a:t>svar</a:t>
            </a:r>
            <a:r>
              <a:rPr lang="en-US" sz="5500" dirty="0"/>
              <a:t> den 28.01.2019. </a:t>
            </a:r>
            <a:r>
              <a:rPr lang="en-US" sz="5500" dirty="0" err="1"/>
              <a:t>Presiseringer</a:t>
            </a:r>
            <a:r>
              <a:rPr lang="en-US" sz="5500" dirty="0"/>
              <a:t>: </a:t>
            </a:r>
          </a:p>
          <a:p>
            <a:pPr marL="1143000" lvl="1" indent="-228600">
              <a:buFont typeface="Arial" panose="020B0604020202020204" pitchFamily="34" charset="0"/>
              <a:buChar char="•"/>
            </a:pPr>
            <a:r>
              <a:rPr lang="en-US" sz="5500" dirty="0" err="1"/>
              <a:t>faglige</a:t>
            </a:r>
            <a:r>
              <a:rPr lang="en-US" sz="5500" dirty="0"/>
              <a:t> </a:t>
            </a:r>
            <a:r>
              <a:rPr lang="en-US" sz="5500" dirty="0" err="1"/>
              <a:t>nasjonale</a:t>
            </a:r>
            <a:r>
              <a:rPr lang="en-US" sz="5500" dirty="0"/>
              <a:t> </a:t>
            </a:r>
            <a:r>
              <a:rPr lang="en-US" sz="5500" dirty="0" err="1"/>
              <a:t>retningslinjene</a:t>
            </a:r>
            <a:r>
              <a:rPr lang="en-US" sz="5500" dirty="0"/>
              <a:t> </a:t>
            </a:r>
            <a:r>
              <a:rPr lang="en-US" sz="5500" dirty="0" err="1"/>
              <a:t>må</a:t>
            </a:r>
            <a:r>
              <a:rPr lang="en-US" sz="5500" dirty="0"/>
              <a:t> </a:t>
            </a:r>
            <a:r>
              <a:rPr lang="en-US" sz="5500" dirty="0" err="1"/>
              <a:t>benyttes</a:t>
            </a:r>
            <a:r>
              <a:rPr lang="en-US" sz="5500" dirty="0"/>
              <a:t> (IS 1948) </a:t>
            </a:r>
          </a:p>
          <a:p>
            <a:pPr marL="1143000" lvl="1" indent="-228600">
              <a:buFont typeface="Arial" panose="020B0604020202020204" pitchFamily="34" charset="0"/>
              <a:buChar char="•"/>
            </a:pPr>
            <a:r>
              <a:rPr lang="en-US" sz="5500" dirty="0" err="1"/>
              <a:t>kunnskap</a:t>
            </a:r>
            <a:r>
              <a:rPr lang="en-US" sz="5500" dirty="0"/>
              <a:t> </a:t>
            </a:r>
            <a:r>
              <a:rPr lang="en-US" sz="5500" dirty="0" err="1"/>
              <a:t>og</a:t>
            </a:r>
            <a:r>
              <a:rPr lang="en-US" sz="5500" dirty="0"/>
              <a:t> </a:t>
            </a:r>
            <a:r>
              <a:rPr lang="en-US" sz="5500" dirty="0" err="1"/>
              <a:t>ansvar</a:t>
            </a:r>
            <a:r>
              <a:rPr lang="en-US" sz="5500" dirty="0"/>
              <a:t> i </a:t>
            </a:r>
            <a:r>
              <a:rPr lang="en-US" sz="5500" dirty="0" err="1"/>
              <a:t>henhold</a:t>
            </a:r>
            <a:r>
              <a:rPr lang="en-US" sz="5500" dirty="0"/>
              <a:t> </a:t>
            </a:r>
            <a:r>
              <a:rPr lang="en-US" sz="5500" dirty="0" err="1"/>
              <a:t>til</a:t>
            </a:r>
            <a:r>
              <a:rPr lang="en-US" sz="5500" dirty="0"/>
              <a:t> § 17 i </a:t>
            </a:r>
            <a:r>
              <a:rPr lang="en-US" sz="5500" dirty="0" err="1"/>
              <a:t>Lov</a:t>
            </a:r>
            <a:r>
              <a:rPr lang="en-US" sz="5500" dirty="0"/>
              <a:t> om </a:t>
            </a:r>
            <a:r>
              <a:rPr lang="en-US" sz="5500" dirty="0" err="1"/>
              <a:t>sosiale</a:t>
            </a:r>
            <a:r>
              <a:rPr lang="en-US" sz="5500" dirty="0"/>
              <a:t> </a:t>
            </a:r>
            <a:r>
              <a:rPr lang="en-US" sz="5500" dirty="0" err="1"/>
              <a:t>tjenester</a:t>
            </a:r>
            <a:r>
              <a:rPr lang="en-US" sz="5500" dirty="0"/>
              <a:t> i NAV </a:t>
            </a:r>
            <a:r>
              <a:rPr lang="en-US" sz="5500" dirty="0" err="1"/>
              <a:t>må</a:t>
            </a:r>
            <a:r>
              <a:rPr lang="en-US" sz="5500" dirty="0"/>
              <a:t> </a:t>
            </a:r>
            <a:r>
              <a:rPr lang="en-US" sz="5500" dirty="0" err="1"/>
              <a:t>gjøres</a:t>
            </a:r>
            <a:r>
              <a:rPr lang="en-US" sz="5500" dirty="0"/>
              <a:t> </a:t>
            </a:r>
            <a:r>
              <a:rPr lang="en-US" sz="5500" dirty="0" err="1"/>
              <a:t>mer</a:t>
            </a:r>
            <a:r>
              <a:rPr lang="en-US" sz="5500" dirty="0"/>
              <a:t> </a:t>
            </a:r>
            <a:r>
              <a:rPr lang="en-US" sz="5500" dirty="0" err="1"/>
              <a:t>kjent</a:t>
            </a:r>
            <a:r>
              <a:rPr lang="en-US" sz="5500" dirty="0"/>
              <a:t> </a:t>
            </a:r>
            <a:r>
              <a:rPr lang="en-US" sz="5500" dirty="0" err="1"/>
              <a:t>og</a:t>
            </a:r>
            <a:r>
              <a:rPr lang="en-US" sz="5500" dirty="0"/>
              <a:t> </a:t>
            </a:r>
            <a:r>
              <a:rPr lang="en-US" sz="5500" dirty="0" err="1"/>
              <a:t>omfattes</a:t>
            </a:r>
            <a:r>
              <a:rPr lang="en-US" sz="5500" dirty="0"/>
              <a:t> av </a:t>
            </a:r>
            <a:r>
              <a:rPr lang="en-US" sz="5500" dirty="0" err="1"/>
              <a:t>oppfølgingsarbeidet</a:t>
            </a:r>
            <a:endParaRPr lang="en-US" sz="55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5500" dirty="0"/>
              <a:t>Frist for </a:t>
            </a:r>
            <a:r>
              <a:rPr lang="en-US" sz="5500" dirty="0" err="1"/>
              <a:t>gjennomføring</a:t>
            </a:r>
            <a:r>
              <a:rPr lang="en-US" sz="5500" dirty="0"/>
              <a:t> av </a:t>
            </a:r>
            <a:r>
              <a:rPr lang="en-US" sz="5500" dirty="0" err="1"/>
              <a:t>planlagte</a:t>
            </a:r>
            <a:r>
              <a:rPr lang="en-US" sz="5500" dirty="0"/>
              <a:t> </a:t>
            </a:r>
            <a:r>
              <a:rPr lang="en-US" sz="5500" dirty="0" err="1"/>
              <a:t>tiltak</a:t>
            </a:r>
            <a:r>
              <a:rPr lang="en-US" sz="5500" dirty="0"/>
              <a:t>: 1. </a:t>
            </a:r>
            <a:r>
              <a:rPr lang="en-US" sz="5500" dirty="0" err="1"/>
              <a:t>juni</a:t>
            </a:r>
            <a:r>
              <a:rPr lang="en-US" sz="5500" dirty="0"/>
              <a:t> 2019.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5500" dirty="0" err="1"/>
              <a:t>Felles</a:t>
            </a:r>
            <a:r>
              <a:rPr lang="en-US" sz="5500" dirty="0"/>
              <a:t> </a:t>
            </a:r>
            <a:r>
              <a:rPr lang="en-US" sz="5500" dirty="0" err="1"/>
              <a:t>fagdag</a:t>
            </a:r>
            <a:r>
              <a:rPr lang="en-US" sz="5500" dirty="0"/>
              <a:t> for </a:t>
            </a:r>
            <a:r>
              <a:rPr lang="en-US" sz="5500" dirty="0" err="1"/>
              <a:t>ansatte</a:t>
            </a:r>
            <a:r>
              <a:rPr lang="en-US" sz="5500" dirty="0"/>
              <a:t> i </a:t>
            </a:r>
            <a:r>
              <a:rPr lang="en-US" sz="5500" dirty="0" err="1"/>
              <a:t>koordinerende</a:t>
            </a:r>
            <a:r>
              <a:rPr lang="en-US" sz="5500" dirty="0"/>
              <a:t> </a:t>
            </a:r>
            <a:r>
              <a:rPr lang="en-US" sz="5500" dirty="0" err="1"/>
              <a:t>enhet</a:t>
            </a:r>
            <a:r>
              <a:rPr lang="en-US" sz="5500" dirty="0"/>
              <a:t>, </a:t>
            </a:r>
            <a:r>
              <a:rPr lang="en-US" sz="5500" dirty="0" err="1"/>
              <a:t>barne</a:t>
            </a:r>
            <a:r>
              <a:rPr lang="en-US" sz="5500" dirty="0"/>
              <a:t> </a:t>
            </a:r>
            <a:r>
              <a:rPr lang="en-US" sz="5500" dirty="0" err="1"/>
              <a:t>og</a:t>
            </a:r>
            <a:r>
              <a:rPr lang="en-US" sz="5500" dirty="0"/>
              <a:t> </a:t>
            </a:r>
            <a:r>
              <a:rPr lang="en-US" sz="5500" dirty="0" err="1"/>
              <a:t>familietjenesten</a:t>
            </a:r>
            <a:r>
              <a:rPr lang="en-US" sz="5500" dirty="0"/>
              <a:t>, NAV </a:t>
            </a:r>
            <a:r>
              <a:rPr lang="en-US" sz="5500" dirty="0" err="1"/>
              <a:t>og</a:t>
            </a:r>
            <a:r>
              <a:rPr lang="en-US" sz="5500" dirty="0"/>
              <a:t> </a:t>
            </a:r>
            <a:r>
              <a:rPr lang="en-US" sz="5500" dirty="0" err="1"/>
              <a:t>psykisk</a:t>
            </a:r>
            <a:r>
              <a:rPr lang="en-US" sz="5500" dirty="0"/>
              <a:t> </a:t>
            </a:r>
            <a:r>
              <a:rPr lang="en-US" sz="5500" dirty="0" err="1"/>
              <a:t>helsetjeneste</a:t>
            </a:r>
            <a:r>
              <a:rPr lang="en-US" sz="5500" dirty="0"/>
              <a:t> </a:t>
            </a:r>
            <a:r>
              <a:rPr lang="en-US" sz="5500" dirty="0" err="1"/>
              <a:t>og</a:t>
            </a:r>
            <a:r>
              <a:rPr lang="en-US" sz="5500" dirty="0"/>
              <a:t> </a:t>
            </a:r>
            <a:r>
              <a:rPr lang="en-US" sz="5500" dirty="0" err="1"/>
              <a:t>rus</a:t>
            </a:r>
            <a:endParaRPr lang="en-US" sz="5500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113" name="Bilde 112">
            <a:extLst>
              <a:ext uri="{FF2B5EF4-FFF2-40B4-BE49-F238E27FC236}">
                <a16:creationId xmlns="" xmlns:a16="http://schemas.microsoft.com/office/drawing/2014/main" id="{A3851A7D-9C75-4940-821C-E9792C49E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084" y="5771110"/>
            <a:ext cx="1430536" cy="8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>
            <a:extLst>
              <a:ext uri="{FF2B5EF4-FFF2-40B4-BE49-F238E27FC236}">
                <a16:creationId xmlns=""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0716" y="3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132" name="Rectangle 5">
                <a:extLst>
                  <a:ext uri="{FF2B5EF4-FFF2-40B4-BE49-F238E27FC236}">
                    <a16:creationId xmlns=""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6">
                <a:extLst>
                  <a:ext uri="{FF2B5EF4-FFF2-40B4-BE49-F238E27FC236}">
                    <a16:creationId xmlns=""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7">
                <a:extLst>
                  <a:ext uri="{FF2B5EF4-FFF2-40B4-BE49-F238E27FC236}">
                    <a16:creationId xmlns=""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8">
                <a:extLst>
                  <a:ext uri="{FF2B5EF4-FFF2-40B4-BE49-F238E27FC236}">
                    <a16:creationId xmlns=""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9">
                <a:extLst>
                  <a:ext uri="{FF2B5EF4-FFF2-40B4-BE49-F238E27FC236}">
                    <a16:creationId xmlns=""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0">
                <a:extLst>
                  <a:ext uri="{FF2B5EF4-FFF2-40B4-BE49-F238E27FC236}">
                    <a16:creationId xmlns=""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1">
                <a:extLst>
                  <a:ext uri="{FF2B5EF4-FFF2-40B4-BE49-F238E27FC236}">
                    <a16:creationId xmlns=""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2">
                <a:extLst>
                  <a:ext uri="{FF2B5EF4-FFF2-40B4-BE49-F238E27FC236}">
                    <a16:creationId xmlns=""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3">
                <a:extLst>
                  <a:ext uri="{FF2B5EF4-FFF2-40B4-BE49-F238E27FC236}">
                    <a16:creationId xmlns=""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4">
                <a:extLst>
                  <a:ext uri="{FF2B5EF4-FFF2-40B4-BE49-F238E27FC236}">
                    <a16:creationId xmlns=""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15">
                <a:extLst>
                  <a:ext uri="{FF2B5EF4-FFF2-40B4-BE49-F238E27FC236}">
                    <a16:creationId xmlns=""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Line 16">
                <a:extLst>
                  <a:ext uri="{FF2B5EF4-FFF2-40B4-BE49-F238E27FC236}">
                    <a16:creationId xmlns=""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4" name="Freeform 17">
                <a:extLst>
                  <a:ext uri="{FF2B5EF4-FFF2-40B4-BE49-F238E27FC236}">
                    <a16:creationId xmlns=""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8">
                <a:extLst>
                  <a:ext uri="{FF2B5EF4-FFF2-40B4-BE49-F238E27FC236}">
                    <a16:creationId xmlns=""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19">
                <a:extLst>
                  <a:ext uri="{FF2B5EF4-FFF2-40B4-BE49-F238E27FC236}">
                    <a16:creationId xmlns=""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Freeform 20">
                <a:extLst>
                  <a:ext uri="{FF2B5EF4-FFF2-40B4-BE49-F238E27FC236}">
                    <a16:creationId xmlns=""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8" name="Rectangle 21">
                <a:extLst>
                  <a:ext uri="{FF2B5EF4-FFF2-40B4-BE49-F238E27FC236}">
                    <a16:creationId xmlns=""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2">
                <a:extLst>
                  <a:ext uri="{FF2B5EF4-FFF2-40B4-BE49-F238E27FC236}">
                    <a16:creationId xmlns=""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3">
                <a:extLst>
                  <a:ext uri="{FF2B5EF4-FFF2-40B4-BE49-F238E27FC236}">
                    <a16:creationId xmlns=""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4">
                <a:extLst>
                  <a:ext uri="{FF2B5EF4-FFF2-40B4-BE49-F238E27FC236}">
                    <a16:creationId xmlns=""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5">
                <a:extLst>
                  <a:ext uri="{FF2B5EF4-FFF2-40B4-BE49-F238E27FC236}">
                    <a16:creationId xmlns=""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6">
                <a:extLst>
                  <a:ext uri="{FF2B5EF4-FFF2-40B4-BE49-F238E27FC236}">
                    <a16:creationId xmlns=""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7">
                <a:extLst>
                  <a:ext uri="{FF2B5EF4-FFF2-40B4-BE49-F238E27FC236}">
                    <a16:creationId xmlns=""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8">
                <a:extLst>
                  <a:ext uri="{FF2B5EF4-FFF2-40B4-BE49-F238E27FC236}">
                    <a16:creationId xmlns=""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29">
                <a:extLst>
                  <a:ext uri="{FF2B5EF4-FFF2-40B4-BE49-F238E27FC236}">
                    <a16:creationId xmlns=""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0">
                <a:extLst>
                  <a:ext uri="{FF2B5EF4-FFF2-40B4-BE49-F238E27FC236}">
                    <a16:creationId xmlns=""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8" name="Freeform 31">
                <a:extLst>
                  <a:ext uri="{FF2B5EF4-FFF2-40B4-BE49-F238E27FC236}">
                    <a16:creationId xmlns=""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1" name="Group 120">
              <a:extLst>
                <a:ext uri="{FF2B5EF4-FFF2-40B4-BE49-F238E27FC236}">
                  <a16:creationId xmlns=""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22" name="Freeform 32">
                <a:extLst>
                  <a:ext uri="{FF2B5EF4-FFF2-40B4-BE49-F238E27FC236}">
                    <a16:creationId xmlns=""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3">
                <a:extLst>
                  <a:ext uri="{FF2B5EF4-FFF2-40B4-BE49-F238E27FC236}">
                    <a16:creationId xmlns=""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4">
                <a:extLst>
                  <a:ext uri="{FF2B5EF4-FFF2-40B4-BE49-F238E27FC236}">
                    <a16:creationId xmlns=""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5">
                <a:extLst>
                  <a:ext uri="{FF2B5EF4-FFF2-40B4-BE49-F238E27FC236}">
                    <a16:creationId xmlns=""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6">
                <a:extLst>
                  <a:ext uri="{FF2B5EF4-FFF2-40B4-BE49-F238E27FC236}">
                    <a16:creationId xmlns=""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7">
                <a:extLst>
                  <a:ext uri="{FF2B5EF4-FFF2-40B4-BE49-F238E27FC236}">
                    <a16:creationId xmlns=""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8">
                <a:extLst>
                  <a:ext uri="{FF2B5EF4-FFF2-40B4-BE49-F238E27FC236}">
                    <a16:creationId xmlns=""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39">
                <a:extLst>
                  <a:ext uri="{FF2B5EF4-FFF2-40B4-BE49-F238E27FC236}">
                    <a16:creationId xmlns=""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40">
                <a:extLst>
                  <a:ext uri="{FF2B5EF4-FFF2-40B4-BE49-F238E27FC236}">
                    <a16:creationId xmlns=""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Rectangle 41">
                <a:extLst>
                  <a:ext uri="{FF2B5EF4-FFF2-40B4-BE49-F238E27FC236}">
                    <a16:creationId xmlns=""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60" name="Group 159">
            <a:extLst>
              <a:ext uri="{FF2B5EF4-FFF2-40B4-BE49-F238E27FC236}">
                <a16:creationId xmlns=""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-1"/>
            <a:ext cx="9144002" cy="6858001"/>
            <a:chOff x="0" y="-1"/>
            <a:chExt cx="12192003" cy="6858001"/>
          </a:xfrm>
        </p:grpSpPr>
        <p:sp useBgFill="1"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2" name="Picture 2">
              <a:extLst>
                <a:ext uri="{FF2B5EF4-FFF2-40B4-BE49-F238E27FC236}">
                  <a16:creationId xmlns=""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1DF97CB-9AAD-4D9C-B7AE-840D6BDC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90" y="295278"/>
            <a:ext cx="2811350" cy="1801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Organisering</a:t>
            </a:r>
            <a:r>
              <a:rPr lang="en-US" sz="2000" dirty="0"/>
              <a:t>,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kontinuitet</a:t>
            </a:r>
            <a:r>
              <a:rPr lang="en-US" sz="2000" dirty="0"/>
              <a:t> i </a:t>
            </a:r>
            <a:r>
              <a:rPr lang="en-US" sz="2000" dirty="0" err="1"/>
              <a:t>tjenesteyting</a:t>
            </a:r>
            <a:r>
              <a:rPr lang="en-US" sz="2000" dirty="0"/>
              <a:t> i </a:t>
            </a:r>
            <a:r>
              <a:rPr lang="en-US" sz="2000" dirty="0" err="1"/>
              <a:t>hverdagen</a:t>
            </a:r>
            <a:endParaRPr lang="en-US" sz="2000" dirty="0"/>
          </a:p>
        </p:txBody>
      </p:sp>
      <p:pic>
        <p:nvPicPr>
          <p:cNvPr id="10" name="Plassholder for bilde 9" descr="Et bilde som inneholder svart, foran, mann, tog&#10;&#10;Automatisk generert beskrivelse">
            <a:extLst>
              <a:ext uri="{FF2B5EF4-FFF2-40B4-BE49-F238E27FC236}">
                <a16:creationId xmlns="" xmlns:a16="http://schemas.microsoft.com/office/drawing/2014/main" id="{29E2FC6C-EDFE-488B-804D-7E4EEAB660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10898" r="-1" b="-1"/>
          <a:stretch/>
        </p:blipFill>
        <p:spPr>
          <a:xfrm>
            <a:off x="-4198" y="10"/>
            <a:ext cx="5668906" cy="6857990"/>
          </a:xfrm>
          <a:prstGeom prst="rect">
            <a:avLst/>
          </a:prstGeom>
        </p:spPr>
      </p:pic>
      <p:grpSp>
        <p:nvGrpSpPr>
          <p:cNvPr id="164" name="Group 163">
            <a:extLst>
              <a:ext uri="{FF2B5EF4-FFF2-40B4-BE49-F238E27FC236}">
                <a16:creationId xmlns=""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1728788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5" name="Rectangle 164">
              <a:extLst>
                <a:ext uri="{FF2B5EF4-FFF2-40B4-BE49-F238E27FC236}">
                  <a16:creationId xmlns=""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6" name="Freeform 6">
              <a:extLst>
                <a:ext uri="{FF2B5EF4-FFF2-40B4-BE49-F238E27FC236}">
                  <a16:creationId xmlns=""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7">
              <a:extLst>
                <a:ext uri="{FF2B5EF4-FFF2-40B4-BE49-F238E27FC236}">
                  <a16:creationId xmlns=""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Rectangle 167">
              <a:extLst>
                <a:ext uri="{FF2B5EF4-FFF2-40B4-BE49-F238E27FC236}">
                  <a16:creationId xmlns=""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9" name="Freeform 9">
              <a:extLst>
                <a:ext uri="{FF2B5EF4-FFF2-40B4-BE49-F238E27FC236}">
                  <a16:creationId xmlns=""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0">
              <a:extLst>
                <a:ext uri="{FF2B5EF4-FFF2-40B4-BE49-F238E27FC236}">
                  <a16:creationId xmlns=""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1">
              <a:extLst>
                <a:ext uri="{FF2B5EF4-FFF2-40B4-BE49-F238E27FC236}">
                  <a16:creationId xmlns=""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2">
              <a:extLst>
                <a:ext uri="{FF2B5EF4-FFF2-40B4-BE49-F238E27FC236}">
                  <a16:creationId xmlns=""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3">
              <a:extLst>
                <a:ext uri="{FF2B5EF4-FFF2-40B4-BE49-F238E27FC236}">
                  <a16:creationId xmlns=""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4">
              <a:extLst>
                <a:ext uri="{FF2B5EF4-FFF2-40B4-BE49-F238E27FC236}">
                  <a16:creationId xmlns=""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5">
              <a:extLst>
                <a:ext uri="{FF2B5EF4-FFF2-40B4-BE49-F238E27FC236}">
                  <a16:creationId xmlns=""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6">
              <a:extLst>
                <a:ext uri="{FF2B5EF4-FFF2-40B4-BE49-F238E27FC236}">
                  <a16:creationId xmlns=""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17">
              <a:extLst>
                <a:ext uri="{FF2B5EF4-FFF2-40B4-BE49-F238E27FC236}">
                  <a16:creationId xmlns=""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18">
              <a:extLst>
                <a:ext uri="{FF2B5EF4-FFF2-40B4-BE49-F238E27FC236}">
                  <a16:creationId xmlns=""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19">
              <a:extLst>
                <a:ext uri="{FF2B5EF4-FFF2-40B4-BE49-F238E27FC236}">
                  <a16:creationId xmlns=""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0">
              <a:extLst>
                <a:ext uri="{FF2B5EF4-FFF2-40B4-BE49-F238E27FC236}">
                  <a16:creationId xmlns=""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1">
              <a:extLst>
                <a:ext uri="{FF2B5EF4-FFF2-40B4-BE49-F238E27FC236}">
                  <a16:creationId xmlns=""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2">
              <a:extLst>
                <a:ext uri="{FF2B5EF4-FFF2-40B4-BE49-F238E27FC236}">
                  <a16:creationId xmlns=""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3">
              <a:extLst>
                <a:ext uri="{FF2B5EF4-FFF2-40B4-BE49-F238E27FC236}">
                  <a16:creationId xmlns=""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4">
              <a:extLst>
                <a:ext uri="{FF2B5EF4-FFF2-40B4-BE49-F238E27FC236}">
                  <a16:creationId xmlns=""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5">
              <a:extLst>
                <a:ext uri="{FF2B5EF4-FFF2-40B4-BE49-F238E27FC236}">
                  <a16:creationId xmlns=""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6">
              <a:extLst>
                <a:ext uri="{FF2B5EF4-FFF2-40B4-BE49-F238E27FC236}">
                  <a16:creationId xmlns=""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27">
              <a:extLst>
                <a:ext uri="{FF2B5EF4-FFF2-40B4-BE49-F238E27FC236}">
                  <a16:creationId xmlns=""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28">
              <a:extLst>
                <a:ext uri="{FF2B5EF4-FFF2-40B4-BE49-F238E27FC236}">
                  <a16:creationId xmlns=""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29">
              <a:extLst>
                <a:ext uri="{FF2B5EF4-FFF2-40B4-BE49-F238E27FC236}">
                  <a16:creationId xmlns=""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30">
              <a:extLst>
                <a:ext uri="{FF2B5EF4-FFF2-40B4-BE49-F238E27FC236}">
                  <a16:creationId xmlns=""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31">
              <a:extLst>
                <a:ext uri="{FF2B5EF4-FFF2-40B4-BE49-F238E27FC236}">
                  <a16:creationId xmlns=""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32">
              <a:extLst>
                <a:ext uri="{FF2B5EF4-FFF2-40B4-BE49-F238E27FC236}">
                  <a16:creationId xmlns=""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4" name="Freeform 34">
              <a:extLst>
                <a:ext uri="{FF2B5EF4-FFF2-40B4-BE49-F238E27FC236}">
                  <a16:creationId xmlns=""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35">
              <a:extLst>
                <a:ext uri="{FF2B5EF4-FFF2-40B4-BE49-F238E27FC236}">
                  <a16:creationId xmlns=""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36">
              <a:extLst>
                <a:ext uri="{FF2B5EF4-FFF2-40B4-BE49-F238E27FC236}">
                  <a16:creationId xmlns=""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37">
              <a:extLst>
                <a:ext uri="{FF2B5EF4-FFF2-40B4-BE49-F238E27FC236}">
                  <a16:creationId xmlns=""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38">
              <a:extLst>
                <a:ext uri="{FF2B5EF4-FFF2-40B4-BE49-F238E27FC236}">
                  <a16:creationId xmlns=""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39">
              <a:extLst>
                <a:ext uri="{FF2B5EF4-FFF2-40B4-BE49-F238E27FC236}">
                  <a16:creationId xmlns=""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40">
              <a:extLst>
                <a:ext uri="{FF2B5EF4-FFF2-40B4-BE49-F238E27FC236}">
                  <a16:creationId xmlns=""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41">
              <a:extLst>
                <a:ext uri="{FF2B5EF4-FFF2-40B4-BE49-F238E27FC236}">
                  <a16:creationId xmlns=""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42">
              <a:extLst>
                <a:ext uri="{FF2B5EF4-FFF2-40B4-BE49-F238E27FC236}">
                  <a16:creationId xmlns=""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43">
              <a:extLst>
                <a:ext uri="{FF2B5EF4-FFF2-40B4-BE49-F238E27FC236}">
                  <a16:creationId xmlns=""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44">
              <a:extLst>
                <a:ext uri="{FF2B5EF4-FFF2-40B4-BE49-F238E27FC236}">
                  <a16:creationId xmlns=""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Rectangle 204">
              <a:extLst>
                <a:ext uri="{FF2B5EF4-FFF2-40B4-BE49-F238E27FC236}">
                  <a16:creationId xmlns=""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6" name="Freeform 46">
              <a:extLst>
                <a:ext uri="{FF2B5EF4-FFF2-40B4-BE49-F238E27FC236}">
                  <a16:creationId xmlns=""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47">
              <a:extLst>
                <a:ext uri="{FF2B5EF4-FFF2-40B4-BE49-F238E27FC236}">
                  <a16:creationId xmlns=""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48">
              <a:extLst>
                <a:ext uri="{FF2B5EF4-FFF2-40B4-BE49-F238E27FC236}">
                  <a16:creationId xmlns=""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49">
              <a:extLst>
                <a:ext uri="{FF2B5EF4-FFF2-40B4-BE49-F238E27FC236}">
                  <a16:creationId xmlns=""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50">
              <a:extLst>
                <a:ext uri="{FF2B5EF4-FFF2-40B4-BE49-F238E27FC236}">
                  <a16:creationId xmlns=""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51">
              <a:extLst>
                <a:ext uri="{FF2B5EF4-FFF2-40B4-BE49-F238E27FC236}">
                  <a16:creationId xmlns=""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52">
              <a:extLst>
                <a:ext uri="{FF2B5EF4-FFF2-40B4-BE49-F238E27FC236}">
                  <a16:creationId xmlns=""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53">
              <a:extLst>
                <a:ext uri="{FF2B5EF4-FFF2-40B4-BE49-F238E27FC236}">
                  <a16:creationId xmlns=""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54">
              <a:extLst>
                <a:ext uri="{FF2B5EF4-FFF2-40B4-BE49-F238E27FC236}">
                  <a16:creationId xmlns=""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55">
              <a:extLst>
                <a:ext uri="{FF2B5EF4-FFF2-40B4-BE49-F238E27FC236}">
                  <a16:creationId xmlns=""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56">
              <a:extLst>
                <a:ext uri="{FF2B5EF4-FFF2-40B4-BE49-F238E27FC236}">
                  <a16:creationId xmlns=""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57">
              <a:extLst>
                <a:ext uri="{FF2B5EF4-FFF2-40B4-BE49-F238E27FC236}">
                  <a16:creationId xmlns=""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58">
              <a:extLst>
                <a:ext uri="{FF2B5EF4-FFF2-40B4-BE49-F238E27FC236}">
                  <a16:creationId xmlns=""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64D205B7-B44F-4119-85CF-04099A2D1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889" y="2249487"/>
            <a:ext cx="2313669" cy="354171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Faste</a:t>
            </a:r>
            <a:r>
              <a:rPr lang="en-US" sz="2400" dirty="0"/>
              <a:t> </a:t>
            </a:r>
            <a:r>
              <a:rPr lang="en-US" sz="2400" dirty="0" err="1"/>
              <a:t>treffpunkt</a:t>
            </a:r>
            <a:r>
              <a:rPr lang="en-US" sz="2400" dirty="0"/>
              <a:t>: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Ledernivå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en-US" sz="2400" dirty="0" err="1"/>
              <a:t>Saksbehandlernivå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Samarbeidskultur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Suksessfaktorer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Evaluering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219" name="Bilde 218">
            <a:extLst>
              <a:ext uri="{FF2B5EF4-FFF2-40B4-BE49-F238E27FC236}">
                <a16:creationId xmlns="" xmlns:a16="http://schemas.microsoft.com/office/drawing/2014/main" id="{44DA2B13-3A84-40F0-A28B-4390D7963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209" y="5707018"/>
            <a:ext cx="1540412" cy="8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8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>
            <a:extLst>
              <a:ext uri="{FF2B5EF4-FFF2-40B4-BE49-F238E27FC236}">
                <a16:creationId xmlns=""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59">
            <a:extLst>
              <a:ext uri="{FF2B5EF4-FFF2-40B4-BE49-F238E27FC236}">
                <a16:creationId xmlns=""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0716" y="3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73" name="Rectangle 5">
                <a:extLst>
                  <a:ext uri="{FF2B5EF4-FFF2-40B4-BE49-F238E27FC236}">
                    <a16:creationId xmlns=""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6">
                <a:extLst>
                  <a:ext uri="{FF2B5EF4-FFF2-40B4-BE49-F238E27FC236}">
                    <a16:creationId xmlns=""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7">
                <a:extLst>
                  <a:ext uri="{FF2B5EF4-FFF2-40B4-BE49-F238E27FC236}">
                    <a16:creationId xmlns=""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8">
                <a:extLst>
                  <a:ext uri="{FF2B5EF4-FFF2-40B4-BE49-F238E27FC236}">
                    <a16:creationId xmlns=""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9">
                <a:extLst>
                  <a:ext uri="{FF2B5EF4-FFF2-40B4-BE49-F238E27FC236}">
                    <a16:creationId xmlns=""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0">
                <a:extLst>
                  <a:ext uri="{FF2B5EF4-FFF2-40B4-BE49-F238E27FC236}">
                    <a16:creationId xmlns=""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11">
                <a:extLst>
                  <a:ext uri="{FF2B5EF4-FFF2-40B4-BE49-F238E27FC236}">
                    <a16:creationId xmlns=""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12">
                <a:extLst>
                  <a:ext uri="{FF2B5EF4-FFF2-40B4-BE49-F238E27FC236}">
                    <a16:creationId xmlns=""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3">
                <a:extLst>
                  <a:ext uri="{FF2B5EF4-FFF2-40B4-BE49-F238E27FC236}">
                    <a16:creationId xmlns=""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4">
                <a:extLst>
                  <a:ext uri="{FF2B5EF4-FFF2-40B4-BE49-F238E27FC236}">
                    <a16:creationId xmlns=""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15">
                <a:extLst>
                  <a:ext uri="{FF2B5EF4-FFF2-40B4-BE49-F238E27FC236}">
                    <a16:creationId xmlns=""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Line 16">
                <a:extLst>
                  <a:ext uri="{FF2B5EF4-FFF2-40B4-BE49-F238E27FC236}">
                    <a16:creationId xmlns=""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5" name="Freeform 17">
                <a:extLst>
                  <a:ext uri="{FF2B5EF4-FFF2-40B4-BE49-F238E27FC236}">
                    <a16:creationId xmlns=""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18">
                <a:extLst>
                  <a:ext uri="{FF2B5EF4-FFF2-40B4-BE49-F238E27FC236}">
                    <a16:creationId xmlns=""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19">
                <a:extLst>
                  <a:ext uri="{FF2B5EF4-FFF2-40B4-BE49-F238E27FC236}">
                    <a16:creationId xmlns=""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0">
                <a:extLst>
                  <a:ext uri="{FF2B5EF4-FFF2-40B4-BE49-F238E27FC236}">
                    <a16:creationId xmlns=""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Rectangle 21">
                <a:extLst>
                  <a:ext uri="{FF2B5EF4-FFF2-40B4-BE49-F238E27FC236}">
                    <a16:creationId xmlns=""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2">
                <a:extLst>
                  <a:ext uri="{FF2B5EF4-FFF2-40B4-BE49-F238E27FC236}">
                    <a16:creationId xmlns=""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3">
                <a:extLst>
                  <a:ext uri="{FF2B5EF4-FFF2-40B4-BE49-F238E27FC236}">
                    <a16:creationId xmlns=""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4">
                <a:extLst>
                  <a:ext uri="{FF2B5EF4-FFF2-40B4-BE49-F238E27FC236}">
                    <a16:creationId xmlns=""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25">
                <a:extLst>
                  <a:ext uri="{FF2B5EF4-FFF2-40B4-BE49-F238E27FC236}">
                    <a16:creationId xmlns=""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26">
                <a:extLst>
                  <a:ext uri="{FF2B5EF4-FFF2-40B4-BE49-F238E27FC236}">
                    <a16:creationId xmlns=""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27">
                <a:extLst>
                  <a:ext uri="{FF2B5EF4-FFF2-40B4-BE49-F238E27FC236}">
                    <a16:creationId xmlns=""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28">
                <a:extLst>
                  <a:ext uri="{FF2B5EF4-FFF2-40B4-BE49-F238E27FC236}">
                    <a16:creationId xmlns=""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29">
                <a:extLst>
                  <a:ext uri="{FF2B5EF4-FFF2-40B4-BE49-F238E27FC236}">
                    <a16:creationId xmlns=""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30">
                <a:extLst>
                  <a:ext uri="{FF2B5EF4-FFF2-40B4-BE49-F238E27FC236}">
                    <a16:creationId xmlns=""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31">
                <a:extLst>
                  <a:ext uri="{FF2B5EF4-FFF2-40B4-BE49-F238E27FC236}">
                    <a16:creationId xmlns=""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63" name="Freeform 32">
                <a:extLst>
                  <a:ext uri="{FF2B5EF4-FFF2-40B4-BE49-F238E27FC236}">
                    <a16:creationId xmlns=""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3">
                <a:extLst>
                  <a:ext uri="{FF2B5EF4-FFF2-40B4-BE49-F238E27FC236}">
                    <a16:creationId xmlns=""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4">
                <a:extLst>
                  <a:ext uri="{FF2B5EF4-FFF2-40B4-BE49-F238E27FC236}">
                    <a16:creationId xmlns=""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35">
                <a:extLst>
                  <a:ext uri="{FF2B5EF4-FFF2-40B4-BE49-F238E27FC236}">
                    <a16:creationId xmlns=""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Freeform 36">
                <a:extLst>
                  <a:ext uri="{FF2B5EF4-FFF2-40B4-BE49-F238E27FC236}">
                    <a16:creationId xmlns=""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37">
                <a:extLst>
                  <a:ext uri="{FF2B5EF4-FFF2-40B4-BE49-F238E27FC236}">
                    <a16:creationId xmlns=""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38">
                <a:extLst>
                  <a:ext uri="{FF2B5EF4-FFF2-40B4-BE49-F238E27FC236}">
                    <a16:creationId xmlns=""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39">
                <a:extLst>
                  <a:ext uri="{FF2B5EF4-FFF2-40B4-BE49-F238E27FC236}">
                    <a16:creationId xmlns=""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40">
                <a:extLst>
                  <a:ext uri="{FF2B5EF4-FFF2-40B4-BE49-F238E27FC236}">
                    <a16:creationId xmlns=""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Rectangle 41">
                <a:extLst>
                  <a:ext uri="{FF2B5EF4-FFF2-40B4-BE49-F238E27FC236}">
                    <a16:creationId xmlns=""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BBE3DB1B-63F4-42B5-8FC8-84FD88D2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Opplysning, råd og veiledning (§ 17)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B0B61BC2-593D-4475-962E-B27BAFA63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060" y="2249487"/>
            <a:ext cx="3633391" cy="3541714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lovpålagt</a:t>
            </a:r>
            <a:r>
              <a:rPr lang="en-US" sz="2400" dirty="0"/>
              <a:t> </a:t>
            </a:r>
            <a:r>
              <a:rPr lang="en-US" sz="2400" dirty="0" err="1"/>
              <a:t>tjeneste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går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over </a:t>
            </a:r>
            <a:r>
              <a:rPr lang="en-US" sz="2400" dirty="0" err="1"/>
              <a:t>veiledningsplikten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Vanskelig</a:t>
            </a:r>
            <a:r>
              <a:rPr lang="en-US" sz="2400" dirty="0"/>
              <a:t> å </a:t>
            </a:r>
            <a:r>
              <a:rPr lang="en-US" sz="2400" dirty="0" err="1"/>
              <a:t>selge</a:t>
            </a:r>
            <a:r>
              <a:rPr lang="en-US" sz="2400" dirty="0"/>
              <a:t> inn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følge</a:t>
            </a:r>
            <a:r>
              <a:rPr lang="en-US" sz="2400" dirty="0"/>
              <a:t> </a:t>
            </a:r>
            <a:r>
              <a:rPr lang="en-US" sz="2400" dirty="0" err="1"/>
              <a:t>opp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«NAV </a:t>
            </a:r>
            <a:r>
              <a:rPr lang="en-US" sz="2400" dirty="0" err="1"/>
              <a:t>sak</a:t>
            </a:r>
            <a:r>
              <a:rPr lang="en-US" sz="2400" dirty="0"/>
              <a:t>»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Midlertidig</a:t>
            </a:r>
            <a:r>
              <a:rPr lang="en-US" sz="2400" dirty="0"/>
              <a:t> </a:t>
            </a:r>
            <a:r>
              <a:rPr lang="en-US" sz="2400" dirty="0" err="1"/>
              <a:t>bolig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økonomi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Et </a:t>
            </a:r>
            <a:r>
              <a:rPr lang="en-US" sz="2400" dirty="0" err="1"/>
              <a:t>punkt</a:t>
            </a:r>
            <a:r>
              <a:rPr lang="en-US" sz="2400" dirty="0"/>
              <a:t> i </a:t>
            </a:r>
            <a:r>
              <a:rPr lang="en-US" sz="2400" dirty="0" err="1"/>
              <a:t>samhandlingsplanen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statusmøter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3" name="Plassholder for bilde 52" descr="Et bilde som inneholder gul, skilt, svart, måler&#10;&#10;Automatisk generert beskrivelse">
            <a:extLst>
              <a:ext uri="{FF2B5EF4-FFF2-40B4-BE49-F238E27FC236}">
                <a16:creationId xmlns="" xmlns:a16="http://schemas.microsoft.com/office/drawing/2014/main" id="{A43C46C6-E4D9-4079-8449-03D70CB22E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10500" r="3" b="10854"/>
          <a:stretch/>
        </p:blipFill>
        <p:spPr>
          <a:xfrm>
            <a:off x="4466434" y="1816101"/>
            <a:ext cx="4090589" cy="357106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9" name="Bilde 218">
            <a:extLst>
              <a:ext uri="{FF2B5EF4-FFF2-40B4-BE49-F238E27FC236}">
                <a16:creationId xmlns="" xmlns:a16="http://schemas.microsoft.com/office/drawing/2014/main" id="{C870DA14-FFFF-4833-9CD9-DB5749B2B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209" y="5707018"/>
            <a:ext cx="1540412" cy="8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0716" y="3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7" name="Rectangle 5">
                <a:extLst>
                  <a:ext uri="{FF2B5EF4-FFF2-40B4-BE49-F238E27FC236}">
                    <a16:creationId xmlns=""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6">
                <a:extLst>
                  <a:ext uri="{FF2B5EF4-FFF2-40B4-BE49-F238E27FC236}">
                    <a16:creationId xmlns=""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7">
                <a:extLst>
                  <a:ext uri="{FF2B5EF4-FFF2-40B4-BE49-F238E27FC236}">
                    <a16:creationId xmlns=""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8">
                <a:extLst>
                  <a:ext uri="{FF2B5EF4-FFF2-40B4-BE49-F238E27FC236}">
                    <a16:creationId xmlns=""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9">
                <a:extLst>
                  <a:ext uri="{FF2B5EF4-FFF2-40B4-BE49-F238E27FC236}">
                    <a16:creationId xmlns=""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0">
                <a:extLst>
                  <a:ext uri="{FF2B5EF4-FFF2-40B4-BE49-F238E27FC236}">
                    <a16:creationId xmlns=""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1">
                <a:extLst>
                  <a:ext uri="{FF2B5EF4-FFF2-40B4-BE49-F238E27FC236}">
                    <a16:creationId xmlns=""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2">
                <a:extLst>
                  <a:ext uri="{FF2B5EF4-FFF2-40B4-BE49-F238E27FC236}">
                    <a16:creationId xmlns=""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3">
                <a:extLst>
                  <a:ext uri="{FF2B5EF4-FFF2-40B4-BE49-F238E27FC236}">
                    <a16:creationId xmlns=""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4">
                <a:extLst>
                  <a:ext uri="{FF2B5EF4-FFF2-40B4-BE49-F238E27FC236}">
                    <a16:creationId xmlns=""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5">
                <a:extLst>
                  <a:ext uri="{FF2B5EF4-FFF2-40B4-BE49-F238E27FC236}">
                    <a16:creationId xmlns=""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Line 16">
                <a:extLst>
                  <a:ext uri="{FF2B5EF4-FFF2-40B4-BE49-F238E27FC236}">
                    <a16:creationId xmlns=""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9" name="Freeform 17">
                <a:extLst>
                  <a:ext uri="{FF2B5EF4-FFF2-40B4-BE49-F238E27FC236}">
                    <a16:creationId xmlns=""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8">
                <a:extLst>
                  <a:ext uri="{FF2B5EF4-FFF2-40B4-BE49-F238E27FC236}">
                    <a16:creationId xmlns=""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9">
                <a:extLst>
                  <a:ext uri="{FF2B5EF4-FFF2-40B4-BE49-F238E27FC236}">
                    <a16:creationId xmlns=""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0">
                <a:extLst>
                  <a:ext uri="{FF2B5EF4-FFF2-40B4-BE49-F238E27FC236}">
                    <a16:creationId xmlns=""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Rectangle 21">
                <a:extLst>
                  <a:ext uri="{FF2B5EF4-FFF2-40B4-BE49-F238E27FC236}">
                    <a16:creationId xmlns=""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2">
                <a:extLst>
                  <a:ext uri="{FF2B5EF4-FFF2-40B4-BE49-F238E27FC236}">
                    <a16:creationId xmlns=""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3">
                <a:extLst>
                  <a:ext uri="{FF2B5EF4-FFF2-40B4-BE49-F238E27FC236}">
                    <a16:creationId xmlns=""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4">
                <a:extLst>
                  <a:ext uri="{FF2B5EF4-FFF2-40B4-BE49-F238E27FC236}">
                    <a16:creationId xmlns=""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5">
                <a:extLst>
                  <a:ext uri="{FF2B5EF4-FFF2-40B4-BE49-F238E27FC236}">
                    <a16:creationId xmlns=""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6">
                <a:extLst>
                  <a:ext uri="{FF2B5EF4-FFF2-40B4-BE49-F238E27FC236}">
                    <a16:creationId xmlns=""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7">
                <a:extLst>
                  <a:ext uri="{FF2B5EF4-FFF2-40B4-BE49-F238E27FC236}">
                    <a16:creationId xmlns=""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8">
                <a:extLst>
                  <a:ext uri="{FF2B5EF4-FFF2-40B4-BE49-F238E27FC236}">
                    <a16:creationId xmlns=""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9">
                <a:extLst>
                  <a:ext uri="{FF2B5EF4-FFF2-40B4-BE49-F238E27FC236}">
                    <a16:creationId xmlns=""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0">
                <a:extLst>
                  <a:ext uri="{FF2B5EF4-FFF2-40B4-BE49-F238E27FC236}">
                    <a16:creationId xmlns=""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1">
                <a:extLst>
                  <a:ext uri="{FF2B5EF4-FFF2-40B4-BE49-F238E27FC236}">
                    <a16:creationId xmlns=""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7" name="Freeform 32">
                <a:extLst>
                  <a:ext uri="{FF2B5EF4-FFF2-40B4-BE49-F238E27FC236}">
                    <a16:creationId xmlns=""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3">
                <a:extLst>
                  <a:ext uri="{FF2B5EF4-FFF2-40B4-BE49-F238E27FC236}">
                    <a16:creationId xmlns=""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4">
                <a:extLst>
                  <a:ext uri="{FF2B5EF4-FFF2-40B4-BE49-F238E27FC236}">
                    <a16:creationId xmlns=""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5">
                <a:extLst>
                  <a:ext uri="{FF2B5EF4-FFF2-40B4-BE49-F238E27FC236}">
                    <a16:creationId xmlns=""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6">
                <a:extLst>
                  <a:ext uri="{FF2B5EF4-FFF2-40B4-BE49-F238E27FC236}">
                    <a16:creationId xmlns=""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7">
                <a:extLst>
                  <a:ext uri="{FF2B5EF4-FFF2-40B4-BE49-F238E27FC236}">
                    <a16:creationId xmlns=""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8">
                <a:extLst>
                  <a:ext uri="{FF2B5EF4-FFF2-40B4-BE49-F238E27FC236}">
                    <a16:creationId xmlns=""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9">
                <a:extLst>
                  <a:ext uri="{FF2B5EF4-FFF2-40B4-BE49-F238E27FC236}">
                    <a16:creationId xmlns=""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40">
                <a:extLst>
                  <a:ext uri="{FF2B5EF4-FFF2-40B4-BE49-F238E27FC236}">
                    <a16:creationId xmlns=""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Rectangle 41">
                <a:extLst>
                  <a:ext uri="{FF2B5EF4-FFF2-40B4-BE49-F238E27FC236}">
                    <a16:creationId xmlns=""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-1"/>
            <a:ext cx="9144002" cy="6858001"/>
            <a:chOff x="0" y="-1"/>
            <a:chExt cx="12192003" cy="6858001"/>
          </a:xfrm>
        </p:grpSpPr>
        <p:sp useBgFill="1"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7" name="Picture 2">
              <a:extLst>
                <a:ext uri="{FF2B5EF4-FFF2-40B4-BE49-F238E27FC236}">
                  <a16:creationId xmlns=""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61A081CC-B12E-4E9E-A120-00B9AD51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91" y="185741"/>
            <a:ext cx="2313668" cy="15446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/>
              <a:t>Tilstrekkelig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riktig</a:t>
            </a:r>
            <a:r>
              <a:rPr lang="en-US" dirty="0"/>
              <a:t> </a:t>
            </a:r>
            <a:r>
              <a:rPr lang="en-US" dirty="0" err="1"/>
              <a:t>kartlegging</a:t>
            </a:r>
            <a:endParaRPr lang="en-US" dirty="0"/>
          </a:p>
        </p:txBody>
      </p:sp>
      <p:pic>
        <p:nvPicPr>
          <p:cNvPr id="7" name="Plassholder for bilde 6" descr="Et bilde som inneholder innendørs, person, vindu, sitter&#10;&#10;Automatisk generert beskrivelse">
            <a:extLst>
              <a:ext uri="{FF2B5EF4-FFF2-40B4-BE49-F238E27FC236}">
                <a16:creationId xmlns="" xmlns:a16="http://schemas.microsoft.com/office/drawing/2014/main" id="{721CCC98-B04F-446A-B839-6C4877639E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22846" r="5515"/>
          <a:stretch/>
        </p:blipFill>
        <p:spPr>
          <a:xfrm>
            <a:off x="-4198" y="10"/>
            <a:ext cx="5668906" cy="685799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1728788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1" name="Freeform 6">
              <a:extLst>
                <a:ext uri="{FF2B5EF4-FFF2-40B4-BE49-F238E27FC236}">
                  <a16:creationId xmlns=""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7">
              <a:extLst>
                <a:ext uri="{FF2B5EF4-FFF2-40B4-BE49-F238E27FC236}">
                  <a16:creationId xmlns=""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4" name="Freeform 9">
              <a:extLst>
                <a:ext uri="{FF2B5EF4-FFF2-40B4-BE49-F238E27FC236}">
                  <a16:creationId xmlns=""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0">
              <a:extLst>
                <a:ext uri="{FF2B5EF4-FFF2-40B4-BE49-F238E27FC236}">
                  <a16:creationId xmlns=""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1">
              <a:extLst>
                <a:ext uri="{FF2B5EF4-FFF2-40B4-BE49-F238E27FC236}">
                  <a16:creationId xmlns=""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2">
              <a:extLst>
                <a:ext uri="{FF2B5EF4-FFF2-40B4-BE49-F238E27FC236}">
                  <a16:creationId xmlns=""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3">
              <a:extLst>
                <a:ext uri="{FF2B5EF4-FFF2-40B4-BE49-F238E27FC236}">
                  <a16:creationId xmlns=""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4">
              <a:extLst>
                <a:ext uri="{FF2B5EF4-FFF2-40B4-BE49-F238E27FC236}">
                  <a16:creationId xmlns=""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5">
              <a:extLst>
                <a:ext uri="{FF2B5EF4-FFF2-40B4-BE49-F238E27FC236}">
                  <a16:creationId xmlns=""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6">
              <a:extLst>
                <a:ext uri="{FF2B5EF4-FFF2-40B4-BE49-F238E27FC236}">
                  <a16:creationId xmlns=""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7">
              <a:extLst>
                <a:ext uri="{FF2B5EF4-FFF2-40B4-BE49-F238E27FC236}">
                  <a16:creationId xmlns=""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8">
              <a:extLst>
                <a:ext uri="{FF2B5EF4-FFF2-40B4-BE49-F238E27FC236}">
                  <a16:creationId xmlns=""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9">
              <a:extLst>
                <a:ext uri="{FF2B5EF4-FFF2-40B4-BE49-F238E27FC236}">
                  <a16:creationId xmlns=""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0">
              <a:extLst>
                <a:ext uri="{FF2B5EF4-FFF2-40B4-BE49-F238E27FC236}">
                  <a16:creationId xmlns=""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1">
              <a:extLst>
                <a:ext uri="{FF2B5EF4-FFF2-40B4-BE49-F238E27FC236}">
                  <a16:creationId xmlns=""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2">
              <a:extLst>
                <a:ext uri="{FF2B5EF4-FFF2-40B4-BE49-F238E27FC236}">
                  <a16:creationId xmlns=""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3">
              <a:extLst>
                <a:ext uri="{FF2B5EF4-FFF2-40B4-BE49-F238E27FC236}">
                  <a16:creationId xmlns=""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4">
              <a:extLst>
                <a:ext uri="{FF2B5EF4-FFF2-40B4-BE49-F238E27FC236}">
                  <a16:creationId xmlns=""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5">
              <a:extLst>
                <a:ext uri="{FF2B5EF4-FFF2-40B4-BE49-F238E27FC236}">
                  <a16:creationId xmlns=""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6">
              <a:extLst>
                <a:ext uri="{FF2B5EF4-FFF2-40B4-BE49-F238E27FC236}">
                  <a16:creationId xmlns=""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7">
              <a:extLst>
                <a:ext uri="{FF2B5EF4-FFF2-40B4-BE49-F238E27FC236}">
                  <a16:creationId xmlns=""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8">
              <a:extLst>
                <a:ext uri="{FF2B5EF4-FFF2-40B4-BE49-F238E27FC236}">
                  <a16:creationId xmlns=""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9">
              <a:extLst>
                <a:ext uri="{FF2B5EF4-FFF2-40B4-BE49-F238E27FC236}">
                  <a16:creationId xmlns=""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0">
              <a:extLst>
                <a:ext uri="{FF2B5EF4-FFF2-40B4-BE49-F238E27FC236}">
                  <a16:creationId xmlns=""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1">
              <a:extLst>
                <a:ext uri="{FF2B5EF4-FFF2-40B4-BE49-F238E27FC236}">
                  <a16:creationId xmlns=""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2">
              <a:extLst>
                <a:ext uri="{FF2B5EF4-FFF2-40B4-BE49-F238E27FC236}">
                  <a16:creationId xmlns=""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9" name="Freeform 34">
              <a:extLst>
                <a:ext uri="{FF2B5EF4-FFF2-40B4-BE49-F238E27FC236}">
                  <a16:creationId xmlns=""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5">
              <a:extLst>
                <a:ext uri="{FF2B5EF4-FFF2-40B4-BE49-F238E27FC236}">
                  <a16:creationId xmlns=""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6">
              <a:extLst>
                <a:ext uri="{FF2B5EF4-FFF2-40B4-BE49-F238E27FC236}">
                  <a16:creationId xmlns=""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7">
              <a:extLst>
                <a:ext uri="{FF2B5EF4-FFF2-40B4-BE49-F238E27FC236}">
                  <a16:creationId xmlns=""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8">
              <a:extLst>
                <a:ext uri="{FF2B5EF4-FFF2-40B4-BE49-F238E27FC236}">
                  <a16:creationId xmlns=""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9">
              <a:extLst>
                <a:ext uri="{FF2B5EF4-FFF2-40B4-BE49-F238E27FC236}">
                  <a16:creationId xmlns=""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0">
              <a:extLst>
                <a:ext uri="{FF2B5EF4-FFF2-40B4-BE49-F238E27FC236}">
                  <a16:creationId xmlns=""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1">
              <a:extLst>
                <a:ext uri="{FF2B5EF4-FFF2-40B4-BE49-F238E27FC236}">
                  <a16:creationId xmlns=""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2">
              <a:extLst>
                <a:ext uri="{FF2B5EF4-FFF2-40B4-BE49-F238E27FC236}">
                  <a16:creationId xmlns=""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3">
              <a:extLst>
                <a:ext uri="{FF2B5EF4-FFF2-40B4-BE49-F238E27FC236}">
                  <a16:creationId xmlns=""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44">
              <a:extLst>
                <a:ext uri="{FF2B5EF4-FFF2-40B4-BE49-F238E27FC236}">
                  <a16:creationId xmlns=""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1" name="Freeform 46">
              <a:extLst>
                <a:ext uri="{FF2B5EF4-FFF2-40B4-BE49-F238E27FC236}">
                  <a16:creationId xmlns=""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7">
              <a:extLst>
                <a:ext uri="{FF2B5EF4-FFF2-40B4-BE49-F238E27FC236}">
                  <a16:creationId xmlns=""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8">
              <a:extLst>
                <a:ext uri="{FF2B5EF4-FFF2-40B4-BE49-F238E27FC236}">
                  <a16:creationId xmlns=""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9">
              <a:extLst>
                <a:ext uri="{FF2B5EF4-FFF2-40B4-BE49-F238E27FC236}">
                  <a16:creationId xmlns=""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0">
              <a:extLst>
                <a:ext uri="{FF2B5EF4-FFF2-40B4-BE49-F238E27FC236}">
                  <a16:creationId xmlns=""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1">
              <a:extLst>
                <a:ext uri="{FF2B5EF4-FFF2-40B4-BE49-F238E27FC236}">
                  <a16:creationId xmlns=""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2">
              <a:extLst>
                <a:ext uri="{FF2B5EF4-FFF2-40B4-BE49-F238E27FC236}">
                  <a16:creationId xmlns=""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3">
              <a:extLst>
                <a:ext uri="{FF2B5EF4-FFF2-40B4-BE49-F238E27FC236}">
                  <a16:creationId xmlns=""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4">
              <a:extLst>
                <a:ext uri="{FF2B5EF4-FFF2-40B4-BE49-F238E27FC236}">
                  <a16:creationId xmlns=""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5">
              <a:extLst>
                <a:ext uri="{FF2B5EF4-FFF2-40B4-BE49-F238E27FC236}">
                  <a16:creationId xmlns=""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6">
              <a:extLst>
                <a:ext uri="{FF2B5EF4-FFF2-40B4-BE49-F238E27FC236}">
                  <a16:creationId xmlns=""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7">
              <a:extLst>
                <a:ext uri="{FF2B5EF4-FFF2-40B4-BE49-F238E27FC236}">
                  <a16:creationId xmlns=""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8">
              <a:extLst>
                <a:ext uri="{FF2B5EF4-FFF2-40B4-BE49-F238E27FC236}">
                  <a16:creationId xmlns=""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89118BB7-A391-4B11-BD17-318F23C2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889" y="1885903"/>
            <a:ext cx="2313669" cy="366558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Kartlegging</a:t>
            </a:r>
            <a:r>
              <a:rPr lang="en-US" sz="2400" dirty="0"/>
              <a:t> </a:t>
            </a:r>
            <a:r>
              <a:rPr lang="en-US" sz="2400" dirty="0" err="1"/>
              <a:t>ved</a:t>
            </a:r>
            <a:r>
              <a:rPr lang="en-US" sz="2400" dirty="0"/>
              <a:t> </a:t>
            </a:r>
            <a:r>
              <a:rPr lang="en-US" sz="2400" dirty="0" err="1"/>
              <a:t>henvisning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NAV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Helse</a:t>
            </a:r>
            <a:r>
              <a:rPr lang="en-US" sz="2400" dirty="0"/>
              <a:t> har et </a:t>
            </a:r>
            <a:r>
              <a:rPr lang="en-US" sz="2400" dirty="0" err="1"/>
              <a:t>eget</a:t>
            </a:r>
            <a:r>
              <a:rPr lang="en-US" sz="2400" dirty="0"/>
              <a:t> </a:t>
            </a:r>
            <a:r>
              <a:rPr lang="en-US" sz="2400" dirty="0" err="1"/>
              <a:t>kartleggingsskjema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gjelder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pasientgrupper</a:t>
            </a:r>
            <a:r>
              <a:rPr lang="en-US" sz="2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Eget</a:t>
            </a:r>
            <a:r>
              <a:rPr lang="en-US" sz="2400" dirty="0"/>
              <a:t> </a:t>
            </a:r>
            <a:r>
              <a:rPr lang="en-US" sz="2400" dirty="0" err="1"/>
              <a:t>skjema</a:t>
            </a:r>
            <a:r>
              <a:rPr lang="en-US" sz="2400" dirty="0"/>
              <a:t> for ROP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Riktig</a:t>
            </a:r>
            <a:r>
              <a:rPr lang="en-US" sz="2400" dirty="0"/>
              <a:t> </a:t>
            </a:r>
            <a:r>
              <a:rPr lang="en-US" sz="2400" dirty="0" err="1"/>
              <a:t>kartlegging</a:t>
            </a:r>
            <a:r>
              <a:rPr lang="en-US" sz="2400" dirty="0"/>
              <a:t>- </a:t>
            </a:r>
            <a:r>
              <a:rPr lang="en-US" sz="2400" dirty="0" err="1"/>
              <a:t>hvordan</a:t>
            </a:r>
            <a:r>
              <a:rPr lang="en-US" sz="2400" dirty="0"/>
              <a:t> </a:t>
            </a:r>
            <a:r>
              <a:rPr lang="en-US" sz="2400" dirty="0" err="1"/>
              <a:t>gjør</a:t>
            </a:r>
            <a:r>
              <a:rPr lang="en-US" sz="2400" dirty="0"/>
              <a:t> vi det?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14" name="Bilde 113">
            <a:extLst>
              <a:ext uri="{FF2B5EF4-FFF2-40B4-BE49-F238E27FC236}">
                <a16:creationId xmlns="" xmlns:a16="http://schemas.microsoft.com/office/drawing/2014/main" id="{9D013CF5-8AE4-4285-8B00-CC23BCC5A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209" y="5707018"/>
            <a:ext cx="1540412" cy="8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7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38BFA449-4933-478B-B27D-ACCC557F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21A37DB-EDD2-4025-A254-7FE5E4C7AE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="" xmlns:a16="http://schemas.microsoft.com/office/drawing/2014/main" id="{708D40D6-935E-4579-ABE6-A99C7E33F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F9775315-32FD-4BD8-BB73-F51CD2C686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336A6870-9B40-41FF-B9F4-A6BA3B2987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="" xmlns:a16="http://schemas.microsoft.com/office/drawing/2014/main" id="{C710122E-DD96-4794-A7E0-04B497DA5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4F4CBCBE-E77B-4F77-A0FC-8E53E8222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3AADEE32-46BC-4B55-9FB4-EC09FF4B7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49C2E1A9-8937-452C-B9FC-E735928819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52F0D79A-B92A-42F1-9DC4-3768BB84C7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DF9A7FE6-2AA9-4245-A3FD-2B1E9B419E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5DBCDEBC-5990-40B3-B01F-0901475F58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4F679A7F-49B5-4FB8-8861-39C0B1A780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A941BD-9824-47D0-835E-824412568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9788DF14-5749-40F7-9AFC-400AB2F61D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E1032387-9F5C-4637-A5BC-43C8FDFF3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E0AE6232-915A-4EDB-BC6C-546E772D2A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4B47A13E-CFFB-493F-8C53-266B8A9D14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="" xmlns:a16="http://schemas.microsoft.com/office/drawing/2014/main" id="{CFD722CE-8752-4A08-B23F-764AB47DD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042C13BD-E9AE-4C85-B32E-8913F9B270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="" xmlns:a16="http://schemas.microsoft.com/office/drawing/2014/main" id="{4598BDC2-ABB1-475A-89A7-29713D01C8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="" xmlns:a16="http://schemas.microsoft.com/office/drawing/2014/main" id="{2B080B8C-F78B-4171-A1BC-CA5BE0F56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="" xmlns:a16="http://schemas.microsoft.com/office/drawing/2014/main" id="{71741891-D8A9-46B8-B264-5459DCF9E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="" xmlns:a16="http://schemas.microsoft.com/office/drawing/2014/main" id="{A109E82B-1D08-4B6E-9B6C-FE2EC6D533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="" xmlns:a16="http://schemas.microsoft.com/office/drawing/2014/main" id="{F35E73B8-CFFA-479A-9DE0-5300299D2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="" xmlns:a16="http://schemas.microsoft.com/office/drawing/2014/main" id="{B0B910CE-9CED-4630-9203-347D1B6D12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="" xmlns:a16="http://schemas.microsoft.com/office/drawing/2014/main" id="{D06A4D8D-E038-4ED6-9E80-4E91BA84A5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="" xmlns:a16="http://schemas.microsoft.com/office/drawing/2014/main" id="{5EC8C817-4C9E-45E8-B74C-729F1C3FB0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="" xmlns:a16="http://schemas.microsoft.com/office/drawing/2014/main" id="{226556E8-E6A7-4D81-9C6C-A69A8B611B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="" xmlns:a16="http://schemas.microsoft.com/office/drawing/2014/main" id="{BF75F646-19BF-4436-97C0-BE3EBEEF9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="" xmlns:a16="http://schemas.microsoft.com/office/drawing/2014/main" id="{222B076E-642A-4E93-8143-3A8D889753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="" xmlns:a16="http://schemas.microsoft.com/office/drawing/2014/main" id="{569DC54F-1DCD-40F9-B756-A79C3170C2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="" xmlns:a16="http://schemas.microsoft.com/office/drawing/2014/main" id="{D6F49EF9-430E-4A1B-9A18-6C247E71E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="" xmlns:a16="http://schemas.microsoft.com/office/drawing/2014/main" id="{C94C2930-C094-4CF9-8449-60C7BAE98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B4FF864C-97F2-40BD-95D1-E47527BCB2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="" xmlns:a16="http://schemas.microsoft.com/office/drawing/2014/main" id="{E8804833-F6BB-4F88-BA24-F59429C710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="" xmlns:a16="http://schemas.microsoft.com/office/drawing/2014/main" id="{29A4A3B0-4E15-432A-92DB-7B9E576010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="" xmlns:a16="http://schemas.microsoft.com/office/drawing/2014/main" id="{3CAB34B1-2BFA-44A9-AC3E-D300B30B75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="" xmlns:a16="http://schemas.microsoft.com/office/drawing/2014/main" id="{F92527C9-EADB-4C47-BA6A-E70AC9FEC6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="" xmlns:a16="http://schemas.microsoft.com/office/drawing/2014/main" id="{B9808241-C113-44CB-810B-CCBA18955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="" xmlns:a16="http://schemas.microsoft.com/office/drawing/2014/main" id="{67AEC938-B302-4DA0-9A63-39F2BC34A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="" xmlns:a16="http://schemas.microsoft.com/office/drawing/2014/main" id="{4A1D4FCF-06B8-4AD3-A750-2B6C298C2E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="" xmlns:a16="http://schemas.microsoft.com/office/drawing/2014/main" id="{B99F5A7E-1A7F-43C2-AC7A-A1B877D0AD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="" xmlns:a16="http://schemas.microsoft.com/office/drawing/2014/main" id="{5B2DDAA2-7B26-47EF-B7D6-B00B653B36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="" xmlns:a16="http://schemas.microsoft.com/office/drawing/2014/main" id="{7050BAA0-A0C9-4670-B76F-CC87679BC8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="" xmlns:a16="http://schemas.microsoft.com/office/drawing/2014/main" id="{296F765D-D9A6-4D73-88D8-0DCC5012BF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="" xmlns:a16="http://schemas.microsoft.com/office/drawing/2014/main" id="{30C0F78F-AC50-4DFA-B5A8-A68422EC0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="" xmlns:a16="http://schemas.microsoft.com/office/drawing/2014/main" id="{E8AD708C-6C0A-458D-A623-7669B9178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="" xmlns:a16="http://schemas.microsoft.com/office/drawing/2014/main" id="{2F29497E-2528-4481-99BB-8336C16E41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="" xmlns:a16="http://schemas.microsoft.com/office/drawing/2014/main" id="{30DD109A-0A1F-4554-A865-B1062C525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="" xmlns:a16="http://schemas.microsoft.com/office/drawing/2014/main" id="{39A1957F-65F0-4D6E-9F75-09614FFAC4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="" xmlns:a16="http://schemas.microsoft.com/office/drawing/2014/main" id="{B4F4BB93-11B2-400C-9549-C7FB7BF71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="" xmlns:a16="http://schemas.microsoft.com/office/drawing/2014/main" id="{04B086A3-C06F-4862-A8A0-DB01FF3DD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="" xmlns:a16="http://schemas.microsoft.com/office/drawing/2014/main" id="{9202F0E1-86CF-4652-AA29-E284146476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="" xmlns:a16="http://schemas.microsoft.com/office/drawing/2014/main" id="{8887D0AB-0624-47E1-906E-6686FA7DEB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="" xmlns:a16="http://schemas.microsoft.com/office/drawing/2014/main" id="{F54439EF-914B-4744-A1D7-FBD89813C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4D50C3BF-4EC6-4075-8C5A-BB4D93669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-1"/>
            <a:ext cx="9144002" cy="6858001"/>
            <a:chOff x="0" y="-1"/>
            <a:chExt cx="12192003" cy="6858001"/>
          </a:xfrm>
        </p:grpSpPr>
        <p:sp useBgFill="1"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AAD5EEF9-647D-437D-909D-552158996D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1" name="Picture 2">
              <a:extLst>
                <a:ext uri="{FF2B5EF4-FFF2-40B4-BE49-F238E27FC236}">
                  <a16:creationId xmlns="" xmlns:a16="http://schemas.microsoft.com/office/drawing/2014/main" id="{AD572E06-C69D-4C73-907F-E960818C98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4EA865F-3E9F-46AF-9015-D9D65E8F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551" y="1122363"/>
            <a:ext cx="404845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Virker det?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B419D975-1D7B-4867-8850-485119CB0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3174" y="3602038"/>
            <a:ext cx="4077827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cap="all">
                <a:solidFill>
                  <a:schemeClr val="tx2"/>
                </a:solidFill>
              </a:rPr>
              <a:t>En historie fra praksis</a:t>
            </a:r>
          </a:p>
        </p:txBody>
      </p:sp>
      <p:pic>
        <p:nvPicPr>
          <p:cNvPr id="6" name="Plassholder for bilde 5" descr="Et bilde som inneholder sko, tre, føtter, sitter&#10;&#10;Automatisk generert beskrivelse">
            <a:extLst>
              <a:ext uri="{FF2B5EF4-FFF2-40B4-BE49-F238E27FC236}">
                <a16:creationId xmlns="" xmlns:a16="http://schemas.microsoft.com/office/drawing/2014/main" id="{3CA1DFFC-17DF-49BA-BED5-A8E7700D20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879"/>
          <a:stretch/>
        </p:blipFill>
        <p:spPr>
          <a:xfrm>
            <a:off x="-4197" y="10"/>
            <a:ext cx="3476687" cy="685799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5C427DC4-D0C8-4AD1-971C-C179999E4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1728788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4" name="Rectangle 5">
              <a:extLst>
                <a:ext uri="{FF2B5EF4-FFF2-40B4-BE49-F238E27FC236}">
                  <a16:creationId xmlns="" xmlns:a16="http://schemas.microsoft.com/office/drawing/2014/main" id="{11827C78-913D-484C-8C41-03DA314252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="" xmlns:a16="http://schemas.microsoft.com/office/drawing/2014/main" id="{B6F8B17C-D826-4328-938A-3EA29923D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="" xmlns:a16="http://schemas.microsoft.com/office/drawing/2014/main" id="{39D88DB7-6249-4F7B-BE6A-FCC6D4978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Rectangle 8">
              <a:extLst>
                <a:ext uri="{FF2B5EF4-FFF2-40B4-BE49-F238E27FC236}">
                  <a16:creationId xmlns="" xmlns:a16="http://schemas.microsoft.com/office/drawing/2014/main" id="{756D5198-7167-4B16-AB98-5B4E36925F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="" xmlns:a16="http://schemas.microsoft.com/office/drawing/2014/main" id="{DA8DAFD5-0534-4B77-9BDA-835065CBA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="" xmlns:a16="http://schemas.microsoft.com/office/drawing/2014/main" id="{7CA8B15F-CF03-4D11-8AEC-82E80157B1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="" xmlns:a16="http://schemas.microsoft.com/office/drawing/2014/main" id="{459FF9F8-7A9B-4AA7-A132-383AF34859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="" xmlns:a16="http://schemas.microsoft.com/office/drawing/2014/main" id="{CBA02FB8-E42C-45DA-AAF7-3397620DAD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="" xmlns:a16="http://schemas.microsoft.com/office/drawing/2014/main" id="{9929394A-93E2-4CC7-BE87-C83F6A8E7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="" xmlns:a16="http://schemas.microsoft.com/office/drawing/2014/main" id="{0D9C5509-FF48-4A4B-93E5-54BB49A4A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="" xmlns:a16="http://schemas.microsoft.com/office/drawing/2014/main" id="{8D8D120B-EEA9-48FD-8996-23C6C46E1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="" xmlns:a16="http://schemas.microsoft.com/office/drawing/2014/main" id="{3C6F42D5-B202-46C6-8515-D98407842B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="" xmlns:a16="http://schemas.microsoft.com/office/drawing/2014/main" id="{63970DAE-ED0B-4C16-A738-7D472097C3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="" xmlns:a16="http://schemas.microsoft.com/office/drawing/2014/main" id="{3057B46C-1C3D-49B0-BFA0-F8C5242339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="" xmlns:a16="http://schemas.microsoft.com/office/drawing/2014/main" id="{48CF20C5-3838-4173-A8B8-B2F2C98F16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="" xmlns:a16="http://schemas.microsoft.com/office/drawing/2014/main" id="{ECE30E10-7578-4E62-ACBF-10C479060C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="" xmlns:a16="http://schemas.microsoft.com/office/drawing/2014/main" id="{944967BD-A875-4678-99F4-7F57BB00D9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="" xmlns:a16="http://schemas.microsoft.com/office/drawing/2014/main" id="{39B8890D-782F-4441-99F8-24D555ADB9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="" xmlns:a16="http://schemas.microsoft.com/office/drawing/2014/main" id="{BD2843C9-86AC-4823-8D89-66B62F94E2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="" xmlns:a16="http://schemas.microsoft.com/office/drawing/2014/main" id="{1B519EA3-915E-4EAD-A40F-32168E8E1F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="" xmlns:a16="http://schemas.microsoft.com/office/drawing/2014/main" id="{7A321902-1E1D-4964-AF8F-D133DEA58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6">
              <a:extLst>
                <a:ext uri="{FF2B5EF4-FFF2-40B4-BE49-F238E27FC236}">
                  <a16:creationId xmlns="" xmlns:a16="http://schemas.microsoft.com/office/drawing/2014/main" id="{112E54C4-91A4-40EC-9182-578C6684F1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7">
              <a:extLst>
                <a:ext uri="{FF2B5EF4-FFF2-40B4-BE49-F238E27FC236}">
                  <a16:creationId xmlns="" xmlns:a16="http://schemas.microsoft.com/office/drawing/2014/main" id="{8FA627D4-711B-43E1-956F-E83777F1E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8">
              <a:extLst>
                <a:ext uri="{FF2B5EF4-FFF2-40B4-BE49-F238E27FC236}">
                  <a16:creationId xmlns="" xmlns:a16="http://schemas.microsoft.com/office/drawing/2014/main" id="{A52861B4-1F11-4F96-B2C6-6CF1ABF3EA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9">
              <a:extLst>
                <a:ext uri="{FF2B5EF4-FFF2-40B4-BE49-F238E27FC236}">
                  <a16:creationId xmlns="" xmlns:a16="http://schemas.microsoft.com/office/drawing/2014/main" id="{8B08E382-69A6-4F49-B9D0-30282ABF20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0">
              <a:extLst>
                <a:ext uri="{FF2B5EF4-FFF2-40B4-BE49-F238E27FC236}">
                  <a16:creationId xmlns="" xmlns:a16="http://schemas.microsoft.com/office/drawing/2014/main" id="{C90814EC-520D-44F5-86DC-EC86DC654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1">
              <a:extLst>
                <a:ext uri="{FF2B5EF4-FFF2-40B4-BE49-F238E27FC236}">
                  <a16:creationId xmlns="" xmlns:a16="http://schemas.microsoft.com/office/drawing/2014/main" id="{F912B22F-31DB-46D6-8E4E-54EBED6B99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2">
              <a:extLst>
                <a:ext uri="{FF2B5EF4-FFF2-40B4-BE49-F238E27FC236}">
                  <a16:creationId xmlns="" xmlns:a16="http://schemas.microsoft.com/office/drawing/2014/main" id="{051A22F2-66B3-4FF2-89BD-CD02C2681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33">
              <a:extLst>
                <a:ext uri="{FF2B5EF4-FFF2-40B4-BE49-F238E27FC236}">
                  <a16:creationId xmlns="" xmlns:a16="http://schemas.microsoft.com/office/drawing/2014/main" id="{4C2C276D-BE72-4024-971D-6777F9524C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34">
              <a:extLst>
                <a:ext uri="{FF2B5EF4-FFF2-40B4-BE49-F238E27FC236}">
                  <a16:creationId xmlns="" xmlns:a16="http://schemas.microsoft.com/office/drawing/2014/main" id="{6AFDDC6B-3AFC-48D7-95CF-5FBB511D84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5">
              <a:extLst>
                <a:ext uri="{FF2B5EF4-FFF2-40B4-BE49-F238E27FC236}">
                  <a16:creationId xmlns="" xmlns:a16="http://schemas.microsoft.com/office/drawing/2014/main" id="{FFAA444D-5CF5-4864-A37F-A111C8FF89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6">
              <a:extLst>
                <a:ext uri="{FF2B5EF4-FFF2-40B4-BE49-F238E27FC236}">
                  <a16:creationId xmlns="" xmlns:a16="http://schemas.microsoft.com/office/drawing/2014/main" id="{5FF79462-E4F2-48A6-A56D-0D60256382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7">
              <a:extLst>
                <a:ext uri="{FF2B5EF4-FFF2-40B4-BE49-F238E27FC236}">
                  <a16:creationId xmlns="" xmlns:a16="http://schemas.microsoft.com/office/drawing/2014/main" id="{966D2CEE-D08F-46BC-B14C-93765B5B5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8">
              <a:extLst>
                <a:ext uri="{FF2B5EF4-FFF2-40B4-BE49-F238E27FC236}">
                  <a16:creationId xmlns="" xmlns:a16="http://schemas.microsoft.com/office/drawing/2014/main" id="{599A4AD6-C27F-4336-9E88-8C647A23CF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9">
              <a:extLst>
                <a:ext uri="{FF2B5EF4-FFF2-40B4-BE49-F238E27FC236}">
                  <a16:creationId xmlns="" xmlns:a16="http://schemas.microsoft.com/office/drawing/2014/main" id="{44DF8341-5042-4DC0-BAEF-E3D91FF72E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0">
              <a:extLst>
                <a:ext uri="{FF2B5EF4-FFF2-40B4-BE49-F238E27FC236}">
                  <a16:creationId xmlns="" xmlns:a16="http://schemas.microsoft.com/office/drawing/2014/main" id="{71762CC7-CB05-40DA-A00C-4E2E248015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1">
              <a:extLst>
                <a:ext uri="{FF2B5EF4-FFF2-40B4-BE49-F238E27FC236}">
                  <a16:creationId xmlns="" xmlns:a16="http://schemas.microsoft.com/office/drawing/2014/main" id="{4F9045FC-8914-48C8-A36C-AAA35E3F4A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2">
              <a:extLst>
                <a:ext uri="{FF2B5EF4-FFF2-40B4-BE49-F238E27FC236}">
                  <a16:creationId xmlns="" xmlns:a16="http://schemas.microsoft.com/office/drawing/2014/main" id="{2B8DF617-2AF1-45FE-A0B8-E36B9580A3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3">
              <a:extLst>
                <a:ext uri="{FF2B5EF4-FFF2-40B4-BE49-F238E27FC236}">
                  <a16:creationId xmlns="" xmlns:a16="http://schemas.microsoft.com/office/drawing/2014/main" id="{492D7FF8-46B6-4679-9439-2057238D5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4">
              <a:extLst>
                <a:ext uri="{FF2B5EF4-FFF2-40B4-BE49-F238E27FC236}">
                  <a16:creationId xmlns="" xmlns:a16="http://schemas.microsoft.com/office/drawing/2014/main" id="{33DDE513-207C-49C7-BF67-7526AAAA15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Rectangle 45">
              <a:extLst>
                <a:ext uri="{FF2B5EF4-FFF2-40B4-BE49-F238E27FC236}">
                  <a16:creationId xmlns="" xmlns:a16="http://schemas.microsoft.com/office/drawing/2014/main" id="{ABEE1802-DF83-4775-831C-512B9B0B15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5" name="Freeform 46">
              <a:extLst>
                <a:ext uri="{FF2B5EF4-FFF2-40B4-BE49-F238E27FC236}">
                  <a16:creationId xmlns="" xmlns:a16="http://schemas.microsoft.com/office/drawing/2014/main" id="{3882C4EF-F620-4972-8FB9-B856D2B636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7">
              <a:extLst>
                <a:ext uri="{FF2B5EF4-FFF2-40B4-BE49-F238E27FC236}">
                  <a16:creationId xmlns="" xmlns:a16="http://schemas.microsoft.com/office/drawing/2014/main" id="{531F85E7-F63E-4D39-8088-8195AD2274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8">
              <a:extLst>
                <a:ext uri="{FF2B5EF4-FFF2-40B4-BE49-F238E27FC236}">
                  <a16:creationId xmlns="" xmlns:a16="http://schemas.microsoft.com/office/drawing/2014/main" id="{9ADD32DD-B096-4677-80F8-B92AA01E6E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9">
              <a:extLst>
                <a:ext uri="{FF2B5EF4-FFF2-40B4-BE49-F238E27FC236}">
                  <a16:creationId xmlns="" xmlns:a16="http://schemas.microsoft.com/office/drawing/2014/main" id="{9F1863D8-139F-4C40-BF00-40B6EA0F30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0">
              <a:extLst>
                <a:ext uri="{FF2B5EF4-FFF2-40B4-BE49-F238E27FC236}">
                  <a16:creationId xmlns="" xmlns:a16="http://schemas.microsoft.com/office/drawing/2014/main" id="{41C88777-539F-4497-8ACD-DB5EB48C8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1">
              <a:extLst>
                <a:ext uri="{FF2B5EF4-FFF2-40B4-BE49-F238E27FC236}">
                  <a16:creationId xmlns="" xmlns:a16="http://schemas.microsoft.com/office/drawing/2014/main" id="{502CEC28-4F28-4576-B919-7262CCC10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2">
              <a:extLst>
                <a:ext uri="{FF2B5EF4-FFF2-40B4-BE49-F238E27FC236}">
                  <a16:creationId xmlns="" xmlns:a16="http://schemas.microsoft.com/office/drawing/2014/main" id="{C9E5198A-7C53-4D62-BA3D-A3AC6FD0F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3">
              <a:extLst>
                <a:ext uri="{FF2B5EF4-FFF2-40B4-BE49-F238E27FC236}">
                  <a16:creationId xmlns="" xmlns:a16="http://schemas.microsoft.com/office/drawing/2014/main" id="{E9A854AB-3F74-4287-87DC-AF5A568859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4">
              <a:extLst>
                <a:ext uri="{FF2B5EF4-FFF2-40B4-BE49-F238E27FC236}">
                  <a16:creationId xmlns="" xmlns:a16="http://schemas.microsoft.com/office/drawing/2014/main" id="{4AB0057E-B3A6-4026-9957-95F85AEE5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5">
              <a:extLst>
                <a:ext uri="{FF2B5EF4-FFF2-40B4-BE49-F238E27FC236}">
                  <a16:creationId xmlns="" xmlns:a16="http://schemas.microsoft.com/office/drawing/2014/main" id="{3EE41E05-F297-4026-836E-28493C070B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6">
              <a:extLst>
                <a:ext uri="{FF2B5EF4-FFF2-40B4-BE49-F238E27FC236}">
                  <a16:creationId xmlns="" xmlns:a16="http://schemas.microsoft.com/office/drawing/2014/main" id="{C92C5E3B-704D-4F3E-8093-7CA684C41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7">
              <a:extLst>
                <a:ext uri="{FF2B5EF4-FFF2-40B4-BE49-F238E27FC236}">
                  <a16:creationId xmlns="" xmlns:a16="http://schemas.microsoft.com/office/drawing/2014/main" id="{825CD6F0-AF7C-4FF4-97CB-67456D1D7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8">
              <a:extLst>
                <a:ext uri="{FF2B5EF4-FFF2-40B4-BE49-F238E27FC236}">
                  <a16:creationId xmlns="" xmlns:a16="http://schemas.microsoft.com/office/drawing/2014/main" id="{C4DD64A4-C034-4789-BB5E-F569044A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B683E0DB-6F21-4C3E-8305-9450FD8D6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0" name="Freeform 32">
              <a:extLst>
                <a:ext uri="{FF2B5EF4-FFF2-40B4-BE49-F238E27FC236}">
                  <a16:creationId xmlns="" xmlns:a16="http://schemas.microsoft.com/office/drawing/2014/main" id="{F0A05D6A-7B96-4CC8-AE3F-7FD9D8AD9B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3">
              <a:extLst>
                <a:ext uri="{FF2B5EF4-FFF2-40B4-BE49-F238E27FC236}">
                  <a16:creationId xmlns="" xmlns:a16="http://schemas.microsoft.com/office/drawing/2014/main" id="{5D804E2E-555D-4400-AF17-C855839CB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4">
              <a:extLst>
                <a:ext uri="{FF2B5EF4-FFF2-40B4-BE49-F238E27FC236}">
                  <a16:creationId xmlns="" xmlns:a16="http://schemas.microsoft.com/office/drawing/2014/main" id="{18D98775-8A76-44FB-B847-48847A7B51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5">
              <a:extLst>
                <a:ext uri="{FF2B5EF4-FFF2-40B4-BE49-F238E27FC236}">
                  <a16:creationId xmlns="" xmlns:a16="http://schemas.microsoft.com/office/drawing/2014/main" id="{81718D4D-D78C-49F6-A8D0-9BFA8281AF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6">
              <a:extLst>
                <a:ext uri="{FF2B5EF4-FFF2-40B4-BE49-F238E27FC236}">
                  <a16:creationId xmlns="" xmlns:a16="http://schemas.microsoft.com/office/drawing/2014/main" id="{77635061-C105-40C2-B344-85AFF3485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7">
              <a:extLst>
                <a:ext uri="{FF2B5EF4-FFF2-40B4-BE49-F238E27FC236}">
                  <a16:creationId xmlns="" xmlns:a16="http://schemas.microsoft.com/office/drawing/2014/main" id="{8AC7657B-8096-43B1-8064-66D26AD3EB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8">
              <a:extLst>
                <a:ext uri="{FF2B5EF4-FFF2-40B4-BE49-F238E27FC236}">
                  <a16:creationId xmlns="" xmlns:a16="http://schemas.microsoft.com/office/drawing/2014/main" id="{53E7728E-84D6-4409-8B01-362F9C83C5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9">
              <a:extLst>
                <a:ext uri="{FF2B5EF4-FFF2-40B4-BE49-F238E27FC236}">
                  <a16:creationId xmlns="" xmlns:a16="http://schemas.microsoft.com/office/drawing/2014/main" id="{4AC472D4-CE53-4329-A993-58B6E842D7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40">
              <a:extLst>
                <a:ext uri="{FF2B5EF4-FFF2-40B4-BE49-F238E27FC236}">
                  <a16:creationId xmlns="" xmlns:a16="http://schemas.microsoft.com/office/drawing/2014/main" id="{26159CF8-0326-4216-A837-F6D30FE966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Rectangle 41">
              <a:extLst>
                <a:ext uri="{FF2B5EF4-FFF2-40B4-BE49-F238E27FC236}">
                  <a16:creationId xmlns="" xmlns:a16="http://schemas.microsoft.com/office/drawing/2014/main" id="{9BC6B81B-A802-4A4A-A808-00EB769852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140" name="Bilde 139">
            <a:extLst>
              <a:ext uri="{FF2B5EF4-FFF2-40B4-BE49-F238E27FC236}">
                <a16:creationId xmlns="" xmlns:a16="http://schemas.microsoft.com/office/drawing/2014/main" id="{41D11602-514A-4D74-A1AC-6295D49A4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209" y="5707018"/>
            <a:ext cx="1540412" cy="8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IMG_042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8984" y="170131"/>
            <a:ext cx="2738202" cy="6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1_Krets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805</Words>
  <Application>Microsoft Office PowerPoint</Application>
  <PresentationFormat>Skjermfremvisning (4:3)</PresentationFormat>
  <Paragraphs>83</Paragraphs>
  <Slides>9</Slides>
  <Notes>6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1" baseType="lpstr">
      <vt:lpstr>Krets</vt:lpstr>
      <vt:lpstr>1_Krets</vt:lpstr>
      <vt:lpstr>PowerPoint-presentasjon</vt:lpstr>
      <vt:lpstr>Kort om tilsynet i Malvik</vt:lpstr>
      <vt:lpstr>forbedringsområder</vt:lpstr>
      <vt:lpstr>Forbedringsprosess</vt:lpstr>
      <vt:lpstr>Organisering, struktur og kontinuitet i tjenesteyting i hverdagen</vt:lpstr>
      <vt:lpstr>Opplysning, råd og veiledning (§ 17)</vt:lpstr>
      <vt:lpstr>Tilstrekkelig og riktig kartlegging</vt:lpstr>
      <vt:lpstr>Virker det?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Knudtzon, Margrethe</dc:creator>
  <cp:lastModifiedBy>Knudtzon, Margrethe</cp:lastModifiedBy>
  <cp:revision>3</cp:revision>
  <dcterms:created xsi:type="dcterms:W3CDTF">2019-12-13T07:13:50Z</dcterms:created>
  <dcterms:modified xsi:type="dcterms:W3CDTF">2019-12-13T07:34:31Z</dcterms:modified>
</cp:coreProperties>
</file>