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7" r:id="rId4"/>
    <p:sldId id="357" r:id="rId5"/>
    <p:sldId id="276" r:id="rId6"/>
    <p:sldId id="291" r:id="rId7"/>
    <p:sldId id="353" r:id="rId8"/>
    <p:sldId id="293" r:id="rId9"/>
    <p:sldId id="354" r:id="rId10"/>
    <p:sldId id="355" r:id="rId11"/>
    <p:sldId id="294" r:id="rId12"/>
    <p:sldId id="292" r:id="rId13"/>
    <p:sldId id="343" r:id="rId14"/>
    <p:sldId id="344" r:id="rId15"/>
    <p:sldId id="345" r:id="rId16"/>
    <p:sldId id="346" r:id="rId17"/>
    <p:sldId id="347" r:id="rId18"/>
    <p:sldId id="350" r:id="rId19"/>
    <p:sldId id="348" r:id="rId20"/>
    <p:sldId id="356" r:id="rId21"/>
    <p:sldId id="349" r:id="rId22"/>
    <p:sldId id="351" r:id="rId23"/>
    <p:sldId id="289" r:id="rId24"/>
    <p:sldId id="352" r:id="rId25"/>
    <p:sldId id="284" r:id="rId2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E"/>
    <a:srgbClr val="00ADBA"/>
    <a:srgbClr val="000000"/>
    <a:srgbClr val="7A942F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69722" autoAdjust="0"/>
  </p:normalViewPr>
  <p:slideViewPr>
    <p:cSldViewPr snapToGrid="0">
      <p:cViewPr varScale="1">
        <p:scale>
          <a:sx n="90" d="100"/>
          <a:sy n="90" d="100"/>
        </p:scale>
        <p:origin x="121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1E4C4-B272-4B2A-A062-EBF2975652ED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C73D8ADA-94EC-4673-8AF6-39627AF1EBD7}">
      <dgm:prSet phldrT="[Tekst]"/>
      <dgm:spPr/>
      <dgm:t>
        <a:bodyPr/>
        <a:lstStyle/>
        <a:p>
          <a:r>
            <a:rPr lang="nb-NO" dirty="0"/>
            <a:t>Brannslukking</a:t>
          </a:r>
        </a:p>
      </dgm:t>
    </dgm:pt>
    <dgm:pt modelId="{639DE226-B897-4B53-94F6-9FAD65E6D3FD}" type="parTrans" cxnId="{FCDE6AB2-066A-44DB-BC06-7FDC6A42F0E9}">
      <dgm:prSet/>
      <dgm:spPr/>
      <dgm:t>
        <a:bodyPr/>
        <a:lstStyle/>
        <a:p>
          <a:endParaRPr lang="nb-NO"/>
        </a:p>
      </dgm:t>
    </dgm:pt>
    <dgm:pt modelId="{9999E0C8-4F33-455D-AF5D-13C5AA9B38B7}" type="sibTrans" cxnId="{FCDE6AB2-066A-44DB-BC06-7FDC6A42F0E9}">
      <dgm:prSet/>
      <dgm:spPr/>
      <dgm:t>
        <a:bodyPr/>
        <a:lstStyle/>
        <a:p>
          <a:endParaRPr lang="nb-NO"/>
        </a:p>
      </dgm:t>
    </dgm:pt>
    <dgm:pt modelId="{FE87E613-20EC-4743-8BC2-94BB1A28B80B}">
      <dgm:prSet phldrT="[Tekst]"/>
      <dgm:spPr/>
      <dgm:t>
        <a:bodyPr/>
        <a:lstStyle/>
        <a:p>
          <a:r>
            <a:rPr lang="nb-NO" dirty="0"/>
            <a:t>Plan</a:t>
          </a:r>
        </a:p>
      </dgm:t>
    </dgm:pt>
    <dgm:pt modelId="{504700F0-E24F-4C84-A131-4B64EF1C801A}" type="parTrans" cxnId="{BD9A4F42-A6E4-475F-BE7C-57904FFD6B9D}">
      <dgm:prSet/>
      <dgm:spPr/>
      <dgm:t>
        <a:bodyPr/>
        <a:lstStyle/>
        <a:p>
          <a:endParaRPr lang="nb-NO"/>
        </a:p>
      </dgm:t>
    </dgm:pt>
    <dgm:pt modelId="{16D55F2F-98D4-4FD5-B4DD-836BAA9D3ACC}" type="sibTrans" cxnId="{BD9A4F42-A6E4-475F-BE7C-57904FFD6B9D}">
      <dgm:prSet/>
      <dgm:spPr/>
      <dgm:t>
        <a:bodyPr/>
        <a:lstStyle/>
        <a:p>
          <a:endParaRPr lang="nb-NO"/>
        </a:p>
      </dgm:t>
    </dgm:pt>
    <dgm:pt modelId="{F2284C93-56AF-4B4E-A8E4-A26CBD3C262B}">
      <dgm:prSet phldrT="[Tekst]"/>
      <dgm:spPr/>
      <dgm:t>
        <a:bodyPr/>
        <a:lstStyle/>
        <a:p>
          <a:r>
            <a:rPr lang="nb-NO" dirty="0"/>
            <a:t>Utføring</a:t>
          </a:r>
        </a:p>
      </dgm:t>
    </dgm:pt>
    <dgm:pt modelId="{7F50A165-201A-4205-B8EA-EB758236AF4D}" type="parTrans" cxnId="{1159C730-7EB5-462D-B3A6-049185170FB6}">
      <dgm:prSet/>
      <dgm:spPr/>
      <dgm:t>
        <a:bodyPr/>
        <a:lstStyle/>
        <a:p>
          <a:endParaRPr lang="nb-NO"/>
        </a:p>
      </dgm:t>
    </dgm:pt>
    <dgm:pt modelId="{A84482B3-38AF-4A2E-ADF0-D8FE6D6D5CA8}" type="sibTrans" cxnId="{1159C730-7EB5-462D-B3A6-049185170FB6}">
      <dgm:prSet/>
      <dgm:spPr/>
      <dgm:t>
        <a:bodyPr/>
        <a:lstStyle/>
        <a:p>
          <a:endParaRPr lang="nb-NO"/>
        </a:p>
      </dgm:t>
    </dgm:pt>
    <dgm:pt modelId="{E8C5705E-D165-4C90-83AD-ADA5B68F8A61}">
      <dgm:prSet phldrT="[Tekst]"/>
      <dgm:spPr/>
      <dgm:t>
        <a:bodyPr/>
        <a:lstStyle/>
        <a:p>
          <a:r>
            <a:rPr lang="nb-NO" dirty="0"/>
            <a:t>Evaluering/</a:t>
          </a:r>
        </a:p>
        <a:p>
          <a:r>
            <a:rPr lang="nb-NO" dirty="0"/>
            <a:t>kontroll</a:t>
          </a:r>
        </a:p>
      </dgm:t>
    </dgm:pt>
    <dgm:pt modelId="{5730B525-7C5C-4667-B9C4-174A6F2F96A6}" type="parTrans" cxnId="{C9C87A79-5453-42EC-A9EF-DEB6E380EC39}">
      <dgm:prSet/>
      <dgm:spPr/>
      <dgm:t>
        <a:bodyPr/>
        <a:lstStyle/>
        <a:p>
          <a:endParaRPr lang="nb-NO"/>
        </a:p>
      </dgm:t>
    </dgm:pt>
    <dgm:pt modelId="{9F8E1441-5A9C-4CC1-8A00-22EC427DCADA}" type="sibTrans" cxnId="{C9C87A79-5453-42EC-A9EF-DEB6E380EC39}">
      <dgm:prSet/>
      <dgm:spPr/>
      <dgm:t>
        <a:bodyPr/>
        <a:lstStyle/>
        <a:p>
          <a:endParaRPr lang="nb-NO"/>
        </a:p>
      </dgm:t>
    </dgm:pt>
    <dgm:pt modelId="{844502DD-9C57-4BE4-8812-31918E079006}" type="pres">
      <dgm:prSet presAssocID="{E3C1E4C4-B272-4B2A-A062-EBF2975652E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E0B527E-683B-49D5-9C45-7AC7985F3F3B}" type="pres">
      <dgm:prSet presAssocID="{E3C1E4C4-B272-4B2A-A062-EBF2975652ED}" presName="children" presStyleCnt="0"/>
      <dgm:spPr/>
    </dgm:pt>
    <dgm:pt modelId="{BF7C3EDA-369D-4E0F-A0D1-D3DD5DF13370}" type="pres">
      <dgm:prSet presAssocID="{E3C1E4C4-B272-4B2A-A062-EBF2975652ED}" presName="childPlaceholder" presStyleCnt="0"/>
      <dgm:spPr/>
    </dgm:pt>
    <dgm:pt modelId="{CEDDD6BA-9600-4511-B40C-5DEBACF1C1E6}" type="pres">
      <dgm:prSet presAssocID="{E3C1E4C4-B272-4B2A-A062-EBF2975652ED}" presName="circle" presStyleCnt="0"/>
      <dgm:spPr/>
    </dgm:pt>
    <dgm:pt modelId="{924673B2-F533-4CEB-BEE1-462BFAF79F13}" type="pres">
      <dgm:prSet presAssocID="{E3C1E4C4-B272-4B2A-A062-EBF2975652ED}" presName="quadrant1" presStyleLbl="node1" presStyleIdx="0" presStyleCnt="4" custScaleX="100814" custScaleY="115378" custLinFactNeighborX="8067" custLinFactNeighborY="-11540">
        <dgm:presLayoutVars>
          <dgm:chMax val="1"/>
          <dgm:bulletEnabled val="1"/>
        </dgm:presLayoutVars>
      </dgm:prSet>
      <dgm:spPr/>
    </dgm:pt>
    <dgm:pt modelId="{8EB60029-A1A5-4C45-A09C-02E2244C7A8A}" type="pres">
      <dgm:prSet presAssocID="{E3C1E4C4-B272-4B2A-A062-EBF2975652ED}" presName="quadrant2" presStyleLbl="node1" presStyleIdx="1" presStyleCnt="4" custScaleY="70289" custLinFactNeighborX="7198" custLinFactNeighborY="9441">
        <dgm:presLayoutVars>
          <dgm:chMax val="1"/>
          <dgm:bulletEnabled val="1"/>
        </dgm:presLayoutVars>
      </dgm:prSet>
      <dgm:spPr/>
    </dgm:pt>
    <dgm:pt modelId="{4D783822-498D-46F1-88AD-2609077B3D6A}" type="pres">
      <dgm:prSet presAssocID="{E3C1E4C4-B272-4B2A-A062-EBF2975652ED}" presName="quadrant3" presStyleLbl="node1" presStyleIdx="2" presStyleCnt="4" custScaleX="99620" custScaleY="87498" custLinFactNeighborX="8044" custLinFactNeighborY="-10377">
        <dgm:presLayoutVars>
          <dgm:chMax val="1"/>
          <dgm:bulletEnabled val="1"/>
        </dgm:presLayoutVars>
      </dgm:prSet>
      <dgm:spPr/>
    </dgm:pt>
    <dgm:pt modelId="{3AB6E264-6424-4527-98C5-9BF1AF84870E}" type="pres">
      <dgm:prSet presAssocID="{E3C1E4C4-B272-4B2A-A062-EBF2975652ED}" presName="quadrant4" presStyleLbl="node1" presStyleIdx="3" presStyleCnt="4" custScaleX="53609" custScaleY="62439" custLinFactNeighborX="28893" custLinFactNeighborY="-21522">
        <dgm:presLayoutVars>
          <dgm:chMax val="1"/>
          <dgm:bulletEnabled val="1"/>
        </dgm:presLayoutVars>
      </dgm:prSet>
      <dgm:spPr/>
    </dgm:pt>
    <dgm:pt modelId="{208B8158-8E17-4C92-AA3D-0496D551281F}" type="pres">
      <dgm:prSet presAssocID="{E3C1E4C4-B272-4B2A-A062-EBF2975652ED}" presName="quadrantPlaceholder" presStyleCnt="0"/>
      <dgm:spPr/>
    </dgm:pt>
    <dgm:pt modelId="{25E69707-03A2-43B2-A244-2D88B67D61DF}" type="pres">
      <dgm:prSet presAssocID="{E3C1E4C4-B272-4B2A-A062-EBF2975652ED}" presName="center1" presStyleLbl="fgShp" presStyleIdx="0" presStyleCnt="2" custLinFactNeighborX="22949" custLinFactNeighborY="-9198"/>
      <dgm:spPr/>
    </dgm:pt>
    <dgm:pt modelId="{7D5F7C43-527B-4EE0-B4E1-1BEE72A2FB88}" type="pres">
      <dgm:prSet presAssocID="{E3C1E4C4-B272-4B2A-A062-EBF2975652ED}" presName="center2" presStyleLbl="fgShp" presStyleIdx="1" presStyleCnt="2" custScaleX="114543" custScaleY="100337" custLinFactNeighborX="32605" custLinFactNeighborY="14331"/>
      <dgm:spPr/>
    </dgm:pt>
  </dgm:ptLst>
  <dgm:cxnLst>
    <dgm:cxn modelId="{A26B0701-2CC4-499C-A717-3EB3C092C1E2}" type="presOf" srcId="{E3C1E4C4-B272-4B2A-A062-EBF2975652ED}" destId="{844502DD-9C57-4BE4-8812-31918E079006}" srcOrd="0" destOrd="0" presId="urn:microsoft.com/office/officeart/2005/8/layout/cycle4"/>
    <dgm:cxn modelId="{1159C730-7EB5-462D-B3A6-049185170FB6}" srcId="{E3C1E4C4-B272-4B2A-A062-EBF2975652ED}" destId="{F2284C93-56AF-4B4E-A8E4-A26CBD3C262B}" srcOrd="2" destOrd="0" parTransId="{7F50A165-201A-4205-B8EA-EB758236AF4D}" sibTransId="{A84482B3-38AF-4A2E-ADF0-D8FE6D6D5CA8}"/>
    <dgm:cxn modelId="{BD9A4F42-A6E4-475F-BE7C-57904FFD6B9D}" srcId="{E3C1E4C4-B272-4B2A-A062-EBF2975652ED}" destId="{FE87E613-20EC-4743-8BC2-94BB1A28B80B}" srcOrd="1" destOrd="0" parTransId="{504700F0-E24F-4C84-A131-4B64EF1C801A}" sibTransId="{16D55F2F-98D4-4FD5-B4DD-836BAA9D3ACC}"/>
    <dgm:cxn modelId="{C9C87A79-5453-42EC-A9EF-DEB6E380EC39}" srcId="{E3C1E4C4-B272-4B2A-A062-EBF2975652ED}" destId="{E8C5705E-D165-4C90-83AD-ADA5B68F8A61}" srcOrd="3" destOrd="0" parTransId="{5730B525-7C5C-4667-B9C4-174A6F2F96A6}" sibTransId="{9F8E1441-5A9C-4CC1-8A00-22EC427DCADA}"/>
    <dgm:cxn modelId="{D05D1A98-1032-4290-AE3D-EAC6BD8F7D50}" type="presOf" srcId="{C73D8ADA-94EC-4673-8AF6-39627AF1EBD7}" destId="{924673B2-F533-4CEB-BEE1-462BFAF79F13}" srcOrd="0" destOrd="0" presId="urn:microsoft.com/office/officeart/2005/8/layout/cycle4"/>
    <dgm:cxn modelId="{B112F3A9-E462-459E-A8F6-9206A427A1B8}" type="presOf" srcId="{FE87E613-20EC-4743-8BC2-94BB1A28B80B}" destId="{8EB60029-A1A5-4C45-A09C-02E2244C7A8A}" srcOrd="0" destOrd="0" presId="urn:microsoft.com/office/officeart/2005/8/layout/cycle4"/>
    <dgm:cxn modelId="{FCDE6AB2-066A-44DB-BC06-7FDC6A42F0E9}" srcId="{E3C1E4C4-B272-4B2A-A062-EBF2975652ED}" destId="{C73D8ADA-94EC-4673-8AF6-39627AF1EBD7}" srcOrd="0" destOrd="0" parTransId="{639DE226-B897-4B53-94F6-9FAD65E6D3FD}" sibTransId="{9999E0C8-4F33-455D-AF5D-13C5AA9B38B7}"/>
    <dgm:cxn modelId="{4AC2DDDE-5CDE-4B5F-88AF-EB5982F2A42B}" type="presOf" srcId="{F2284C93-56AF-4B4E-A8E4-A26CBD3C262B}" destId="{4D783822-498D-46F1-88AD-2609077B3D6A}" srcOrd="0" destOrd="0" presId="urn:microsoft.com/office/officeart/2005/8/layout/cycle4"/>
    <dgm:cxn modelId="{58D187F1-8C55-4EE2-A823-F39CDF8C3E51}" type="presOf" srcId="{E8C5705E-D165-4C90-83AD-ADA5B68F8A61}" destId="{3AB6E264-6424-4527-98C5-9BF1AF84870E}" srcOrd="0" destOrd="0" presId="urn:microsoft.com/office/officeart/2005/8/layout/cycle4"/>
    <dgm:cxn modelId="{5F5BEA40-863F-481B-BEE1-31CB45508A09}" type="presParOf" srcId="{844502DD-9C57-4BE4-8812-31918E079006}" destId="{4E0B527E-683B-49D5-9C45-7AC7985F3F3B}" srcOrd="0" destOrd="0" presId="urn:microsoft.com/office/officeart/2005/8/layout/cycle4"/>
    <dgm:cxn modelId="{99E1B866-0490-4640-A53A-1F7AF99724EB}" type="presParOf" srcId="{4E0B527E-683B-49D5-9C45-7AC7985F3F3B}" destId="{BF7C3EDA-369D-4E0F-A0D1-D3DD5DF13370}" srcOrd="0" destOrd="0" presId="urn:microsoft.com/office/officeart/2005/8/layout/cycle4"/>
    <dgm:cxn modelId="{479E9683-C01F-41AD-992C-B1778D497811}" type="presParOf" srcId="{844502DD-9C57-4BE4-8812-31918E079006}" destId="{CEDDD6BA-9600-4511-B40C-5DEBACF1C1E6}" srcOrd="1" destOrd="0" presId="urn:microsoft.com/office/officeart/2005/8/layout/cycle4"/>
    <dgm:cxn modelId="{A72187A5-CE85-4C33-91FA-92B4423E5C4D}" type="presParOf" srcId="{CEDDD6BA-9600-4511-B40C-5DEBACF1C1E6}" destId="{924673B2-F533-4CEB-BEE1-462BFAF79F13}" srcOrd="0" destOrd="0" presId="urn:microsoft.com/office/officeart/2005/8/layout/cycle4"/>
    <dgm:cxn modelId="{3D9F2725-B161-4E92-93D3-7D4089D37339}" type="presParOf" srcId="{CEDDD6BA-9600-4511-B40C-5DEBACF1C1E6}" destId="{8EB60029-A1A5-4C45-A09C-02E2244C7A8A}" srcOrd="1" destOrd="0" presId="urn:microsoft.com/office/officeart/2005/8/layout/cycle4"/>
    <dgm:cxn modelId="{315B3C20-1374-4AC5-AAC9-F6E47F54369B}" type="presParOf" srcId="{CEDDD6BA-9600-4511-B40C-5DEBACF1C1E6}" destId="{4D783822-498D-46F1-88AD-2609077B3D6A}" srcOrd="2" destOrd="0" presId="urn:microsoft.com/office/officeart/2005/8/layout/cycle4"/>
    <dgm:cxn modelId="{09FB61B3-8FDA-4F1D-A1D1-E38E2D3B9003}" type="presParOf" srcId="{CEDDD6BA-9600-4511-B40C-5DEBACF1C1E6}" destId="{3AB6E264-6424-4527-98C5-9BF1AF84870E}" srcOrd="3" destOrd="0" presId="urn:microsoft.com/office/officeart/2005/8/layout/cycle4"/>
    <dgm:cxn modelId="{72F90572-D05E-4809-BFB6-72EAA4D56F0F}" type="presParOf" srcId="{CEDDD6BA-9600-4511-B40C-5DEBACF1C1E6}" destId="{208B8158-8E17-4C92-AA3D-0496D551281F}" srcOrd="4" destOrd="0" presId="urn:microsoft.com/office/officeart/2005/8/layout/cycle4"/>
    <dgm:cxn modelId="{94678735-490A-45DD-A546-987EE0824261}" type="presParOf" srcId="{844502DD-9C57-4BE4-8812-31918E079006}" destId="{25E69707-03A2-43B2-A244-2D88B67D61DF}" srcOrd="2" destOrd="0" presId="urn:microsoft.com/office/officeart/2005/8/layout/cycle4"/>
    <dgm:cxn modelId="{B6DD1979-D59A-4173-8BCD-AD304A043BED}" type="presParOf" srcId="{844502DD-9C57-4BE4-8812-31918E079006}" destId="{7D5F7C43-527B-4EE0-B4E1-1BEE72A2FB8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673B2-F533-4CEB-BEE1-462BFAF79F13}">
      <dsp:nvSpPr>
        <dsp:cNvPr id="0" name=""/>
        <dsp:cNvSpPr/>
      </dsp:nvSpPr>
      <dsp:spPr>
        <a:xfrm>
          <a:off x="1244656" y="386582"/>
          <a:ext cx="2262264" cy="258908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Brannslukking</a:t>
          </a:r>
        </a:p>
      </dsp:txBody>
      <dsp:txXfrm>
        <a:off x="1907258" y="1144906"/>
        <a:ext cx="1599662" cy="1830756"/>
      </dsp:txXfrm>
    </dsp:sp>
    <dsp:sp modelId="{8EB60029-A1A5-4C45-A09C-02E2244C7A8A}">
      <dsp:nvSpPr>
        <dsp:cNvPr id="0" name=""/>
        <dsp:cNvSpPr/>
      </dsp:nvSpPr>
      <dsp:spPr>
        <a:xfrm rot="5400000">
          <a:off x="3915293" y="1029936"/>
          <a:ext cx="1577284" cy="2243998"/>
        </a:xfrm>
        <a:prstGeom prst="pieWedge">
          <a:avLst/>
        </a:prstGeom>
        <a:solidFill>
          <a:schemeClr val="accent5">
            <a:hueOff val="-3414046"/>
            <a:satOff val="-18512"/>
            <a:lumOff val="777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Plan</a:t>
          </a:r>
        </a:p>
      </dsp:txBody>
      <dsp:txXfrm rot="-5400000">
        <a:off x="3581936" y="1825269"/>
        <a:ext cx="1586746" cy="1115308"/>
      </dsp:txXfrm>
    </dsp:sp>
    <dsp:sp modelId="{4D783822-498D-46F1-88AD-2609077B3D6A}">
      <dsp:nvSpPr>
        <dsp:cNvPr id="0" name=""/>
        <dsp:cNvSpPr/>
      </dsp:nvSpPr>
      <dsp:spPr>
        <a:xfrm rot="10800000">
          <a:off x="3605184" y="3073140"/>
          <a:ext cx="2235471" cy="1963453"/>
        </a:xfrm>
        <a:prstGeom prst="pieWedge">
          <a:avLst/>
        </a:prstGeom>
        <a:solidFill>
          <a:schemeClr val="accent5">
            <a:hueOff val="-6828093"/>
            <a:satOff val="-37023"/>
            <a:lumOff val="1555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Utføring</a:t>
          </a:r>
        </a:p>
      </dsp:txBody>
      <dsp:txXfrm rot="10800000">
        <a:off x="3605184" y="3073140"/>
        <a:ext cx="1580717" cy="1388371"/>
      </dsp:txXfrm>
    </dsp:sp>
    <dsp:sp modelId="{3AB6E264-6424-4527-98C5-9BF1AF84870E}">
      <dsp:nvSpPr>
        <dsp:cNvPr id="0" name=""/>
        <dsp:cNvSpPr/>
      </dsp:nvSpPr>
      <dsp:spPr>
        <a:xfrm rot="16200000">
          <a:off x="2142558" y="3203281"/>
          <a:ext cx="1401130" cy="1202985"/>
        </a:xfrm>
        <a:prstGeom prst="pieWedge">
          <a:avLst/>
        </a:prstGeom>
        <a:solidFill>
          <a:schemeClr val="accent5">
            <a:hueOff val="-10242139"/>
            <a:satOff val="-55535"/>
            <a:lumOff val="2333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Evaluering/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kontroll</a:t>
          </a:r>
        </a:p>
      </dsp:txBody>
      <dsp:txXfrm rot="5400000">
        <a:off x="2593977" y="3104209"/>
        <a:ext cx="850639" cy="990749"/>
      </dsp:txXfrm>
    </dsp:sp>
    <dsp:sp modelId="{25E69707-03A2-43B2-A244-2D88B67D61DF}">
      <dsp:nvSpPr>
        <dsp:cNvPr id="0" name=""/>
        <dsp:cNvSpPr/>
      </dsp:nvSpPr>
      <dsp:spPr>
        <a:xfrm>
          <a:off x="3159004" y="2585514"/>
          <a:ext cx="774775" cy="673717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F7C43-527B-4EE0-B4E1-1BEE72A2FB88}">
      <dsp:nvSpPr>
        <dsp:cNvPr id="0" name=""/>
        <dsp:cNvSpPr/>
      </dsp:nvSpPr>
      <dsp:spPr>
        <a:xfrm rot="10800000">
          <a:off x="3177479" y="3002020"/>
          <a:ext cx="887451" cy="675988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Tilsynsteamet har bestått av fire fra Helse- og omsorgsavd. Og to fra Oppvekst- og velferdsavd.</a:t>
            </a:r>
          </a:p>
          <a:p>
            <a:r>
              <a:rPr lang="nb-NO" dirty="0"/>
              <a:t>Sigbjørn Holst </a:t>
            </a:r>
          </a:p>
          <a:p>
            <a:r>
              <a:rPr lang="nb-NO" dirty="0"/>
              <a:t>Marit D. Kverkild</a:t>
            </a:r>
          </a:p>
          <a:p>
            <a:r>
              <a:rPr lang="nb-NO" dirty="0"/>
              <a:t>Grethe Lindseth </a:t>
            </a:r>
          </a:p>
          <a:p>
            <a:r>
              <a:rPr lang="nb-NO" dirty="0"/>
              <a:t>Anne-Lise Mathisen</a:t>
            </a:r>
          </a:p>
          <a:p>
            <a:r>
              <a:rPr lang="nb-NO" dirty="0"/>
              <a:t>Renate Nygård og meg.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96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u="sng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0875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96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Varslet i brev i 26. april 2019 – purret på e-post x 3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021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48 kommuner i Trøndelag (blir 38)</a:t>
            </a:r>
          </a:p>
          <a:p>
            <a:endParaRPr lang="nb-NO" dirty="0"/>
          </a:p>
          <a:p>
            <a:r>
              <a:rPr lang="nb-NO" dirty="0"/>
              <a:t>Varslet i brev i 26. april 2019 – purret på e-post x 3</a:t>
            </a:r>
          </a:p>
          <a:p>
            <a:endParaRPr lang="nb-NO" dirty="0"/>
          </a:p>
          <a:p>
            <a:r>
              <a:rPr lang="nb-NO" dirty="0"/>
              <a:t>Hva betyr ingen svakheter? Er disse perfekt? </a:t>
            </a:r>
          </a:p>
          <a:p>
            <a:r>
              <a:rPr lang="nb-NO" dirty="0"/>
              <a:t>36 kommuner har avdekket svakheter – 13 har sendt plan for å rette opp. Hva med de øvrige 23?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1564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Sum av ja/nei-svar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979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251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Store forskjeller mellom i hvilket arbeid som er lagt ned i tilsynet. Noen har brukt egenmeldingstilsynet for det det er verd. </a:t>
            </a:r>
          </a:p>
          <a:p>
            <a:r>
              <a:rPr lang="nb-NO" dirty="0"/>
              <a:t>Flere kommuner har svart bare med egenvurderingsskjema og ikke benyttet dette til forbedringsarbeid i kommunen – dvs ikke laget en konkret plan for forbedring.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2614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Brukermedvirkning på systemnivå er hjemlet i helse- og omsorgstjenesteloven § 3-10 – skjer gjennom brukerutvalg, møter , høringer og deltagelse i prosjekter.</a:t>
            </a:r>
            <a:r>
              <a:rPr lang="nb-NO" dirty="0">
                <a:solidFill>
                  <a:srgbClr val="FF0000"/>
                </a:solidFill>
              </a:rPr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9728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FF0000"/>
                </a:solidFill>
              </a:rPr>
              <a:t>Erfaringen tilsier at IP ikke blir «solgt inn» – har ansvarsgrupper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0138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Demmings sirkel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90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Mangler svar fra tre kommuner</a:t>
            </a:r>
          </a:p>
          <a:p>
            <a:r>
              <a:rPr lang="nb-NO" dirty="0"/>
              <a:t>Rapporter fra de stedlige tilsynene finnes på Helsetilsynet sine hjemmesider</a:t>
            </a:r>
          </a:p>
          <a:p>
            <a:endParaRPr lang="nb-NO" dirty="0"/>
          </a:p>
          <a:p>
            <a:r>
              <a:rPr lang="nb-NO" dirty="0"/>
              <a:t>Denne tilbakemeldingen vil begrense seg til de tilsynene som er gjennomført i kommunene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770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Samlerapport fra Trøndelag ligger også på hjemmeside til helsetilsynet og </a:t>
            </a:r>
            <a:r>
              <a:rPr lang="nb-NO" dirty="0" err="1"/>
              <a:t>fmtl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4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57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90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4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067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2012: ROP-retningslinjen: Nasjonal faglig retningslinje for utredning, behandling og oppfølging av personer med samtidig ruslidelse og psykiske lidelser–ROP-lidelser</a:t>
            </a:r>
          </a:p>
          <a:p>
            <a:pPr lvl="0" algn="l"/>
            <a:endParaRPr lang="nb-NO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2016: Nasjonal faglig retningslinje for behandling og rehabilitering av rusmiddelproblemer og avhengighet</a:t>
            </a:r>
          </a:p>
          <a:p>
            <a:pPr lvl="0"/>
            <a:endParaRPr lang="nb-NO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i="0" dirty="0"/>
              <a:t>Sammen om mestring – veileder i lokalt psykisk helsearbeid og rusarbeid for voksne – Et verktøy for kommuner og spesialisthelsetjenesten.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4258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2012: ROP-retningslinjen: Nasjonal faglig retningslinje for utredning, behandling og oppfølging av personer med samtidig ruslidelse og psykiske lidelser–ROP-lidelser</a:t>
            </a:r>
          </a:p>
          <a:p>
            <a:pPr lvl="0" algn="l"/>
            <a:endParaRPr lang="nb-NO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2016: Nasjonal faglig retningslinje for behandling og rehabilitering av rusmiddelproblemer og avhengighet –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EuropAsi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tatt med og vist til som et anbefalt verktøy for å avdekke rusmiddelbrukens omfang</a:t>
            </a:r>
          </a:p>
          <a:p>
            <a:pPr lvl="0"/>
            <a:endParaRPr lang="nb-NO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i="0" dirty="0"/>
              <a:t>Sammen om mestring – veileder i lokalt psykisk helsearbeid og rusarbeid for voksne – Et verktøy for kommuner og spesialisthelsetjenesten.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0782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u="sng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6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04.12.2019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Erfaringer fra ROP-tilsyn ang. bolig og </a:t>
            </a:r>
            <a:r>
              <a:rPr lang="nb-NO" dirty="0" err="1"/>
              <a:t>bomestring</a:t>
            </a:r>
            <a:r>
              <a:rPr lang="nb-NO" dirty="0"/>
              <a:t> 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Anne Lise Mathisen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9FEB085-0190-4AD4-B146-7E11A3CED7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78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04.12.2019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0DCFF89-A1B9-492B-88E1-30000BFDAD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0C3C50-FBE4-46EE-B152-E432740BFA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FA735B6-05A2-44CC-BDD4-5866E7A4EED0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20C5837D-520B-4868-BA06-253D8CD075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49FE12C-F871-4C7B-B61B-51B3EAA8293D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F06218A-301C-4474-9121-5449FAE2D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C2BD745-6029-4CEA-8846-93752FBA680D}"/>
              </a:ext>
            </a:extLst>
          </p:cNvPr>
          <p:cNvSpPr txBox="1"/>
          <p:nvPr userDrawn="1"/>
        </p:nvSpPr>
        <p:spPr>
          <a:xfrm>
            <a:off x="8896396" y="5802926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D75634F-8BFE-4890-B40D-AA62743007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7" y="5288605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04.12.2019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22CA871-1EAC-4243-8898-C04FF7F78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ekst 37">
            <a:extLst>
              <a:ext uri="{FF2B5EF4-FFF2-40B4-BE49-F238E27FC236}">
                <a16:creationId xmlns:a16="http://schemas.microsoft.com/office/drawing/2014/main" id="{AB8D1900-4B71-4D8A-81B5-9A6D2B0ABC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155891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</p:spTree>
    <p:extLst>
      <p:ext uri="{BB962C8B-B14F-4D97-AF65-F5344CB8AC3E}">
        <p14:creationId xmlns:p14="http://schemas.microsoft.com/office/powerpoint/2010/main" val="4284639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04.12.2019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A65D8C2-666F-4DAA-B072-B96964B5C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04.12.2019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C0169C8-CD00-488C-AADD-B00619D9A4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04.12.2019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5B9E482-612A-4627-ABAB-54CA86C30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2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664" r:id="rId7"/>
    <p:sldLayoutId id="2147483761" r:id="rId8"/>
    <p:sldLayoutId id="2147483713" r:id="rId9"/>
    <p:sldLayoutId id="2147483762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759" r:id="rId26"/>
    <p:sldLayoutId id="2147483758" r:id="rId27"/>
    <p:sldLayoutId id="2147483757" r:id="rId28"/>
    <p:sldLayoutId id="2147483746" r:id="rId29"/>
    <p:sldLayoutId id="2147483718" r:id="rId30"/>
    <p:sldLayoutId id="2147483760" r:id="rId31"/>
    <p:sldLayoutId id="2147483719" r:id="rId3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ogbedreskaldetbli.no/metoder_verktoy/Metode_for_kvalitetsutvikling/1103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jpeg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setilsynet.no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CADBB2-8980-44F7-93F1-DFD4170CD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394" y="988541"/>
            <a:ext cx="11541211" cy="2040474"/>
          </a:xfrm>
        </p:spPr>
        <p:txBody>
          <a:bodyPr/>
          <a:lstStyle/>
          <a:p>
            <a:endParaRPr lang="nb-NO" sz="4000" dirty="0"/>
          </a:p>
          <a:p>
            <a:r>
              <a:rPr lang="nb-NO" sz="4000" dirty="0"/>
              <a:t>Tilsyn med kommunale tjenester til personer med samtidig rusmiddelproblem og psykisk lidelse – </a:t>
            </a:r>
            <a:r>
              <a:rPr lang="nb-NO" sz="2800" dirty="0"/>
              <a:t>ROP-tilsynet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3E3403-C3F7-4730-B406-B00C458F7F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481" y="3682314"/>
            <a:ext cx="4868562" cy="1306439"/>
          </a:xfrm>
        </p:spPr>
        <p:txBody>
          <a:bodyPr/>
          <a:lstStyle/>
          <a:p>
            <a:r>
              <a:rPr lang="nb-NO" dirty="0"/>
              <a:t>Ingrid Karin Hegvold,</a:t>
            </a:r>
          </a:p>
          <a:p>
            <a:r>
              <a:rPr lang="nb-NO" dirty="0"/>
              <a:t>seniorrådgiver/revisjonsleder</a:t>
            </a:r>
          </a:p>
          <a:p>
            <a:r>
              <a:rPr lang="nb-NO" dirty="0"/>
              <a:t>Fylkesmannen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357944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533400" y="159931"/>
            <a:ext cx="10715847" cy="64960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b-NO" sz="18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nb-NO" sz="18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nb-NO" sz="18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nb-NO" b="1" dirty="0">
                <a:solidFill>
                  <a:schemeClr val="accent5"/>
                </a:solidFill>
              </a:rPr>
              <a:t>Planer</a:t>
            </a:r>
          </a:p>
          <a:p>
            <a:pPr marL="0" indent="0" algn="ctr">
              <a:buNone/>
            </a:pPr>
            <a:endParaRPr lang="nb-NO" sz="1800" b="1" dirty="0">
              <a:solidFill>
                <a:schemeClr val="accent5"/>
              </a:solidFill>
            </a:endParaRPr>
          </a:p>
          <a:p>
            <a:pPr lvl="1"/>
            <a:r>
              <a:rPr lang="nb-NO" sz="1800" dirty="0"/>
              <a:t>I liten grad dokumentert i journal/saksbehandlingssystem om bruker hadde fått tilbud om IP og IP ble ikke benyttet. 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Kommunene hadde valgt ansvarsgrupper som verktøy for å samordne tjenestene.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Referat fra ansvarsgruppemøter var av ulik kvalitet og det var mangelfullt system for oppbevaring av referatene. 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Tilfeller med manglende tiltak og målsettinger – manglende beskrivelser hvordan samarbeid skal foregå.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Kriseplaner brukes ikke i henhold til nasjonale anbefalinger. </a:t>
            </a:r>
          </a:p>
          <a:p>
            <a:pPr marL="0" indent="0">
              <a:buNone/>
            </a:pPr>
            <a:endParaRPr lang="nb-NO" sz="18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nb-NO" sz="1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2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372140" y="159931"/>
            <a:ext cx="10877107" cy="64960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 </a:t>
            </a:r>
          </a:p>
          <a:p>
            <a:pPr marL="0" indent="0">
              <a:buNone/>
            </a:pPr>
            <a:endParaRPr lang="nb-NO" sz="18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nb-NO" b="1" dirty="0">
                <a:solidFill>
                  <a:schemeClr val="accent5"/>
                </a:solidFill>
              </a:rPr>
              <a:t>Opplysning, råd og veiledning</a:t>
            </a:r>
          </a:p>
          <a:p>
            <a:pPr marL="0" indent="0" algn="ctr">
              <a:buNone/>
            </a:pPr>
            <a:endParaRPr lang="nb-NO" sz="1800" b="1" dirty="0">
              <a:solidFill>
                <a:schemeClr val="accent5"/>
              </a:solidFill>
            </a:endParaRPr>
          </a:p>
          <a:p>
            <a:pPr lvl="1"/>
            <a:r>
              <a:rPr lang="nb-NO" sz="1800" dirty="0"/>
              <a:t>NAV-kontorene foretar i liten grad individuelle vurderinger av om det er grunnlag for å innvilge tjenesten opplysning, råd og veiledning. 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Det er lite dokumentert at tjenesten blir tilbudt. Fattes få vedtak. 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Tjenesten er i liten grad kjent i helse- og omsorgstjenesten.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Vedtak etter helse- og omsorgstjenesteloven er heller ikke tydelig på at hjelpen går ut på å øke ROP-brukerens mestrings­evne, f. eks. knyttet til bo-mestring</a:t>
            </a:r>
          </a:p>
          <a:p>
            <a:pPr marL="0" indent="0">
              <a:buNone/>
            </a:pPr>
            <a:endParaRPr lang="nb-NO" sz="18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nb-NO" b="1" dirty="0">
                <a:solidFill>
                  <a:schemeClr val="accent5"/>
                </a:solidFill>
              </a:rPr>
              <a:t>Vedtak</a:t>
            </a:r>
          </a:p>
          <a:p>
            <a:pPr lvl="1"/>
            <a:r>
              <a:rPr lang="nb-NO" sz="1800" dirty="0"/>
              <a:t>Kravet til å fatte vedtak ble ikke alltid overholdt, og der det var fattet vedtak var det flere steder mangelfull evaluering</a:t>
            </a:r>
            <a:endParaRPr lang="nb-NO" sz="18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nb-NO" sz="1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4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457200" y="914399"/>
            <a:ext cx="10544089" cy="534670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nb-NO" dirty="0"/>
              <a:t>. 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B73E10E-22BA-4D10-A353-80169701A661}"/>
              </a:ext>
            </a:extLst>
          </p:cNvPr>
          <p:cNvSpPr txBox="1"/>
          <p:nvPr/>
        </p:nvSpPr>
        <p:spPr>
          <a:xfrm>
            <a:off x="882502" y="2254102"/>
            <a:ext cx="9994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Alle tilsynene er avsluttet.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Vi forutsetter at kommunen sikrer at de planlagte tiltakene blir gjennomført og at de har effekt slik at tjenesten blir i samsvar med myndighetskravene.</a:t>
            </a:r>
          </a:p>
        </p:txBody>
      </p:sp>
    </p:spTree>
    <p:extLst>
      <p:ext uri="{BB962C8B-B14F-4D97-AF65-F5344CB8AC3E}">
        <p14:creationId xmlns:p14="http://schemas.microsoft.com/office/powerpoint/2010/main" val="330538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B88710CD-84B5-46DE-A44D-7CDEF22B0BB6}"/>
              </a:ext>
            </a:extLst>
          </p:cNvPr>
          <p:cNvSpPr txBox="1"/>
          <p:nvPr/>
        </p:nvSpPr>
        <p:spPr>
          <a:xfrm>
            <a:off x="463639" y="914400"/>
            <a:ext cx="1092128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2000" b="1" dirty="0">
              <a:solidFill>
                <a:srgbClr val="FF0000"/>
              </a:solidFill>
            </a:endParaRPr>
          </a:p>
          <a:p>
            <a:pPr algn="ctr"/>
            <a:endParaRPr lang="nb-NO" sz="2000" b="1" dirty="0">
              <a:solidFill>
                <a:srgbClr val="FF0000"/>
              </a:solidFill>
            </a:endParaRPr>
          </a:p>
          <a:p>
            <a:pPr algn="ctr"/>
            <a:endParaRPr lang="nb-NO" sz="2000" b="1" dirty="0">
              <a:solidFill>
                <a:srgbClr val="FF0000"/>
              </a:solidFill>
            </a:endParaRPr>
          </a:p>
          <a:p>
            <a:pPr algn="ctr"/>
            <a:endParaRPr lang="nb-NO" sz="2000" b="1" dirty="0">
              <a:solidFill>
                <a:srgbClr val="FF0000"/>
              </a:solidFill>
            </a:endParaRPr>
          </a:p>
          <a:p>
            <a:pPr algn="ctr"/>
            <a:r>
              <a:rPr lang="nb-NO" sz="2000" b="1" dirty="0">
                <a:solidFill>
                  <a:srgbClr val="FF0000"/>
                </a:solidFill>
              </a:rPr>
              <a:t>Egenmeldingstilsynet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Varslet i brev i 26. april 2019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Purret pr. e-post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Tilbakemelding til kommunene gitt i uke 46/47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289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B88710CD-84B5-46DE-A44D-7CDEF22B0BB6}"/>
              </a:ext>
            </a:extLst>
          </p:cNvPr>
          <p:cNvSpPr txBox="1"/>
          <p:nvPr/>
        </p:nvSpPr>
        <p:spPr>
          <a:xfrm>
            <a:off x="463639" y="914400"/>
            <a:ext cx="109212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dirty="0"/>
              <a:t>Vi ba om å få tilsendt følgende: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Egenvurderingsskjema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Redegjørelse for årsak til lovbrudd(ene)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Plan for å rette avvikene. 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Fra kommunene fikk vi:</a:t>
            </a:r>
          </a:p>
          <a:p>
            <a:endParaRPr lang="nb-NO" dirty="0"/>
          </a:p>
          <a:p>
            <a:pPr lvl="0"/>
            <a:r>
              <a:rPr lang="nb-NO" u="sng" dirty="0"/>
              <a:t>Egenvurderingsskjema 				39 kommuner (2 kommuner ikke svart)</a:t>
            </a:r>
          </a:p>
          <a:p>
            <a:pPr lvl="0"/>
            <a:endParaRPr lang="nb-N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Ingen svakheter funnet			  3 kommuner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Funnet svakheter				36 kommuner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Plan for å rette opp sårbare områder		13 kommuner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Redegjørelse for årsak til svakheter		  4 kommuner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894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C7FF7849-1597-408D-9AC0-63B3973A3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111685"/>
              </p:ext>
            </p:extLst>
          </p:nvPr>
        </p:nvGraphicFramePr>
        <p:xfrm>
          <a:off x="321972" y="296214"/>
          <a:ext cx="9973477" cy="6413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305">
                  <a:extLst>
                    <a:ext uri="{9D8B030D-6E8A-4147-A177-3AD203B41FA5}">
                      <a16:colId xmlns:a16="http://schemas.microsoft.com/office/drawing/2014/main" val="1629345265"/>
                    </a:ext>
                  </a:extLst>
                </a:gridCol>
                <a:gridCol w="4088228">
                  <a:extLst>
                    <a:ext uri="{9D8B030D-6E8A-4147-A177-3AD203B41FA5}">
                      <a16:colId xmlns:a16="http://schemas.microsoft.com/office/drawing/2014/main" val="2002401545"/>
                    </a:ext>
                  </a:extLst>
                </a:gridCol>
                <a:gridCol w="898511">
                  <a:extLst>
                    <a:ext uri="{9D8B030D-6E8A-4147-A177-3AD203B41FA5}">
                      <a16:colId xmlns:a16="http://schemas.microsoft.com/office/drawing/2014/main" val="3847268201"/>
                    </a:ext>
                  </a:extLst>
                </a:gridCol>
                <a:gridCol w="898511">
                  <a:extLst>
                    <a:ext uri="{9D8B030D-6E8A-4147-A177-3AD203B41FA5}">
                      <a16:colId xmlns:a16="http://schemas.microsoft.com/office/drawing/2014/main" val="4034153632"/>
                    </a:ext>
                  </a:extLst>
                </a:gridCol>
                <a:gridCol w="3668922">
                  <a:extLst>
                    <a:ext uri="{9D8B030D-6E8A-4147-A177-3AD203B41FA5}">
                      <a16:colId xmlns:a16="http://schemas.microsoft.com/office/drawing/2014/main" val="3543805415"/>
                    </a:ext>
                  </a:extLst>
                </a:gridCol>
              </a:tblGrid>
              <a:tr h="557711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Er det flere avdelinger/enheter/tiltak i kommunen som gir tjenester til ROP- brukerne?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302700656"/>
                  </a:ext>
                </a:extLst>
              </a:tr>
              <a:tr h="557711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Er det etablert rutiner med klar plassering av ansvar og oppgaver?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951030306"/>
                  </a:ext>
                </a:extLst>
              </a:tr>
              <a:tr h="836567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Er det etablert rutiner med klar plassering av ansvar og oppgaver for samarbeid mellom aktuelle enheter innen kommunen?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4072553210"/>
                  </a:ext>
                </a:extLst>
              </a:tr>
              <a:tr h="836567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Er det etablert rutiner med klar plassering av ansvar og oppgaver for samarbeid mellom kommunen, fastleger og spesialisthelsetjenesten?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864921208"/>
                  </a:ext>
                </a:extLst>
              </a:tr>
              <a:tr h="557711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Er "hvem gjør hva?" og samarbeidsrutinene kjent i organisasjonen?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282861085"/>
                  </a:ext>
                </a:extLst>
              </a:tr>
              <a:tr h="557711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Har brukerne vært delaktig i planlegging av tjenesten på overordnet nivå?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4275237661"/>
                  </a:ext>
                </a:extLst>
              </a:tr>
              <a:tr h="836567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Har de ulike enhetene i kommunen tatt stilling til hva slags kompetanse som trengs for å løse de aktuelle oppgavene?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390181529"/>
                  </a:ext>
                </a:extLst>
              </a:tr>
              <a:tr h="278856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Blir kompetansehevende tiltak iverksatt ved behov?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866790005"/>
                  </a:ext>
                </a:extLst>
              </a:tr>
              <a:tr h="557711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Er informasjon om tjenestene lett tilgjengelig på kommunens hjemmeside?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530599922"/>
                  </a:ext>
                </a:extLst>
              </a:tr>
              <a:tr h="278856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Er informasjonen oppdatert og riktig?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044771865"/>
                  </a:ext>
                </a:extLst>
              </a:tr>
              <a:tr h="557711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Har kommunen etablert rutine for å innhente samtykke til å utveksle informasjon om en bruker?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471770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346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D764FB41-359B-43C3-8D5F-13BDAF9C3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6182"/>
              </p:ext>
            </p:extLst>
          </p:nvPr>
        </p:nvGraphicFramePr>
        <p:xfrm>
          <a:off x="386366" y="0"/>
          <a:ext cx="9865216" cy="6593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753">
                  <a:extLst>
                    <a:ext uri="{9D8B030D-6E8A-4147-A177-3AD203B41FA5}">
                      <a16:colId xmlns:a16="http://schemas.microsoft.com/office/drawing/2014/main" val="3780490774"/>
                    </a:ext>
                  </a:extLst>
                </a:gridCol>
                <a:gridCol w="4043851">
                  <a:extLst>
                    <a:ext uri="{9D8B030D-6E8A-4147-A177-3AD203B41FA5}">
                      <a16:colId xmlns:a16="http://schemas.microsoft.com/office/drawing/2014/main" val="84103659"/>
                    </a:ext>
                  </a:extLst>
                </a:gridCol>
                <a:gridCol w="888758">
                  <a:extLst>
                    <a:ext uri="{9D8B030D-6E8A-4147-A177-3AD203B41FA5}">
                      <a16:colId xmlns:a16="http://schemas.microsoft.com/office/drawing/2014/main" val="4225027820"/>
                    </a:ext>
                  </a:extLst>
                </a:gridCol>
                <a:gridCol w="888758">
                  <a:extLst>
                    <a:ext uri="{9D8B030D-6E8A-4147-A177-3AD203B41FA5}">
                      <a16:colId xmlns:a16="http://schemas.microsoft.com/office/drawing/2014/main" val="2164788290"/>
                    </a:ext>
                  </a:extLst>
                </a:gridCol>
                <a:gridCol w="3629096">
                  <a:extLst>
                    <a:ext uri="{9D8B030D-6E8A-4147-A177-3AD203B41FA5}">
                      <a16:colId xmlns:a16="http://schemas.microsoft.com/office/drawing/2014/main" val="1507413321"/>
                    </a:ext>
                  </a:extLst>
                </a:gridCol>
              </a:tblGrid>
              <a:tr h="1411232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Har kommunen rutiner for å skaffe seg oversikt over brukernes situasjon på en planmessig og systematisk måte? (kartleggingsverktøy jf. Nasjonal faglig retningslinje)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2920980"/>
                  </a:ext>
                </a:extLst>
              </a:tr>
              <a:tr h="705616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Har kommunen oversikt over om bruker har omsorg for barn?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51964"/>
                  </a:ext>
                </a:extLst>
              </a:tr>
              <a:tr h="705616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Har kommunen oversikt over tiltak som kan være aktuelle å iverksette overfor barn?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3770285"/>
                  </a:ext>
                </a:extLst>
              </a:tr>
              <a:tr h="949054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Har kommunen etablert rutiner som sikrer at somatiske helseproblemer blir kartlagt hos alle brukere?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0755414"/>
                  </a:ext>
                </a:extLst>
              </a:tr>
              <a:tr h="1058424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Har kommunen etablert rutiner for å sikre at det fattes vedtak ved behov for tjenester som forventes å vare lengre enn to uker?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0151598"/>
                  </a:ext>
                </a:extLst>
              </a:tr>
              <a:tr h="1058424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Har kommunen etablert rutiner for å sikre at det fattes vedtak ved behov for tjenesten "opplysning, råd og veiledning"?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7912134"/>
                  </a:ext>
                </a:extLst>
              </a:tr>
              <a:tr h="35280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Har kommunen rutiner for å evaluere vedtak?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2378952"/>
                  </a:ext>
                </a:extLst>
              </a:tr>
              <a:tr h="35280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Har kommunen etablert rutiner for å tilby IP?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9245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757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55BA7801-6ED1-4EF0-95AD-AE92923B3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70513"/>
              </p:ext>
            </p:extLst>
          </p:nvPr>
        </p:nvGraphicFramePr>
        <p:xfrm>
          <a:off x="373487" y="386365"/>
          <a:ext cx="9951614" cy="6117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386">
                  <a:extLst>
                    <a:ext uri="{9D8B030D-6E8A-4147-A177-3AD203B41FA5}">
                      <a16:colId xmlns:a16="http://schemas.microsoft.com/office/drawing/2014/main" val="3516850363"/>
                    </a:ext>
                  </a:extLst>
                </a:gridCol>
                <a:gridCol w="4079265">
                  <a:extLst>
                    <a:ext uri="{9D8B030D-6E8A-4147-A177-3AD203B41FA5}">
                      <a16:colId xmlns:a16="http://schemas.microsoft.com/office/drawing/2014/main" val="90953532"/>
                    </a:ext>
                  </a:extLst>
                </a:gridCol>
                <a:gridCol w="896542">
                  <a:extLst>
                    <a:ext uri="{9D8B030D-6E8A-4147-A177-3AD203B41FA5}">
                      <a16:colId xmlns:a16="http://schemas.microsoft.com/office/drawing/2014/main" val="888234092"/>
                    </a:ext>
                  </a:extLst>
                </a:gridCol>
                <a:gridCol w="896542">
                  <a:extLst>
                    <a:ext uri="{9D8B030D-6E8A-4147-A177-3AD203B41FA5}">
                      <a16:colId xmlns:a16="http://schemas.microsoft.com/office/drawing/2014/main" val="3118528952"/>
                    </a:ext>
                  </a:extLst>
                </a:gridCol>
                <a:gridCol w="3660879">
                  <a:extLst>
                    <a:ext uri="{9D8B030D-6E8A-4147-A177-3AD203B41FA5}">
                      <a16:colId xmlns:a16="http://schemas.microsoft.com/office/drawing/2014/main" val="4007541534"/>
                    </a:ext>
                  </a:extLst>
                </a:gridCol>
              </a:tblGrid>
              <a:tr h="671067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Hvis nei - hvordan koordineres arbeidet rundt brukeren?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307003"/>
                  </a:ext>
                </a:extLst>
              </a:tr>
              <a:tr h="741511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Involveres brukeren ved utarbeidelse, gjennomføring og evaluering av tjenesteytingen?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6997461"/>
                  </a:ext>
                </a:extLst>
              </a:tr>
              <a:tr h="997332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Benyttes kriseplaner for brukere, for å mestre forverring av symptomer/kriser (der dette er aktuelt)?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5850292"/>
                  </a:ext>
                </a:extLst>
              </a:tr>
              <a:tr h="741511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Har kommunen etablert rutiner for å yte tjenester for at bruker skal mestre å bo i egen bolig?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1689262"/>
                  </a:ext>
                </a:extLst>
              </a:tr>
              <a:tr h="1483022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Innholdet i tjenesten opplysning, råd og veiledning" kan ytes av både NAV og andre enheter i kommunen, eks. enkel økonomisk råd og veiledning. Er det avklart i kommunen hvem som gjør hva?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8768365"/>
                  </a:ext>
                </a:extLst>
              </a:tr>
              <a:tr h="741511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Har kommunen etablert rutine for å melde om svikt i tjenesten (avvik)?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7969649"/>
                  </a:ext>
                </a:extLst>
              </a:tr>
              <a:tr h="741511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Brukes avviksmeldinger til systematisk kvalitetsforbedring?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1910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03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62763A81-E934-458F-B57C-AA13C46E797E}"/>
              </a:ext>
            </a:extLst>
          </p:cNvPr>
          <p:cNvSpPr txBox="1"/>
          <p:nvPr/>
        </p:nvSpPr>
        <p:spPr>
          <a:xfrm>
            <a:off x="528033" y="1223493"/>
            <a:ext cx="112818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Stor forskjell i kvaliteten på egenmeldingstilsynet</a:t>
            </a:r>
          </a:p>
          <a:p>
            <a:endParaRPr lang="nb-NO" dirty="0"/>
          </a:p>
          <a:p>
            <a:r>
              <a:rPr lang="nb-NO" dirty="0"/>
              <a:t>I noen svar går det frem at det har vært samhandling om svaret, men for andre er det tydelig at en person har svart eks.: </a:t>
            </a:r>
            <a:r>
              <a:rPr lang="nb-NO" i="1" dirty="0"/>
              <a:t>«Ikke som jeg kjenner til.»</a:t>
            </a:r>
          </a:p>
          <a:p>
            <a:endParaRPr lang="nb-NO" dirty="0"/>
          </a:p>
          <a:p>
            <a:r>
              <a:rPr lang="nb-NO" dirty="0"/>
              <a:t>Noen svarer ja på at de har system, men i merknaden fremgår det at det er mangelfull implementering og bruk av rutiner. Eks.: </a:t>
            </a:r>
            <a:r>
              <a:rPr lang="nb-NO" i="1" dirty="0"/>
              <a:t>«Ofte godt samarbeid, men samarbeidsrutinene er ikke godt nok integrert, ikke nødvendigvis lett å få oversikt over for nye ansatte. Behov for systematisering og behov for mer dialog mellom første- og andrelinjetjenesten» </a:t>
            </a:r>
            <a:r>
              <a:rPr lang="nb-NO" dirty="0"/>
              <a:t>	</a:t>
            </a:r>
          </a:p>
          <a:p>
            <a:endParaRPr lang="nb-NO" dirty="0"/>
          </a:p>
          <a:p>
            <a:r>
              <a:rPr lang="nb-NO" dirty="0"/>
              <a:t>Noen svarer både ja og nei på samme spørsmål Eks.: </a:t>
            </a:r>
            <a:r>
              <a:rPr lang="nb-NO" i="1" dirty="0"/>
              <a:t>«Både og. Hver enkel virksomhet kjenner sitt ansvarsområdet, men vi er nok ikke tydelig på en helhetlig mal. Vi trenger mer forankring på systemnivå».</a:t>
            </a:r>
          </a:p>
          <a:p>
            <a:endParaRPr lang="nb-NO" i="1" dirty="0"/>
          </a:p>
          <a:p>
            <a:endParaRPr lang="nb-NO" dirty="0"/>
          </a:p>
          <a:p>
            <a:r>
              <a:rPr lang="nb-NO" dirty="0"/>
              <a:t>36 kommuner har oppgitt at de har funnet svakheter, kun 13 kommuner har laget tiltaksplaner på bakgrunn av sin egenevaluering</a:t>
            </a:r>
          </a:p>
          <a:p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68417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428711" y="263610"/>
            <a:ext cx="10544089" cy="592764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nb-NO" b="1" dirty="0">
                <a:solidFill>
                  <a:schemeClr val="accent5"/>
                </a:solidFill>
              </a:rPr>
              <a:t>Samlet vurdering (kommunale forskjeller)</a:t>
            </a:r>
          </a:p>
          <a:p>
            <a:pPr marL="0" indent="0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nb-NO" b="1" dirty="0">
                <a:solidFill>
                  <a:schemeClr val="accent5"/>
                </a:solidFill>
              </a:rPr>
              <a:t>Organisering</a:t>
            </a:r>
          </a:p>
          <a:p>
            <a:pPr lvl="1"/>
            <a:r>
              <a:rPr lang="nb-NO" sz="1800" b="1" dirty="0">
                <a:solidFill>
                  <a:srgbClr val="00244E"/>
                </a:solidFill>
              </a:rPr>
              <a:t>Alle oppgir at det er flere enheter/tiltak som er involvert i tjenesten til ROP-brukerne 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Fordeling av ansvar og oppgaver og hvordan disse skulle samarbeide var i liten grad beskrevet – ca. 50 %. 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Brukerinvolvering på systemnivå var mangelfull – ca. 75 %. </a:t>
            </a:r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b="1" dirty="0">
                <a:solidFill>
                  <a:schemeClr val="accent5"/>
                </a:solidFill>
              </a:rPr>
              <a:t>Kartlegging</a:t>
            </a:r>
          </a:p>
          <a:p>
            <a:pPr lvl="1"/>
            <a:r>
              <a:rPr lang="nb-NO" dirty="0"/>
              <a:t>Ikke var tilstrekkelig kartlegging av rusmiddelproblem, psykisk lidelse og somatisk sykdom – ca. 25 %.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729048" y="958850"/>
            <a:ext cx="10021329" cy="553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b-NO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nb-NO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Tilsynet ble initiert fra Statens helsetilsyn som landsomfattende tilsyn for 2017 og 2018</a:t>
            </a:r>
          </a:p>
          <a:p>
            <a:pPr marL="457200" lvl="1" indent="0">
              <a:buNone/>
            </a:pPr>
            <a:endParaRPr lang="nb-NO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DPS poliklinikk</a:t>
            </a:r>
          </a:p>
          <a:p>
            <a:pPr lvl="1"/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Kommunale tjenester, inkl. NAV</a:t>
            </a:r>
          </a:p>
          <a:p>
            <a:pPr lvl="1">
              <a:buFontTx/>
              <a:buChar char="-"/>
            </a:pPr>
            <a:endParaRPr lang="nb-NO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 Trøndelag gjennomført ved:</a:t>
            </a:r>
          </a:p>
          <a:p>
            <a:pPr lvl="1"/>
            <a:r>
              <a:rPr lang="nb-NO" dirty="0"/>
              <a:t>2 DPS</a:t>
            </a:r>
          </a:p>
          <a:p>
            <a:pPr lvl="1"/>
            <a:r>
              <a:rPr lang="nb-NO" dirty="0"/>
              <a:t>6 kommuner fikk tilsynsbesøk</a:t>
            </a:r>
          </a:p>
          <a:p>
            <a:pPr lvl="1"/>
            <a:r>
              <a:rPr lang="nb-NO" dirty="0"/>
              <a:t>39 kommuner har gjennomført egenmeldingstilsyn 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8027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568411" y="568410"/>
            <a:ext cx="10544089" cy="592764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b="1" dirty="0">
                <a:solidFill>
                  <a:srgbClr val="C00000"/>
                </a:solidFill>
              </a:rPr>
              <a:t>Planer:</a:t>
            </a:r>
          </a:p>
          <a:p>
            <a:pPr lvl="1"/>
            <a:r>
              <a:rPr lang="nb-NO" dirty="0"/>
              <a:t>36 av 39 kommuner svarer at de har rutiner for å tilby IP 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Ca. 75 % av kommunene oppga at de benytter kriseplan.</a:t>
            </a: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nb-NO" b="1" dirty="0">
                <a:solidFill>
                  <a:schemeClr val="accent5"/>
                </a:solidFill>
              </a:rPr>
              <a:t>Opplysning, råd og veiledning</a:t>
            </a:r>
          </a:p>
          <a:p>
            <a:pPr marL="742950" lvl="1" indent="-285750"/>
            <a:endParaRPr lang="nb-NO" dirty="0"/>
          </a:p>
          <a:p>
            <a:pPr marL="742950" lvl="1" indent="-285750"/>
            <a:r>
              <a:rPr lang="nb-NO" dirty="0"/>
              <a:t>29 av 39 kommunen oppgir at det er avklart hvem som gjør hva</a:t>
            </a:r>
          </a:p>
          <a:p>
            <a:pPr marL="0" indent="0">
              <a:buNone/>
            </a:pPr>
            <a:endParaRPr lang="nb-NO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2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6BCEA30-CFC6-408B-8EC6-6F4B55BD25FB}"/>
              </a:ext>
            </a:extLst>
          </p:cNvPr>
          <p:cNvSpPr/>
          <p:nvPr/>
        </p:nvSpPr>
        <p:spPr>
          <a:xfrm>
            <a:off x="425003" y="197346"/>
            <a:ext cx="106508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b-NO" b="1" dirty="0">
              <a:solidFill>
                <a:schemeClr val="accent5"/>
              </a:solidFill>
            </a:endParaRPr>
          </a:p>
          <a:p>
            <a:pPr algn="ctr"/>
            <a:endParaRPr lang="nb-NO" b="1" dirty="0">
              <a:solidFill>
                <a:schemeClr val="accent5"/>
              </a:solidFill>
            </a:endParaRPr>
          </a:p>
          <a:p>
            <a:pPr algn="ctr"/>
            <a:endParaRPr lang="nb-NO" b="1" dirty="0">
              <a:solidFill>
                <a:schemeClr val="accent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algn="ctr"/>
            <a:r>
              <a:rPr lang="nb-NO" sz="2000" b="1" dirty="0">
                <a:solidFill>
                  <a:schemeClr val="accent5"/>
                </a:solidFill>
              </a:rPr>
              <a:t>Vedtak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Det var rutiner for å fatte vedtak ved tjenester som forventes å vare mer enn to uker i 32 kommuner. 11 svarer nei.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Det ble fattet vedtak etter </a:t>
            </a:r>
            <a:r>
              <a:rPr lang="nb-NO" dirty="0">
                <a:solidFill>
                  <a:srgbClr val="00244E"/>
                </a:solidFill>
              </a:rPr>
              <a:t>sosialtjenesteloven </a:t>
            </a:r>
            <a:r>
              <a:rPr lang="nb-NO" dirty="0"/>
              <a:t>§ 17 i 26 av 39 kommuner.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Rutiner for evaluering i 29 kommuner.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algn="ctr"/>
            <a:r>
              <a:rPr lang="nb-NO" sz="2000" b="1" dirty="0">
                <a:solidFill>
                  <a:schemeClr val="accent5"/>
                </a:solidFill>
              </a:rPr>
              <a:t>Avvikssystem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34 kommuner hadde rutiner for å melde avvik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34 kommuner hadde system for å bruke avvikene til systematisk forbedringsarbeid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Ingen kommuner har gitt særskilte opplysninger om hvorvidt NAV bruker kommunene sitt system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7134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BB095F0-0E04-4BFE-B0CA-0C5295168BCB}"/>
              </a:ext>
            </a:extLst>
          </p:cNvPr>
          <p:cNvSpPr txBox="1"/>
          <p:nvPr/>
        </p:nvSpPr>
        <p:spPr>
          <a:xfrm>
            <a:off x="1230719" y="1099584"/>
            <a:ext cx="1043053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rgbClr val="FF0000"/>
                </a:solidFill>
              </a:rPr>
              <a:t>Samlet vurdering</a:t>
            </a:r>
          </a:p>
          <a:p>
            <a:endParaRPr lang="nb-NO" sz="2000" dirty="0"/>
          </a:p>
          <a:p>
            <a:r>
              <a:rPr lang="nb-NO" sz="2000" b="1" dirty="0"/>
              <a:t>Svarene viser at det i nesten alle kommuner er svakheter i styringssystemet </a:t>
            </a:r>
          </a:p>
          <a:p>
            <a:endParaRPr lang="nb-NO" sz="2000" dirty="0"/>
          </a:p>
          <a:p>
            <a:r>
              <a:rPr lang="nb-NO" sz="2000" dirty="0"/>
              <a:t>Dette kan føre til:</a:t>
            </a:r>
          </a:p>
          <a:p>
            <a:endParaRPr lang="nb-NO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/>
              <a:t>Manglende samhandling både på systemnivå og mellom etater på individnivå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/>
              <a:t>Manglende brukerinvolvering på systemnivå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/>
              <a:t>Stor grad av individpraksis av tjenesteyterne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/>
              <a:t>Redusert rettssikkerhet for brukerne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7518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593124" y="958850"/>
            <a:ext cx="10330249" cy="577558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 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12" descr="Modell">
            <a:hlinkClick r:id="rId3"/>
            <a:extLst>
              <a:ext uri="{FF2B5EF4-FFF2-40B4-BE49-F238E27FC236}">
                <a16:creationId xmlns:a16="http://schemas.microsoft.com/office/drawing/2014/main" id="{4673DFC7-E5E8-46F6-A654-C4FEB35A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5" y="958850"/>
            <a:ext cx="5016293" cy="458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97EAF4-9289-44A8-B04D-74C619315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822912"/>
              </p:ext>
            </p:extLst>
          </p:nvPr>
        </p:nvGraphicFramePr>
        <p:xfrm>
          <a:off x="4861698" y="506625"/>
          <a:ext cx="6737178" cy="6227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57074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E28ED7BA-F51F-4457-AA71-B52F38AEA07B}"/>
              </a:ext>
            </a:extLst>
          </p:cNvPr>
          <p:cNvSpPr txBox="1"/>
          <p:nvPr/>
        </p:nvSpPr>
        <p:spPr>
          <a:xfrm>
            <a:off x="977900" y="1511300"/>
            <a:ext cx="9931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2400" b="1" dirty="0">
              <a:solidFill>
                <a:srgbClr val="FF0000"/>
              </a:solidFill>
            </a:endParaRPr>
          </a:p>
          <a:p>
            <a:pPr algn="ctr"/>
            <a:r>
              <a:rPr lang="nb-NO" sz="2400" b="1" dirty="0">
                <a:solidFill>
                  <a:srgbClr val="FF0000"/>
                </a:solidFill>
              </a:rPr>
              <a:t>Anbefalinger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Overordnet styring - internkontroll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Brukermedvirkning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Rutiner for samhandling mellom enheter, inkl. NAV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839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41405" y="1241060"/>
            <a:ext cx="1058974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Alle tilsynsrapporter og samlerapporter finnes på </a:t>
            </a:r>
          </a:p>
          <a:p>
            <a:endParaRPr lang="nb-NO" sz="2000" dirty="0">
              <a:hlinkClick r:id="rId3"/>
            </a:endParaRPr>
          </a:p>
          <a:p>
            <a:pPr algn="ctr"/>
            <a:r>
              <a:rPr lang="nb-NO" sz="2000" dirty="0">
                <a:hlinkClick r:id="rId3"/>
              </a:rPr>
              <a:t>www.helsetilsynet.no</a:t>
            </a:r>
            <a:endParaRPr lang="nb-NO" sz="2000" dirty="0"/>
          </a:p>
          <a:p>
            <a:endParaRPr lang="nb-NO" sz="2000" u="sng" dirty="0">
              <a:solidFill>
                <a:srgbClr val="00ADBA"/>
              </a:solidFill>
            </a:endParaRPr>
          </a:p>
          <a:p>
            <a:r>
              <a:rPr lang="nb-NO" dirty="0"/>
              <a:t>	</a:t>
            </a:r>
          </a:p>
          <a:p>
            <a:pPr algn="ctr"/>
            <a:endParaRPr lang="nb-NO" sz="2000" b="1" dirty="0">
              <a:solidFill>
                <a:schemeClr val="tx2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algn="r"/>
            <a:r>
              <a:rPr lang="nb-NO" sz="2000" b="1" dirty="0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endParaRPr lang="nb-NO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2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321972" y="289148"/>
            <a:ext cx="10908405" cy="611165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800" b="1" dirty="0"/>
              <a:t>Fylkesmannen skal undersøke om kommunen ved helse- og omsorgstjenesten og sosiale tjenester i NAV</a:t>
            </a:r>
          </a:p>
          <a:p>
            <a:pPr marL="0" indent="0">
              <a:buNone/>
            </a:pPr>
            <a:endParaRPr lang="nb-NO" sz="1800" b="1" dirty="0"/>
          </a:p>
          <a:p>
            <a:pPr marL="1033462" lvl="2" indent="-342900"/>
            <a:r>
              <a:rPr lang="nb-NO" dirty="0"/>
              <a:t>legger til rette for og gjennomfører løpende samarbeid mellom kommunale enheter som yter helse- og omsorgstjenester og sosiale tjenester, og med fastleger og  spesialisthelsetjenesten</a:t>
            </a:r>
          </a:p>
          <a:p>
            <a:pPr marL="1033462" lvl="2" indent="-342900"/>
            <a:endParaRPr lang="nb-NO" dirty="0"/>
          </a:p>
          <a:p>
            <a:pPr marL="1033462" lvl="2" indent="-342900"/>
            <a:r>
              <a:rPr lang="nb-NO" dirty="0"/>
              <a:t>innhenter informasjon om brukerens helhetlige situasjon og mulige behov for tjenester</a:t>
            </a:r>
          </a:p>
          <a:p>
            <a:pPr marL="1033462" lvl="2" indent="-342900"/>
            <a:endParaRPr lang="nb-NO" dirty="0"/>
          </a:p>
          <a:p>
            <a:pPr marL="1033462" lvl="2" indent="-342900"/>
            <a:r>
              <a:rPr lang="nb-NO" dirty="0"/>
              <a:t>samordner tjenestene brukerne mottar fra kommunale enheter, og fra fastleger og spesialisthelsetjenesten</a:t>
            </a:r>
          </a:p>
          <a:p>
            <a:pPr marL="1033462" lvl="2" indent="-342900"/>
            <a:endParaRPr lang="nb-NO" dirty="0"/>
          </a:p>
          <a:p>
            <a:pPr marL="1033462" lvl="2" indent="-342900"/>
            <a:r>
              <a:rPr lang="nb-NO" dirty="0"/>
              <a:t>tilbyr og yter individuelt tilpassede og forsvarlige helse- og omsorgstjenester rettet mot brukernes rusmiddelproblem og psykisk lidelse</a:t>
            </a:r>
          </a:p>
          <a:p>
            <a:pPr marL="1033462" lvl="2" indent="-342900"/>
            <a:endParaRPr lang="nb-NO" dirty="0"/>
          </a:p>
          <a:p>
            <a:pPr marL="1033462" lvl="2" indent="-342900"/>
            <a:r>
              <a:rPr lang="nb-NO" dirty="0"/>
              <a:t>kartlegger og følger opp somatiske helseproblemer</a:t>
            </a:r>
          </a:p>
          <a:p>
            <a:pPr marL="1033462" lvl="2" indent="-342900"/>
            <a:endParaRPr lang="nb-NO" dirty="0"/>
          </a:p>
          <a:p>
            <a:pPr marL="1033462" lvl="2" indent="-342900"/>
            <a:r>
              <a:rPr lang="nb-NO" dirty="0"/>
              <a:t>tilbyr og yter individuelt tilpassede og forsvarlige tjenester slik at bruker kan mestre å bo i egen bolig</a:t>
            </a:r>
          </a:p>
          <a:p>
            <a:r>
              <a:rPr lang="nb-NO" sz="1800" dirty="0"/>
              <a:t>Fylkesmannen skal undersøke om kommunen har lagt til rette for og følger opp at brukerinvolvering blir ivaretatt ved alle temaene som skal undersøkes (jf. kulepunktene). </a:t>
            </a:r>
          </a:p>
          <a:p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796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C389A3D-24AD-4DF5-9445-07AC9D281B36}"/>
              </a:ext>
            </a:extLst>
          </p:cNvPr>
          <p:cNvSpPr txBox="1"/>
          <p:nvPr/>
        </p:nvSpPr>
        <p:spPr>
          <a:xfrm>
            <a:off x="733646" y="981140"/>
            <a:ext cx="110578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b-NO" dirty="0">
                <a:solidFill>
                  <a:srgbClr val="FF0000"/>
                </a:solidFill>
              </a:rPr>
              <a:t>Lovgrunnlag</a:t>
            </a:r>
          </a:p>
          <a:p>
            <a:pPr lvl="0">
              <a:defRPr/>
            </a:pPr>
            <a:endParaRPr lang="nb-NO" dirty="0"/>
          </a:p>
          <a:p>
            <a:pPr lvl="0">
              <a:defRPr/>
            </a:pPr>
            <a:r>
              <a:rPr lang="nb-NO" dirty="0"/>
              <a:t>Lov om statlig tilsyn med helse- og omsorgstjenestene</a:t>
            </a:r>
          </a:p>
          <a:p>
            <a:pPr lvl="0">
              <a:defRPr/>
            </a:pPr>
            <a:endParaRPr lang="nb-NO" dirty="0"/>
          </a:p>
          <a:p>
            <a:pPr lvl="0">
              <a:defRPr/>
            </a:pPr>
            <a:r>
              <a:rPr lang="nb-NO" dirty="0"/>
              <a:t>Lov om helse- og omsorgstjenester i kommunene</a:t>
            </a:r>
          </a:p>
          <a:p>
            <a:pPr lvl="0">
              <a:defRPr/>
            </a:pPr>
            <a:endParaRPr lang="nb-NO" dirty="0"/>
          </a:p>
          <a:p>
            <a:pPr lvl="0">
              <a:defRPr/>
            </a:pPr>
            <a:r>
              <a:rPr lang="nb-NO" dirty="0"/>
              <a:t>Lov om sosiale tjenester i arbeids- og velferdsforvaltningen</a:t>
            </a:r>
          </a:p>
          <a:p>
            <a:pPr lvl="0">
              <a:defRPr/>
            </a:pPr>
            <a:endParaRPr lang="nb-NO" dirty="0"/>
          </a:p>
          <a:p>
            <a:pPr lvl="0">
              <a:defRPr/>
            </a:pPr>
            <a:r>
              <a:rPr lang="nb-NO" dirty="0"/>
              <a:t>Forskrift om ledelse og kvalitetsutvikling i helse- og omsorgstjenesten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2012: ROP-retningslinjen: Nasjonal faglig retningslinje for utredning, behandling og oppfølging av personer med samtidig ruslidelse og psykiske lidelser–ROP-lidelser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2016: Nasjonal faglig retningslinje for behandling og rehabilitering av rusmiddelproblemer og avhengighet</a:t>
            </a:r>
          </a:p>
          <a:p>
            <a:pPr lvl="0"/>
            <a:endParaRPr lang="nb-NO" dirty="0"/>
          </a:p>
          <a:p>
            <a:r>
              <a:rPr lang="nb-NO" dirty="0"/>
              <a:t>Sammen om mestring – veileder i lokalt psykisk helsearbeid og rusarbeid for voksne – Et verktøy for kommuner og spesialisthelsetjenesten. </a:t>
            </a:r>
          </a:p>
          <a:p>
            <a:pPr lvl="0">
              <a:defRPr/>
            </a:pPr>
            <a:endParaRPr lang="nb-NO" dirty="0"/>
          </a:p>
          <a:p>
            <a:pPr lvl="0"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223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568411" y="691978"/>
            <a:ext cx="10544089" cy="556912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Fylkesmannen møtte i alle kommunene ansatte med </a:t>
            </a:r>
          </a:p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høy kompetanse</a:t>
            </a:r>
          </a:p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faglig integritet</a:t>
            </a:r>
          </a:p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stor innsats til beste for personer med samtidig rusmiddelproblem og psykisk lidelse </a:t>
            </a:r>
          </a:p>
          <a:p>
            <a:endParaRPr lang="nb-N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Brukerne som ble intervjuet ga tilbakemelding om stor grad av tilfredshet med sine saksbehandlere.</a:t>
            </a:r>
          </a:p>
          <a:p>
            <a:pPr marL="0" indent="0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016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557779" y="249433"/>
            <a:ext cx="10544089" cy="63214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nb-NO" b="1" dirty="0">
                <a:solidFill>
                  <a:schemeClr val="accent5"/>
                </a:solidFill>
              </a:rPr>
              <a:t>Organisering</a:t>
            </a:r>
            <a:endParaRPr lang="nb-NO" sz="1800" dirty="0">
              <a:solidFill>
                <a:schemeClr val="accent5"/>
              </a:solidFill>
            </a:endParaRP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Det er flere enheter/tiltak som er involvert i tjenesten til ROP-brukerne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Fordeling av ansvar og oppgaver og hvordan disse skulle samarbeide var i liten grad beskrevet 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NAV blir i hovedsak koblet inn i krisesituasjoner som ved mangel på bolig eller økonomi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Hjemmesykepleien kun en utfører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Brukere/brukerorganisasjoner involveres sjelden på systemnivå </a:t>
            </a:r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011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557779" y="249433"/>
            <a:ext cx="10544089" cy="6321488"/>
          </a:xfrm>
          <a:prstGeom prst="rect">
            <a:avLst/>
          </a:prstGeom>
        </p:spPr>
        <p:txBody>
          <a:bodyPr/>
          <a:lstStyle/>
          <a:p>
            <a:pPr lvl="1"/>
            <a:endParaRPr lang="nb-NO" sz="1800" dirty="0"/>
          </a:p>
          <a:p>
            <a:pPr lvl="1"/>
            <a:endParaRPr lang="nb-NO" sz="1800" dirty="0"/>
          </a:p>
          <a:p>
            <a:pPr lvl="1"/>
            <a:endParaRPr lang="nb-NO" sz="1800" dirty="0"/>
          </a:p>
          <a:p>
            <a:pPr marL="0" indent="0" algn="ctr">
              <a:buNone/>
            </a:pPr>
            <a:r>
              <a:rPr lang="nb-NO" b="1" dirty="0">
                <a:solidFill>
                  <a:schemeClr val="accent5"/>
                </a:solidFill>
              </a:rPr>
              <a:t>Internkontroll</a:t>
            </a:r>
          </a:p>
          <a:p>
            <a:endParaRPr lang="nb-NO" dirty="0"/>
          </a:p>
          <a:p>
            <a:pPr marL="742950" lvl="1" indent="-285750"/>
            <a:r>
              <a:rPr lang="nb-NO" dirty="0"/>
              <a:t>Alle kommunene Fylkesmannen besøkte hadde etablert et internkontroll­system/ kvalitetssystem</a:t>
            </a:r>
          </a:p>
          <a:p>
            <a:pPr marL="1200150" lvl="2" indent="-285750"/>
            <a:r>
              <a:rPr lang="nb-NO" dirty="0"/>
              <a:t>Store forskjeller på hvor utviklet dette var </a:t>
            </a:r>
          </a:p>
          <a:p>
            <a:pPr marL="1200150" lvl="2" indent="-285750"/>
            <a:r>
              <a:rPr lang="nb-NO" dirty="0"/>
              <a:t>Flere kommuner utarbeidet prosedyrer uten at disse var implementert i virksomheten </a:t>
            </a:r>
          </a:p>
          <a:p>
            <a:pPr marL="742950" lvl="1" indent="-285750"/>
            <a:endParaRPr lang="nb-NO" dirty="0"/>
          </a:p>
          <a:p>
            <a:pPr marL="742950" lvl="1" indent="-285750"/>
            <a:r>
              <a:rPr lang="nb-NO" dirty="0"/>
              <a:t>Få Nav-kontor benyttet de kommunale kvalitetssystemene </a:t>
            </a:r>
          </a:p>
          <a:p>
            <a:pPr marL="1200150" lvl="2" indent="-285750"/>
            <a:r>
              <a:rPr lang="nb-NO" dirty="0"/>
              <a:t>I den grad det ble skrevet avvik, ble NAV stat sitt system benyttet</a:t>
            </a:r>
          </a:p>
          <a:p>
            <a:pPr marL="1200150" lvl="2" indent="-285750"/>
            <a:r>
              <a:rPr lang="nb-NO" dirty="0"/>
              <a:t>Ingen rutiner for å informere rådmann om avvik fra Nav-kommune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71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284205" y="267988"/>
            <a:ext cx="10676238" cy="62280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nb-NO" b="1" dirty="0">
                <a:solidFill>
                  <a:schemeClr val="accent5"/>
                </a:solidFill>
              </a:rPr>
              <a:t>Kartlegging</a:t>
            </a:r>
            <a:r>
              <a:rPr lang="nb-NO" dirty="0"/>
              <a:t> </a:t>
            </a:r>
          </a:p>
          <a:p>
            <a:pPr lvl="1"/>
            <a:endParaRPr lang="nb-NO" sz="1600" dirty="0"/>
          </a:p>
          <a:p>
            <a:pPr lvl="1"/>
            <a:r>
              <a:rPr lang="nb-NO" sz="1800" dirty="0"/>
              <a:t>Det finnes mange kartleggingsverktøy som kan benyttes for å innhente informasjon om brukerens helhetlige situasjon og mulige behov for tjenester. 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I nasjonale retningslinjer er det gitt anbefalinger om hvilke som bør benyttes ved kartlegging av ROP-brukere - Retningslinjene var kjent i alle kommunene. 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Imidlertid var det gjennomgående for alle kommunene at det ikke var tilstrekkelig kartlegging av rusmiddelproblem og psykisk lidelse.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Flere kommuner brukte «egne» kartleggingsskjema. Dette kan utgjøre en risiko for at ikke alt avdekkes. </a:t>
            </a:r>
          </a:p>
          <a:p>
            <a:pPr marL="0" indent="0">
              <a:buNone/>
            </a:pPr>
            <a:endParaRPr lang="nb-NO" sz="1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8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284205" y="267988"/>
            <a:ext cx="10676238" cy="62280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nb-NO" b="1" dirty="0">
                <a:solidFill>
                  <a:schemeClr val="accent5"/>
                </a:solidFill>
              </a:rPr>
              <a:t>Somatiske helseproblemer</a:t>
            </a:r>
          </a:p>
          <a:p>
            <a:pPr marL="0" indent="0" algn="ctr">
              <a:buNone/>
            </a:pPr>
            <a:endParaRPr lang="nb-NO" b="1" dirty="0">
              <a:solidFill>
                <a:schemeClr val="accent5"/>
              </a:solidFill>
            </a:endParaRPr>
          </a:p>
          <a:p>
            <a:pPr lvl="1"/>
            <a:r>
              <a:rPr lang="nb-NO" dirty="0"/>
              <a:t>Fri tannhelsehjelp i regi av fylkes­kommunen var godt kjent og ble tilbudt. 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For øvrig var det ikke etablert systemer for å observere, håndtere og tilby nødvendig somatisk helsehjelp i den daglige tjenesteytingen. Manglende kartlegging og systematisk oppmerksomhet mot somatiske helseproblemer.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Ved akutt behov ble fastlegen kontaktet eller legevakt ble benyttet. 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Tre av kommunene har etablert lavterskel helsetilbud, men det var ikke rutiner for at fastlegen fikk rapport om hvilken helsehjelp som ble gitt.</a:t>
            </a:r>
          </a:p>
          <a:p>
            <a:pPr marL="0" indent="0">
              <a:buNone/>
            </a:pPr>
            <a:endParaRPr lang="nb-NO" sz="1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9066"/>
      </p:ext>
    </p:extLst>
  </p:cSld>
  <p:clrMapOvr>
    <a:masterClrMapping/>
  </p:clrMapOvr>
</p:sld>
</file>

<file path=ppt/theme/theme1.xml><?xml version="1.0" encoding="utf-8"?>
<a:theme xmlns:a="http://schemas.openxmlformats.org/drawingml/2006/main" name="FMTL mal power-point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50D616CE-A20B-43A7-A5D9-AE358DB2ED96}" vid="{F3A6049F-D914-491C-AF04-C5842098233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FMTL mal power-point</Template>
  <TotalTime>3766</TotalTime>
  <Words>1997</Words>
  <Application>Microsoft Office PowerPoint</Application>
  <PresentationFormat>Widescreen</PresentationFormat>
  <Paragraphs>425</Paragraphs>
  <Slides>25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1" baseType="lpstr">
      <vt:lpstr>Arial</vt:lpstr>
      <vt:lpstr>Calibri</vt:lpstr>
      <vt:lpstr>Open Sans</vt:lpstr>
      <vt:lpstr>Open Sans Light</vt:lpstr>
      <vt:lpstr>Open Sans SemiBold</vt:lpstr>
      <vt:lpstr>FMTL mal power-point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Mathisen Anne Lise</dc:creator>
  <cp:lastModifiedBy>Hegvold, Ingrid Karin</cp:lastModifiedBy>
  <cp:revision>247</cp:revision>
  <cp:lastPrinted>2019-05-20T12:29:52Z</cp:lastPrinted>
  <dcterms:created xsi:type="dcterms:W3CDTF">2019-02-21T05:28:16Z</dcterms:created>
  <dcterms:modified xsi:type="dcterms:W3CDTF">2019-12-04T14:48:38Z</dcterms:modified>
</cp:coreProperties>
</file>