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9" r:id="rId2"/>
    <p:sldId id="280" r:id="rId3"/>
    <p:sldId id="279" r:id="rId4"/>
    <p:sldId id="260" r:id="rId5"/>
    <p:sldId id="261" r:id="rId6"/>
    <p:sldId id="263" r:id="rId7"/>
    <p:sldId id="264" r:id="rId8"/>
    <p:sldId id="265" r:id="rId9"/>
    <p:sldId id="278" r:id="rId10"/>
    <p:sldId id="266" r:id="rId11"/>
    <p:sldId id="276" r:id="rId12"/>
    <p:sldId id="275" r:id="rId13"/>
    <p:sldId id="267" r:id="rId14"/>
    <p:sldId id="268" r:id="rId15"/>
    <p:sldId id="271" r:id="rId16"/>
    <p:sldId id="281" r:id="rId17"/>
    <p:sldId id="272" r:id="rId18"/>
    <p:sldId id="282" r:id="rId19"/>
    <p:sldId id="283" r:id="rId20"/>
    <p:sldId id="269" r:id="rId21"/>
    <p:sldId id="284" r:id="rId22"/>
  </p:sldIdLst>
  <p:sldSz cx="9144000" cy="6858000" type="screen4x3"/>
  <p:notesSz cx="6797675" cy="9928225"/>
  <p:defaultTextStyle>
    <a:defPPr>
      <a:defRPr lang="nb-NO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33CC33"/>
    <a:srgbClr val="E4D2F2"/>
    <a:srgbClr val="D1B2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50" autoAdjust="0"/>
    <p:restoredTop sz="64679" autoAdjust="0"/>
  </p:normalViewPr>
  <p:slideViewPr>
    <p:cSldViewPr>
      <p:cViewPr varScale="1">
        <p:scale>
          <a:sx n="99" d="100"/>
          <a:sy n="99" d="100"/>
        </p:scale>
        <p:origin x="96" y="3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5CD28F-536C-42A1-A267-9D1242EF3BBC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31FC622A-01E3-4DA4-B9FE-36008EA27F0D}">
      <dgm:prSet phldrT="[Tekst]" custT="1"/>
      <dgm:spPr/>
      <dgm:t>
        <a:bodyPr/>
        <a:lstStyle/>
        <a:p>
          <a:r>
            <a:rPr lang="nb-NO" sz="1600" dirty="0" smtClean="0"/>
            <a:t>Kartlegging status og mål</a:t>
          </a:r>
          <a:endParaRPr lang="nb-NO" sz="1600" dirty="0"/>
        </a:p>
      </dgm:t>
    </dgm:pt>
    <dgm:pt modelId="{48EF9015-003C-47E8-A873-1D72B05BB99A}" type="parTrans" cxnId="{7960B5E0-D4AD-4208-9AB0-72954DBD6E3C}">
      <dgm:prSet/>
      <dgm:spPr/>
      <dgm:t>
        <a:bodyPr/>
        <a:lstStyle/>
        <a:p>
          <a:endParaRPr lang="nb-NO"/>
        </a:p>
      </dgm:t>
    </dgm:pt>
    <dgm:pt modelId="{D470958B-DDEC-49C3-A3BE-5B2A03550FC9}" type="sibTrans" cxnId="{7960B5E0-D4AD-4208-9AB0-72954DBD6E3C}">
      <dgm:prSet/>
      <dgm:spPr/>
      <dgm:t>
        <a:bodyPr/>
        <a:lstStyle/>
        <a:p>
          <a:endParaRPr lang="nb-NO"/>
        </a:p>
      </dgm:t>
    </dgm:pt>
    <dgm:pt modelId="{BF99654D-27C6-441A-B3EE-793A7AC100A8}">
      <dgm:prSet phldrT="[Tekst]" custT="1"/>
      <dgm:spPr/>
      <dgm:t>
        <a:bodyPr/>
        <a:lstStyle/>
        <a:p>
          <a:r>
            <a:rPr lang="nb-NO" sz="1600" dirty="0" smtClean="0"/>
            <a:t>Prognose/ planforutsetninger</a:t>
          </a:r>
          <a:endParaRPr lang="nb-NO" sz="1600" dirty="0"/>
        </a:p>
      </dgm:t>
    </dgm:pt>
    <dgm:pt modelId="{D41DFEEA-C42F-46A8-BC97-4F3862CEC67A}" type="parTrans" cxnId="{33295ACF-551B-4F9B-9629-68C2DD3C8F74}">
      <dgm:prSet/>
      <dgm:spPr/>
      <dgm:t>
        <a:bodyPr/>
        <a:lstStyle/>
        <a:p>
          <a:endParaRPr lang="nb-NO"/>
        </a:p>
      </dgm:t>
    </dgm:pt>
    <dgm:pt modelId="{C8FFF3CF-C76E-47C2-8322-D6C1312C6AC0}" type="sibTrans" cxnId="{33295ACF-551B-4F9B-9629-68C2DD3C8F74}">
      <dgm:prSet/>
      <dgm:spPr/>
      <dgm:t>
        <a:bodyPr/>
        <a:lstStyle/>
        <a:p>
          <a:endParaRPr lang="nb-NO"/>
        </a:p>
      </dgm:t>
    </dgm:pt>
    <dgm:pt modelId="{89B2EE63-EC87-4FF8-86DF-5AF1B65706A6}">
      <dgm:prSet phldrT="[Tekst]" custT="1"/>
      <dgm:spPr/>
      <dgm:t>
        <a:bodyPr/>
        <a:lstStyle/>
        <a:p>
          <a:r>
            <a:rPr lang="nb-NO" sz="1600" dirty="0" smtClean="0"/>
            <a:t>Kartlegging behov</a:t>
          </a:r>
          <a:endParaRPr lang="nb-NO" sz="1600" dirty="0"/>
        </a:p>
      </dgm:t>
    </dgm:pt>
    <dgm:pt modelId="{B4D7D9CD-54B6-4A1C-A245-9991C1E72E6C}" type="parTrans" cxnId="{6F8963AE-CA10-47AB-A882-96F01432A396}">
      <dgm:prSet/>
      <dgm:spPr/>
      <dgm:t>
        <a:bodyPr/>
        <a:lstStyle/>
        <a:p>
          <a:endParaRPr lang="nb-NO"/>
        </a:p>
      </dgm:t>
    </dgm:pt>
    <dgm:pt modelId="{AA722E39-EFAA-4BE6-80F7-B6B26F5825D2}" type="sibTrans" cxnId="{6F8963AE-CA10-47AB-A882-96F01432A396}">
      <dgm:prSet/>
      <dgm:spPr/>
      <dgm:t>
        <a:bodyPr/>
        <a:lstStyle/>
        <a:p>
          <a:endParaRPr lang="nb-NO"/>
        </a:p>
      </dgm:t>
    </dgm:pt>
    <dgm:pt modelId="{4CECF31A-4EBF-4D7F-A52A-9864A9A3F16A}">
      <dgm:prSet custT="1"/>
      <dgm:spPr/>
      <dgm:t>
        <a:bodyPr/>
        <a:lstStyle/>
        <a:p>
          <a:r>
            <a:rPr lang="nb-NO" sz="1600" smtClean="0"/>
            <a:t>Vurdere konsekvenser</a:t>
          </a:r>
          <a:endParaRPr lang="nb-NO" sz="1600" dirty="0"/>
        </a:p>
      </dgm:t>
    </dgm:pt>
    <dgm:pt modelId="{C5705EA5-C61A-4B9C-BCA3-C63330E409E1}" type="parTrans" cxnId="{92390931-E47D-462F-93A9-275EB896DBA1}">
      <dgm:prSet/>
      <dgm:spPr/>
      <dgm:t>
        <a:bodyPr/>
        <a:lstStyle/>
        <a:p>
          <a:endParaRPr lang="nb-NO"/>
        </a:p>
      </dgm:t>
    </dgm:pt>
    <dgm:pt modelId="{BE5F5E90-D0EA-4246-A111-470856034912}" type="sibTrans" cxnId="{92390931-E47D-462F-93A9-275EB896DBA1}">
      <dgm:prSet/>
      <dgm:spPr/>
      <dgm:t>
        <a:bodyPr/>
        <a:lstStyle/>
        <a:p>
          <a:endParaRPr lang="nb-NO"/>
        </a:p>
      </dgm:t>
    </dgm:pt>
    <dgm:pt modelId="{6E313F89-53B7-4E86-9A61-66BC13068E06}">
      <dgm:prSet custT="1"/>
      <dgm:spPr/>
      <dgm:t>
        <a:bodyPr/>
        <a:lstStyle/>
        <a:p>
          <a:r>
            <a:rPr lang="nb-NO" sz="1600" dirty="0" smtClean="0"/>
            <a:t>Helhetlige prioriteringer innenfor rammen</a:t>
          </a:r>
          <a:endParaRPr lang="nb-NO" sz="1600" dirty="0"/>
        </a:p>
      </dgm:t>
    </dgm:pt>
    <dgm:pt modelId="{91A8155A-9A04-413D-997E-1D0CDFF95266}" type="parTrans" cxnId="{F722D57F-8C0D-4CB7-82E5-25BC3C32D34F}">
      <dgm:prSet/>
      <dgm:spPr/>
      <dgm:t>
        <a:bodyPr/>
        <a:lstStyle/>
        <a:p>
          <a:endParaRPr lang="nb-NO"/>
        </a:p>
      </dgm:t>
    </dgm:pt>
    <dgm:pt modelId="{47BAFE80-0540-4373-AE84-1BE779FD26F3}" type="sibTrans" cxnId="{F722D57F-8C0D-4CB7-82E5-25BC3C32D34F}">
      <dgm:prSet/>
      <dgm:spPr/>
      <dgm:t>
        <a:bodyPr/>
        <a:lstStyle/>
        <a:p>
          <a:endParaRPr lang="nb-NO"/>
        </a:p>
      </dgm:t>
    </dgm:pt>
    <dgm:pt modelId="{BBCF14B9-929B-4F8F-87A3-24A16E7344AB}" type="pres">
      <dgm:prSet presAssocID="{985CD28F-536C-42A1-A267-9D1242EF3BBC}" presName="CompostProcess" presStyleCnt="0">
        <dgm:presLayoutVars>
          <dgm:dir/>
          <dgm:resizeHandles val="exact"/>
        </dgm:presLayoutVars>
      </dgm:prSet>
      <dgm:spPr/>
    </dgm:pt>
    <dgm:pt modelId="{340491A2-A01E-4BE2-97AD-1C6CD9A7285E}" type="pres">
      <dgm:prSet presAssocID="{985CD28F-536C-42A1-A267-9D1242EF3BBC}" presName="arrow" presStyleLbl="bgShp" presStyleIdx="0" presStyleCnt="1" custScaleX="117647" custLinFactNeighborX="-31075" custLinFactNeighborY="-25922"/>
      <dgm:spPr/>
    </dgm:pt>
    <dgm:pt modelId="{D8CCB34C-8C3E-4CC2-A1CE-EF30647A4171}" type="pres">
      <dgm:prSet presAssocID="{985CD28F-536C-42A1-A267-9D1242EF3BBC}" presName="linearProcess" presStyleCnt="0"/>
      <dgm:spPr/>
    </dgm:pt>
    <dgm:pt modelId="{936C4243-D583-4D0D-B776-51EFD1460BE0}" type="pres">
      <dgm:prSet presAssocID="{31FC622A-01E3-4DA4-B9FE-36008EA27F0D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F050DD53-A6B7-4FBC-9406-E245259C2FED}" type="pres">
      <dgm:prSet presAssocID="{D470958B-DDEC-49C3-A3BE-5B2A03550FC9}" presName="sibTrans" presStyleCnt="0"/>
      <dgm:spPr/>
    </dgm:pt>
    <dgm:pt modelId="{912B7DA3-1EB5-4B7E-89C8-B52E9F982F6F}" type="pres">
      <dgm:prSet presAssocID="{BF99654D-27C6-441A-B3EE-793A7AC100A8}" presName="textNode" presStyleLbl="node1" presStyleIdx="1" presStyleCnt="5" custScaleX="128065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F8A3A1FA-C997-4EEC-87F5-8BF7B8A6E41E}" type="pres">
      <dgm:prSet presAssocID="{C8FFF3CF-C76E-47C2-8322-D6C1312C6AC0}" presName="sibTrans" presStyleCnt="0"/>
      <dgm:spPr/>
    </dgm:pt>
    <dgm:pt modelId="{48A236E3-6F39-4A5B-A79B-2F5978CBD181}" type="pres">
      <dgm:prSet presAssocID="{89B2EE63-EC87-4FF8-86DF-5AF1B65706A6}" presName="textNode" presStyleLbl="node1" presStyleIdx="2" presStyleCnt="5" custScaleX="85572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EE46801D-E69F-4C44-875F-1451FD30D580}" type="pres">
      <dgm:prSet presAssocID="{AA722E39-EFAA-4BE6-80F7-B6B26F5825D2}" presName="sibTrans" presStyleCnt="0"/>
      <dgm:spPr/>
    </dgm:pt>
    <dgm:pt modelId="{050C27B7-ECB5-4300-A751-39C6CA3BA4DD}" type="pres">
      <dgm:prSet presAssocID="{4CECF31A-4EBF-4D7F-A52A-9864A9A3F16A}" presName="textNode" presStyleLbl="node1" presStyleIdx="3" presStyleCnt="5" custScaleX="95309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E28E750E-5D8B-4161-9461-390B34A03119}" type="pres">
      <dgm:prSet presAssocID="{BE5F5E90-D0EA-4246-A111-470856034912}" presName="sibTrans" presStyleCnt="0"/>
      <dgm:spPr/>
    </dgm:pt>
    <dgm:pt modelId="{7590D78C-A619-437C-BCAB-3D681BCE1614}" type="pres">
      <dgm:prSet presAssocID="{6E313F89-53B7-4E86-9A61-66BC13068E06}" presName="textNode" presStyleLbl="node1" presStyleIdx="4" presStyleCnt="5" custScaleX="137435" custLinFactNeighborX="-63082" custLinFactNeighborY="-162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</dgm:ptLst>
  <dgm:cxnLst>
    <dgm:cxn modelId="{7960B5E0-D4AD-4208-9AB0-72954DBD6E3C}" srcId="{985CD28F-536C-42A1-A267-9D1242EF3BBC}" destId="{31FC622A-01E3-4DA4-B9FE-36008EA27F0D}" srcOrd="0" destOrd="0" parTransId="{48EF9015-003C-47E8-A873-1D72B05BB99A}" sibTransId="{D470958B-DDEC-49C3-A3BE-5B2A03550FC9}"/>
    <dgm:cxn modelId="{F722D57F-8C0D-4CB7-82E5-25BC3C32D34F}" srcId="{985CD28F-536C-42A1-A267-9D1242EF3BBC}" destId="{6E313F89-53B7-4E86-9A61-66BC13068E06}" srcOrd="4" destOrd="0" parTransId="{91A8155A-9A04-413D-997E-1D0CDFF95266}" sibTransId="{47BAFE80-0540-4373-AE84-1BE779FD26F3}"/>
    <dgm:cxn modelId="{4B6A5FCD-71AE-4447-A8CB-43CA475075EB}" type="presOf" srcId="{6E313F89-53B7-4E86-9A61-66BC13068E06}" destId="{7590D78C-A619-437C-BCAB-3D681BCE1614}" srcOrd="0" destOrd="0" presId="urn:microsoft.com/office/officeart/2005/8/layout/hProcess9"/>
    <dgm:cxn modelId="{AE47FA9D-DCFB-4240-AB8C-8748B0FBE925}" type="presOf" srcId="{31FC622A-01E3-4DA4-B9FE-36008EA27F0D}" destId="{936C4243-D583-4D0D-B776-51EFD1460BE0}" srcOrd="0" destOrd="0" presId="urn:microsoft.com/office/officeart/2005/8/layout/hProcess9"/>
    <dgm:cxn modelId="{FDA82D50-1035-4FBF-8867-2B214FDCEAE4}" type="presOf" srcId="{89B2EE63-EC87-4FF8-86DF-5AF1B65706A6}" destId="{48A236E3-6F39-4A5B-A79B-2F5978CBD181}" srcOrd="0" destOrd="0" presId="urn:microsoft.com/office/officeart/2005/8/layout/hProcess9"/>
    <dgm:cxn modelId="{F0746021-9AA8-4E3C-8590-530A54BB03F8}" type="presOf" srcId="{BF99654D-27C6-441A-B3EE-793A7AC100A8}" destId="{912B7DA3-1EB5-4B7E-89C8-B52E9F982F6F}" srcOrd="0" destOrd="0" presId="urn:microsoft.com/office/officeart/2005/8/layout/hProcess9"/>
    <dgm:cxn modelId="{796DA312-87FA-4DA0-A7DC-74FDBBD2CCD2}" type="presOf" srcId="{4CECF31A-4EBF-4D7F-A52A-9864A9A3F16A}" destId="{050C27B7-ECB5-4300-A751-39C6CA3BA4DD}" srcOrd="0" destOrd="0" presId="urn:microsoft.com/office/officeart/2005/8/layout/hProcess9"/>
    <dgm:cxn modelId="{6F8963AE-CA10-47AB-A882-96F01432A396}" srcId="{985CD28F-536C-42A1-A267-9D1242EF3BBC}" destId="{89B2EE63-EC87-4FF8-86DF-5AF1B65706A6}" srcOrd="2" destOrd="0" parTransId="{B4D7D9CD-54B6-4A1C-A245-9991C1E72E6C}" sibTransId="{AA722E39-EFAA-4BE6-80F7-B6B26F5825D2}"/>
    <dgm:cxn modelId="{2AA5BDFA-6F1C-4EF2-AFBF-1AD6EBF0D867}" type="presOf" srcId="{985CD28F-536C-42A1-A267-9D1242EF3BBC}" destId="{BBCF14B9-929B-4F8F-87A3-24A16E7344AB}" srcOrd="0" destOrd="0" presId="urn:microsoft.com/office/officeart/2005/8/layout/hProcess9"/>
    <dgm:cxn modelId="{92390931-E47D-462F-93A9-275EB896DBA1}" srcId="{985CD28F-536C-42A1-A267-9D1242EF3BBC}" destId="{4CECF31A-4EBF-4D7F-A52A-9864A9A3F16A}" srcOrd="3" destOrd="0" parTransId="{C5705EA5-C61A-4B9C-BCA3-C63330E409E1}" sibTransId="{BE5F5E90-D0EA-4246-A111-470856034912}"/>
    <dgm:cxn modelId="{33295ACF-551B-4F9B-9629-68C2DD3C8F74}" srcId="{985CD28F-536C-42A1-A267-9D1242EF3BBC}" destId="{BF99654D-27C6-441A-B3EE-793A7AC100A8}" srcOrd="1" destOrd="0" parTransId="{D41DFEEA-C42F-46A8-BC97-4F3862CEC67A}" sibTransId="{C8FFF3CF-C76E-47C2-8322-D6C1312C6AC0}"/>
    <dgm:cxn modelId="{1C489FA1-7E3F-4373-9A57-44A957B834AE}" type="presParOf" srcId="{BBCF14B9-929B-4F8F-87A3-24A16E7344AB}" destId="{340491A2-A01E-4BE2-97AD-1C6CD9A7285E}" srcOrd="0" destOrd="0" presId="urn:microsoft.com/office/officeart/2005/8/layout/hProcess9"/>
    <dgm:cxn modelId="{2B48DE39-F274-4E70-B96D-D703A55654EF}" type="presParOf" srcId="{BBCF14B9-929B-4F8F-87A3-24A16E7344AB}" destId="{D8CCB34C-8C3E-4CC2-A1CE-EF30647A4171}" srcOrd="1" destOrd="0" presId="urn:microsoft.com/office/officeart/2005/8/layout/hProcess9"/>
    <dgm:cxn modelId="{492FBCFC-54D8-41E0-B6A0-D5C90F58BB52}" type="presParOf" srcId="{D8CCB34C-8C3E-4CC2-A1CE-EF30647A4171}" destId="{936C4243-D583-4D0D-B776-51EFD1460BE0}" srcOrd="0" destOrd="0" presId="urn:microsoft.com/office/officeart/2005/8/layout/hProcess9"/>
    <dgm:cxn modelId="{C122B4BF-9486-4BF4-BE46-EB8CB8CA3FA7}" type="presParOf" srcId="{D8CCB34C-8C3E-4CC2-A1CE-EF30647A4171}" destId="{F050DD53-A6B7-4FBC-9406-E245259C2FED}" srcOrd="1" destOrd="0" presId="urn:microsoft.com/office/officeart/2005/8/layout/hProcess9"/>
    <dgm:cxn modelId="{FD10CEA1-4A7A-4718-997C-F0C95A06E3DE}" type="presParOf" srcId="{D8CCB34C-8C3E-4CC2-A1CE-EF30647A4171}" destId="{912B7DA3-1EB5-4B7E-89C8-B52E9F982F6F}" srcOrd="2" destOrd="0" presId="urn:microsoft.com/office/officeart/2005/8/layout/hProcess9"/>
    <dgm:cxn modelId="{692D0E0C-52AF-4167-8668-D61577D09619}" type="presParOf" srcId="{D8CCB34C-8C3E-4CC2-A1CE-EF30647A4171}" destId="{F8A3A1FA-C997-4EEC-87F5-8BF7B8A6E41E}" srcOrd="3" destOrd="0" presId="urn:microsoft.com/office/officeart/2005/8/layout/hProcess9"/>
    <dgm:cxn modelId="{9F4AC8ED-C6E4-46DC-8EA1-D952EB254E3E}" type="presParOf" srcId="{D8CCB34C-8C3E-4CC2-A1CE-EF30647A4171}" destId="{48A236E3-6F39-4A5B-A79B-2F5978CBD181}" srcOrd="4" destOrd="0" presId="urn:microsoft.com/office/officeart/2005/8/layout/hProcess9"/>
    <dgm:cxn modelId="{C8B5588A-5D70-4FFB-A75A-D65019857953}" type="presParOf" srcId="{D8CCB34C-8C3E-4CC2-A1CE-EF30647A4171}" destId="{EE46801D-E69F-4C44-875F-1451FD30D580}" srcOrd="5" destOrd="0" presId="urn:microsoft.com/office/officeart/2005/8/layout/hProcess9"/>
    <dgm:cxn modelId="{84B85CF4-064F-43AA-89CB-64F1868F7ED1}" type="presParOf" srcId="{D8CCB34C-8C3E-4CC2-A1CE-EF30647A4171}" destId="{050C27B7-ECB5-4300-A751-39C6CA3BA4DD}" srcOrd="6" destOrd="0" presId="urn:microsoft.com/office/officeart/2005/8/layout/hProcess9"/>
    <dgm:cxn modelId="{FA6E0654-A984-4124-9941-E69302D6CE80}" type="presParOf" srcId="{D8CCB34C-8C3E-4CC2-A1CE-EF30647A4171}" destId="{E28E750E-5D8B-4161-9461-390B34A03119}" srcOrd="7" destOrd="0" presId="urn:microsoft.com/office/officeart/2005/8/layout/hProcess9"/>
    <dgm:cxn modelId="{371CA247-BF63-46FF-96F1-B0C6A5B8C781}" type="presParOf" srcId="{D8CCB34C-8C3E-4CC2-A1CE-EF30647A4171}" destId="{7590D78C-A619-437C-BCAB-3D681BCE1614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0491A2-A01E-4BE2-97AD-1C6CD9A7285E}">
      <dsp:nvSpPr>
        <dsp:cNvPr id="0" name=""/>
        <dsp:cNvSpPr/>
      </dsp:nvSpPr>
      <dsp:spPr>
        <a:xfrm>
          <a:off x="0" y="0"/>
          <a:ext cx="9031076" cy="2466014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6C4243-D583-4D0D-B776-51EFD1460BE0}">
      <dsp:nvSpPr>
        <dsp:cNvPr id="0" name=""/>
        <dsp:cNvSpPr/>
      </dsp:nvSpPr>
      <dsp:spPr>
        <a:xfrm>
          <a:off x="138440" y="739804"/>
          <a:ext cx="1427980" cy="9864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600" kern="1200" dirty="0" smtClean="0"/>
            <a:t>Kartlegging status og mål</a:t>
          </a:r>
          <a:endParaRPr lang="nb-NO" sz="1600" kern="1200" dirty="0"/>
        </a:p>
      </dsp:txBody>
      <dsp:txXfrm>
        <a:off x="186592" y="787956"/>
        <a:ext cx="1331676" cy="890101"/>
      </dsp:txXfrm>
    </dsp:sp>
    <dsp:sp modelId="{912B7DA3-1EB5-4B7E-89C8-B52E9F982F6F}">
      <dsp:nvSpPr>
        <dsp:cNvPr id="0" name=""/>
        <dsp:cNvSpPr/>
      </dsp:nvSpPr>
      <dsp:spPr>
        <a:xfrm>
          <a:off x="1804417" y="739804"/>
          <a:ext cx="1828743" cy="9864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600" kern="1200" dirty="0" smtClean="0"/>
            <a:t>Prognose/ planforutsetninger</a:t>
          </a:r>
          <a:endParaRPr lang="nb-NO" sz="1600" kern="1200" dirty="0"/>
        </a:p>
      </dsp:txBody>
      <dsp:txXfrm>
        <a:off x="1852569" y="787956"/>
        <a:ext cx="1732439" cy="890101"/>
      </dsp:txXfrm>
    </dsp:sp>
    <dsp:sp modelId="{48A236E3-6F39-4A5B-A79B-2F5978CBD181}">
      <dsp:nvSpPr>
        <dsp:cNvPr id="0" name=""/>
        <dsp:cNvSpPr/>
      </dsp:nvSpPr>
      <dsp:spPr>
        <a:xfrm>
          <a:off x="3871157" y="739804"/>
          <a:ext cx="1221951" cy="9864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600" kern="1200" dirty="0" smtClean="0"/>
            <a:t>Kartlegging behov</a:t>
          </a:r>
          <a:endParaRPr lang="nb-NO" sz="1600" kern="1200" dirty="0"/>
        </a:p>
      </dsp:txBody>
      <dsp:txXfrm>
        <a:off x="3919309" y="787956"/>
        <a:ext cx="1125647" cy="890101"/>
      </dsp:txXfrm>
    </dsp:sp>
    <dsp:sp modelId="{050C27B7-ECB5-4300-A751-39C6CA3BA4DD}">
      <dsp:nvSpPr>
        <dsp:cNvPr id="0" name=""/>
        <dsp:cNvSpPr/>
      </dsp:nvSpPr>
      <dsp:spPr>
        <a:xfrm>
          <a:off x="5331105" y="739804"/>
          <a:ext cx="1360993" cy="9864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600" kern="1200" smtClean="0"/>
            <a:t>Vurdere konsekvenser</a:t>
          </a:r>
          <a:endParaRPr lang="nb-NO" sz="1600" kern="1200" dirty="0"/>
        </a:p>
      </dsp:txBody>
      <dsp:txXfrm>
        <a:off x="5379257" y="787956"/>
        <a:ext cx="1264689" cy="890101"/>
      </dsp:txXfrm>
    </dsp:sp>
    <dsp:sp modelId="{7590D78C-A619-437C-BCAB-3D681BCE1614}">
      <dsp:nvSpPr>
        <dsp:cNvPr id="0" name=""/>
        <dsp:cNvSpPr/>
      </dsp:nvSpPr>
      <dsp:spPr>
        <a:xfrm>
          <a:off x="6779962" y="738206"/>
          <a:ext cx="1962544" cy="9864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600" kern="1200" dirty="0" smtClean="0"/>
            <a:t>Helhetlige prioriteringer innenfor rammen</a:t>
          </a:r>
          <a:endParaRPr lang="nb-NO" sz="1600" kern="1200" dirty="0"/>
        </a:p>
      </dsp:txBody>
      <dsp:txXfrm>
        <a:off x="6828114" y="786358"/>
        <a:ext cx="1866240" cy="8901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n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0896FD-5CA6-446A-8A79-0BC4DCED6D39}" type="datetimeFigureOut">
              <a:rPr lang="nn-NO" smtClean="0"/>
              <a:t>28.09.2015</a:t>
            </a:fld>
            <a:endParaRPr lang="nn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n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70FF8C-E978-4D43-B6E9-40E6B19ED985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5713744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n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B1297F-0B92-41BC-8E4D-2B74042E9332}" type="datetimeFigureOut">
              <a:rPr lang="nn-NO" smtClean="0"/>
              <a:t>28.09.2015</a:t>
            </a:fld>
            <a:endParaRPr lang="nn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n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n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E4839A-4909-49DC-BBED-7B267A9A2513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305675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4839A-4909-49DC-BBED-7B267A9A2513}" type="slidenum">
              <a:rPr lang="nn-NO" smtClean="0"/>
              <a:t>3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268275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4839A-4909-49DC-BBED-7B267A9A2513}" type="slidenum">
              <a:rPr lang="nn-NO" smtClean="0"/>
              <a:t>12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5578801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nb-NO" sz="1000" dirty="0" smtClean="0"/>
              <a:t>Identifisere økonomisk </a:t>
            </a:r>
            <a:r>
              <a:rPr lang="nb-NO" sz="1000" dirty="0" err="1" smtClean="0"/>
              <a:t>handlingsrom</a:t>
            </a:r>
            <a:endParaRPr lang="nb-NO" sz="1000" dirty="0" smtClean="0"/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nb-NO" sz="1000" baseline="0" dirty="0" smtClean="0"/>
              <a:t> En del tjenester vil være bundet opp uten mulighet for å redusere kostnadene uten å bryte ”loven”</a:t>
            </a:r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nb-NO" sz="1000" baseline="0" dirty="0" smtClean="0"/>
              <a:t> Noen tjenester vil kunne være drevet på en kostnadsineffektiv måte og i disse tilfellene vil det være rom for å effektivisere</a:t>
            </a:r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nb-NO" sz="1000" baseline="0" dirty="0" smtClean="0"/>
              <a:t> Noen tjenester vil kunne være prioritert høyere enn mistenormer (f eks høyere kvalitet/kvantitet) eller at det drives tjenester som ikke er lovpålagte. Disse tjenestene binder opp handlingsrommet og kan være gjenstand for reduksjoner</a:t>
            </a:r>
          </a:p>
          <a:p>
            <a:pPr marL="4572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nb-NO" sz="1000" baseline="0" dirty="0" smtClean="0"/>
              <a:t> Det kan være krevende å skille mellom de to siste </a:t>
            </a:r>
            <a:r>
              <a:rPr lang="nb-NO" sz="1000" baseline="0" dirty="0" err="1" smtClean="0"/>
              <a:t>kulepunktene</a:t>
            </a:r>
            <a:endParaRPr lang="nb-NO" sz="1000" baseline="0" dirty="0" smtClean="0"/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nb-NO" sz="1000" baseline="0" dirty="0" smtClean="0"/>
              <a:t> Det vil være naturlig å synliggjøre disse prioriteringene slik at det politiske nivå er kjent med det faktiske handlingsrommet </a:t>
            </a:r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nb-NO" sz="1000" baseline="0" dirty="0" smtClean="0"/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nb-NO" sz="1000" dirty="0" smtClean="0"/>
              <a:t>Tilrettelegge for politiske prioriteringer av mål</a:t>
            </a:r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nb-NO" sz="1000" baseline="0" dirty="0" smtClean="0"/>
              <a:t> Ved tilrettelegging for de politiske prioriteringene vil det være aktuelt å tilrettelegge for et godt målhierarki som kan knyttes opp til ressursbruken.</a:t>
            </a:r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nb-NO" sz="1000" baseline="0" dirty="0" smtClean="0"/>
              <a:t> Godt dokumenterte og realistiske anslag for inntekter og utgifter</a:t>
            </a:r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nb-NO" sz="1000" baseline="0" dirty="0" smtClean="0"/>
              <a:t> Forståelse for at konsekvensjusteringer binder opp handlingsrommet</a:t>
            </a:r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nb-NO" sz="1000" baseline="0" dirty="0" smtClean="0"/>
              <a:t> Forståelse for at kommunen må ha økonomisk balanse</a:t>
            </a:r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nb-NO" sz="1000" baseline="0" dirty="0" smtClean="0"/>
              <a:t> Definere et økonomisk </a:t>
            </a:r>
            <a:r>
              <a:rPr lang="nb-NO" sz="1000" baseline="0" dirty="0" err="1" smtClean="0"/>
              <a:t>handlingsrom</a:t>
            </a:r>
            <a:r>
              <a:rPr lang="nb-NO" sz="1000" baseline="0" dirty="0" smtClean="0"/>
              <a:t> som skal være gjenstand for politiske prioriteringer, som igjen skal være godt utredet</a:t>
            </a:r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nb-NO" sz="1000" baseline="0" dirty="0" smtClean="0"/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nb-NO" sz="1000" dirty="0" smtClean="0"/>
              <a:t>Kunnskap om enhetenes ressursbehov og faktiske utgiftsutvikling</a:t>
            </a:r>
            <a:endParaRPr lang="nb-NO" sz="1000" baseline="0" dirty="0" smtClean="0"/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nb-NO" sz="1000" baseline="0" dirty="0" smtClean="0"/>
              <a:t> Enhetene må kjenne til faktorer som har betydning for forventet utvikling framover i tid</a:t>
            </a:r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nb-NO" sz="1000" baseline="0" dirty="0" smtClean="0"/>
              <a:t> Det er også nødvendig å analysere årsaker til eventuelle historiske avvik</a:t>
            </a:r>
            <a:endParaRPr lang="nb-NO" sz="1000" dirty="0" smtClean="0"/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nb-NO" sz="1000" dirty="0" smtClean="0"/>
              <a:t> I</a:t>
            </a:r>
            <a:r>
              <a:rPr lang="nb-NO" sz="1000" baseline="0" dirty="0" smtClean="0"/>
              <a:t> alle ledd av organisasjonen til det være nødvendig å ha analysert effektiviteten av tjenestene og ha kunnskap om hvordan de utvikler seg for framtiden</a:t>
            </a:r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nb-NO" sz="1000" baseline="0" dirty="0" smtClean="0"/>
              <a:t> Til hjelp for dette vil verktøy som KOSTRA, produksjonsindeksen, effektivitetsanalyser og mer interne verktøy som tertialrapportering være til hjelp</a:t>
            </a:r>
            <a:endParaRPr lang="nb-NO" sz="1000" dirty="0" smtClean="0"/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nb-NO" sz="1000" baseline="0" dirty="0" smtClean="0"/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nb-NO" sz="1000" baseline="0" dirty="0" smtClean="0"/>
              <a:t> Intern rapportering (f eks tertialrapportering) kan være et verktøy til dette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773A84-FC95-4064-B83F-81CB4A0C49A5}" type="slidenum">
              <a:rPr lang="nb-NO" smtClean="0"/>
              <a:pPr>
                <a:defRPr/>
              </a:pPr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009331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sz="1000" dirty="0" smtClean="0"/>
              <a:t>Befolkningsprognose</a:t>
            </a:r>
          </a:p>
          <a:p>
            <a:pPr>
              <a:buFont typeface="Arial" pitchFamily="34" charset="0"/>
              <a:buChar char="•"/>
            </a:pPr>
            <a:r>
              <a:rPr lang="nb-NO" sz="1000" dirty="0" smtClean="0"/>
              <a:t> En avgjørende forutsetning for en god økonomiplan</a:t>
            </a:r>
          </a:p>
          <a:p>
            <a:pPr>
              <a:buFont typeface="Arial" pitchFamily="34" charset="0"/>
              <a:buChar char="•"/>
            </a:pPr>
            <a:r>
              <a:rPr lang="nb-NO" sz="1000" dirty="0" smtClean="0"/>
              <a:t> Befolkningsprognosen</a:t>
            </a:r>
            <a:r>
              <a:rPr lang="nb-NO" sz="1000" baseline="0" dirty="0" smtClean="0"/>
              <a:t> (og –sammensetningen) har betydning for forventede inntekter </a:t>
            </a:r>
          </a:p>
          <a:p>
            <a:pPr>
              <a:buFont typeface="Arial" pitchFamily="34" charset="0"/>
              <a:buChar char="•"/>
            </a:pPr>
            <a:r>
              <a:rPr lang="nb-NO" sz="1000" baseline="0" dirty="0" smtClean="0"/>
              <a:t> Befolkningssammensetningen har betydning for driftsnivået</a:t>
            </a:r>
          </a:p>
          <a:p>
            <a:pPr>
              <a:buFont typeface="Arial" pitchFamily="34" charset="0"/>
              <a:buChar char="•"/>
            </a:pPr>
            <a:r>
              <a:rPr lang="nb-NO" sz="1000" baseline="0" dirty="0" smtClean="0"/>
              <a:t> Retningen i prognosene har betydning hvilke strategier kommunen legger for samfunnsutviklingen</a:t>
            </a:r>
          </a:p>
          <a:p>
            <a:pPr>
              <a:buFont typeface="Arial" pitchFamily="34" charset="0"/>
              <a:buChar char="•"/>
            </a:pPr>
            <a:r>
              <a:rPr lang="nb-NO" sz="1000" baseline="0" dirty="0" smtClean="0"/>
              <a:t> </a:t>
            </a:r>
            <a:r>
              <a:rPr lang="nb-NO" sz="1000" baseline="0" dirty="0" err="1" smtClean="0"/>
              <a:t>SSBs</a:t>
            </a:r>
            <a:r>
              <a:rPr lang="nb-NO" sz="1000" baseline="0" dirty="0" smtClean="0"/>
              <a:t> prognose er et godt utgangspunkt, men kan erstattes/suppleres med egne prognoser der lokale forhold får betydning</a:t>
            </a:r>
          </a:p>
          <a:p>
            <a:pPr>
              <a:buFont typeface="Arial" pitchFamily="34" charset="0"/>
              <a:buChar char="•"/>
            </a:pPr>
            <a:r>
              <a:rPr lang="nb-NO" sz="1000" baseline="0" dirty="0" smtClean="0"/>
              <a:t> Det vil alltid være noe usikkerhet og derfor er det viktig at kommunene har reserver til å håndtere endrede forutsetninger</a:t>
            </a:r>
          </a:p>
          <a:p>
            <a:pPr>
              <a:buFont typeface="Arial" pitchFamily="34" charset="0"/>
              <a:buChar char="•"/>
            </a:pPr>
            <a:endParaRPr lang="nb-NO" sz="1000" baseline="0" dirty="0" smtClean="0"/>
          </a:p>
          <a:p>
            <a:pPr>
              <a:buFont typeface="Arial" pitchFamily="34" charset="0"/>
              <a:buNone/>
            </a:pPr>
            <a:r>
              <a:rPr lang="nb-NO" sz="1000" baseline="0" dirty="0" smtClean="0"/>
              <a:t>Lønns- og prisvekst</a:t>
            </a:r>
          </a:p>
          <a:p>
            <a:pPr>
              <a:buFont typeface="Arial" pitchFamily="34" charset="0"/>
              <a:buChar char="•"/>
            </a:pPr>
            <a:r>
              <a:rPr lang="nb-NO" sz="1000" baseline="0" dirty="0" smtClean="0"/>
              <a:t> Anslås i Statsbudsjettet for det kommende året</a:t>
            </a:r>
          </a:p>
          <a:p>
            <a:pPr>
              <a:buFont typeface="Arial" pitchFamily="34" charset="0"/>
              <a:buChar char="•"/>
            </a:pPr>
            <a:r>
              <a:rPr lang="nb-NO" sz="1000" baseline="0" dirty="0" smtClean="0"/>
              <a:t> Kommuner kan operere med faste priser i de påfølgende år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nb-NO" sz="1000" baseline="0" dirty="0" smtClean="0"/>
              <a:t> Lønns- og prisveksten kan variere utover i landet og kommuner kan legge til grunn andre veksttall dersom dette er mer relevant</a:t>
            </a:r>
          </a:p>
          <a:p>
            <a:pPr>
              <a:buFont typeface="Arial" pitchFamily="34" charset="0"/>
              <a:buChar char="•"/>
            </a:pPr>
            <a:r>
              <a:rPr lang="nb-NO" sz="1000" baseline="0" dirty="0" smtClean="0"/>
              <a:t> Andelen lønn kan også ha betydning</a:t>
            </a:r>
          </a:p>
          <a:p>
            <a:pPr>
              <a:buFont typeface="Arial" pitchFamily="34" charset="0"/>
              <a:buChar char="•"/>
            </a:pPr>
            <a:endParaRPr lang="nb-NO" sz="1000" baseline="0" dirty="0" smtClean="0"/>
          </a:p>
          <a:p>
            <a:pPr>
              <a:buFont typeface="Arial" pitchFamily="34" charset="0"/>
              <a:buNone/>
            </a:pPr>
            <a:r>
              <a:rPr lang="nb-NO" sz="1000" baseline="0" dirty="0" smtClean="0"/>
              <a:t>Driftinntektene</a:t>
            </a:r>
          </a:p>
          <a:p>
            <a:pPr>
              <a:buFont typeface="Arial" pitchFamily="34" charset="0"/>
              <a:buChar char="•"/>
            </a:pPr>
            <a:r>
              <a:rPr lang="nb-NO" sz="1000" baseline="0" dirty="0" smtClean="0"/>
              <a:t> Består av </a:t>
            </a:r>
            <a:r>
              <a:rPr lang="nb-NO" sz="1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skatteinntekter fra inntekt og formue, statlige overføringer (rammetilskudd, øremerkede tilskudd mv.), gebyrinntekter, renteinntekter, eiendomsskatt og andre særinntekter (kraftinntekter mv.)</a:t>
            </a:r>
          </a:p>
          <a:p>
            <a:pPr>
              <a:buFont typeface="Arial" pitchFamily="34" charset="0"/>
              <a:buChar char="•"/>
            </a:pPr>
            <a:r>
              <a:rPr lang="nb-NO" sz="1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Mulighetsområdet til på påvirke inntektssiden ligger i første rekke i å: </a:t>
            </a:r>
          </a:p>
          <a:p>
            <a:pPr lvl="1">
              <a:buFont typeface="Arial" pitchFamily="34" charset="0"/>
              <a:buChar char="•"/>
            </a:pPr>
            <a:r>
              <a:rPr lang="nb-NO" sz="1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innføre/øke eiendomsskatt (begrenset oppad til maksimal sats fastsatt av Stortinget)</a:t>
            </a:r>
          </a:p>
          <a:p>
            <a:pPr lvl="1">
              <a:buFont typeface="Arial" pitchFamily="34" charset="0"/>
              <a:buChar char="•"/>
            </a:pPr>
            <a:r>
              <a:rPr lang="nb-NO" sz="1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ta ut/øke utbytte fra eierposter</a:t>
            </a:r>
          </a:p>
          <a:p>
            <a:pPr lvl="1">
              <a:buFont typeface="Arial" pitchFamily="34" charset="0"/>
              <a:buChar char="•"/>
            </a:pPr>
            <a:r>
              <a:rPr lang="nb-NO" sz="1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innføre/øke gebyrer for en høyere selvfinansieringsgrad (begrenset oppad til full kostnadsdekning),	</a:t>
            </a:r>
          </a:p>
          <a:p>
            <a:pPr lvl="1">
              <a:buFont typeface="Arial" pitchFamily="34" charset="0"/>
              <a:buChar char="•"/>
            </a:pPr>
            <a:r>
              <a:rPr lang="nb-NO" sz="1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øke renteinntekter ved å bygge opp fond og øke bankinnskudd</a:t>
            </a:r>
          </a:p>
          <a:p>
            <a:pPr>
              <a:buFont typeface="Arial" pitchFamily="34" charset="0"/>
              <a:buChar char="•"/>
            </a:pPr>
            <a:r>
              <a:rPr lang="nb-NO" sz="1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Skatter og inntektsutjevning gir god forutsigbarhet (befolkningsutvikling i forhold til landsgjennomsnittet angir en retning)</a:t>
            </a:r>
          </a:p>
          <a:p>
            <a:pPr>
              <a:buFont typeface="Arial" pitchFamily="34" charset="0"/>
              <a:buChar char="•"/>
            </a:pPr>
            <a:r>
              <a:rPr lang="nb-NO" sz="1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KS’ prognosemodell er et godt verktøy å benytte (egen befolkningsprognose/prognose på landsbasis, MMMM)</a:t>
            </a:r>
          </a:p>
          <a:p>
            <a:pPr>
              <a:buFont typeface="Arial" pitchFamily="34" charset="0"/>
              <a:buChar char="•"/>
            </a:pPr>
            <a:endParaRPr lang="nb-NO" sz="10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nb-NO" sz="1000" dirty="0" smtClean="0"/>
              <a:t>Driftsutgiftene</a:t>
            </a:r>
          </a:p>
          <a:p>
            <a:pPr>
              <a:buFont typeface="Arial" pitchFamily="34" charset="0"/>
              <a:buChar char="•"/>
            </a:pPr>
            <a:r>
              <a:rPr lang="nb-NO" sz="1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Befolkningsutviklingen som utgangspunkt for utviklingen av tjenester</a:t>
            </a:r>
          </a:p>
          <a:p>
            <a:pPr>
              <a:buFont typeface="Arial" pitchFamily="34" charset="0"/>
              <a:buChar char="•"/>
            </a:pPr>
            <a:r>
              <a:rPr lang="nb-NO" sz="1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Ledig kapasitet koster lite når flere får tilbud. Når en når en kapasitetsgrense, kan det utløse investeringer. En marginal økning kan utløse økning med ”gjennomsnittskostnad”</a:t>
            </a:r>
          </a:p>
          <a:p>
            <a:pPr>
              <a:buFont typeface="Arial" pitchFamily="34" charset="0"/>
              <a:buChar char="•"/>
            </a:pPr>
            <a:r>
              <a:rPr lang="nb-NO" sz="1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Kommuner med befolkningsnedgang har spesielle utfordringer når en skal bygge ned tjenestene. Spesielt fordi en har en del faste strukturer som ikke uten videre kan avstå fra (eks bygninger)</a:t>
            </a:r>
          </a:p>
          <a:p>
            <a:pPr>
              <a:buFont typeface="Arial" pitchFamily="34" charset="0"/>
              <a:buChar char="•"/>
            </a:pPr>
            <a:endParaRPr lang="nb-NO" sz="10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Font typeface="Arial" pitchFamily="34" charset="0"/>
              <a:buNone/>
            </a:pPr>
            <a:r>
              <a:rPr lang="nb-NO" sz="1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Investeringer og gjeld</a:t>
            </a:r>
          </a:p>
          <a:p>
            <a:pPr>
              <a:buFont typeface="Arial" pitchFamily="34" charset="0"/>
              <a:buChar char="•"/>
            </a:pPr>
            <a:r>
              <a:rPr lang="nb-NO" sz="1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Økonomiplanen skal vise hvordan investeringer påvirker økonomien i planperioden </a:t>
            </a:r>
          </a:p>
          <a:p>
            <a:pPr>
              <a:buFont typeface="Arial" pitchFamily="34" charset="0"/>
              <a:buChar char="•"/>
            </a:pPr>
            <a:r>
              <a:rPr lang="nb-NO" sz="1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Befolkningsvekst og –nedgang krever ulike strategier mht anleggsmidler</a:t>
            </a:r>
          </a:p>
          <a:p>
            <a:pPr>
              <a:buFont typeface="Arial" pitchFamily="34" charset="0"/>
              <a:buChar char="•"/>
            </a:pPr>
            <a:r>
              <a:rPr lang="nb-NO" sz="1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Viktig er det at investeringene ikke påvirker kun finansutgiftene, men også utgifter til forvaltning, drift og vedlikehold</a:t>
            </a:r>
          </a:p>
          <a:p>
            <a:pPr>
              <a:buFont typeface="Arial" pitchFamily="34" charset="0"/>
              <a:buChar char="•"/>
            </a:pPr>
            <a:r>
              <a:rPr lang="nb-NO" sz="1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Den samlede gjelden er utgangspunktet for finansutgiftene.  </a:t>
            </a:r>
          </a:p>
          <a:p>
            <a:pPr>
              <a:buFont typeface="Arial" pitchFamily="34" charset="0"/>
              <a:buChar char="•"/>
            </a:pPr>
            <a:endParaRPr lang="nb-NO" sz="10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773A84-FC95-4064-B83F-81CB4A0C49A5}" type="slidenum">
              <a:rPr lang="nb-NO" smtClean="0"/>
              <a:pPr>
                <a:defRPr/>
              </a:pPr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41706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Dette</a:t>
            </a:r>
            <a:r>
              <a:rPr lang="nb-NO" baseline="0" dirty="0" smtClean="0"/>
              <a:t> er et eksempel på hvordan Oppegård kommune har stilt opp en befolkningsprognose i sitt handlingsprogram 2014-2017. Denne benyttes som grunnlag for å beregne de frie inntektene og forventede driftutgifter i kommunen.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773A84-FC95-4064-B83F-81CB4A0C49A5}" type="slidenum">
              <a:rPr lang="nb-NO" smtClean="0"/>
              <a:pPr>
                <a:defRPr/>
              </a:pPr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902207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Figuren viser hvordan Sande kommune (VE) har beregnet de frie </a:t>
            </a:r>
            <a:r>
              <a:rPr lang="nb-NO" dirty="0" smtClean="0"/>
              <a:t>inntektene</a:t>
            </a:r>
            <a:r>
              <a:rPr lang="nb-NO" dirty="0" smtClean="0"/>
              <a:t>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773A84-FC95-4064-B83F-81CB4A0C49A5}" type="slidenum">
              <a:rPr lang="nb-NO" smtClean="0"/>
              <a:pPr>
                <a:defRPr/>
              </a:pPr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719692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4839A-4909-49DC-BBED-7B267A9A2513}" type="slidenum">
              <a:rPr lang="nn-NO" smtClean="0"/>
              <a:t>19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8607841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b-NO" sz="1000" dirty="0" smtClean="0"/>
              <a:t>Oppsummert kan</a:t>
            </a:r>
            <a:r>
              <a:rPr lang="nb-NO" sz="1000" baseline="0" dirty="0" smtClean="0"/>
              <a:t> en stille opp en noe forenklet modell som over.</a:t>
            </a:r>
          </a:p>
          <a:p>
            <a:endParaRPr lang="nb-NO" sz="1000" baseline="0" dirty="0" smtClean="0"/>
          </a:p>
          <a:p>
            <a:r>
              <a:rPr lang="nb-NO" sz="1000" baseline="0" dirty="0" smtClean="0"/>
              <a:t>Målsettingen er en helhetlig prioritering av knappe ressurser innenfor en økonomiske ramme.</a:t>
            </a:r>
          </a:p>
          <a:p>
            <a:r>
              <a:rPr lang="nb-NO" sz="1000" baseline="0" dirty="0" smtClean="0"/>
              <a:t>Da starter en med den tradisjonelle oppstillingen av budsjett slik en kjenner det fra regelverk langt tilbake i tid</a:t>
            </a:r>
          </a:p>
          <a:p>
            <a:r>
              <a:rPr lang="nb-NO" sz="1000" baseline="0" dirty="0" smtClean="0"/>
              <a:t>Kartlegging av status og mål er tidligere nevnt og da er det de sentrale nøkkeltallene som er viktige for god økonomistyring, men også legger rammer for prioriteringene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Prognose/ planforutsetninger er</a:t>
            </a:r>
            <a:r>
              <a:rPr lang="nb-NO" sz="1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sentrale forutsetninger for realisme i økonomiplanen.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sz="1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Befolkningsprognosene påvirker utgiftssiden og inntektssiden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sz="1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Lønns- og prisveksten påvirker utgiftssiden og inntektssiden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sz="1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Rentene påvirker finansutgiftene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sz="1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 fasen med kartlegging av behov og vurdering avkonsekvenser er det nye tiltak på drifts- og investeringssiden som er sentrale. De er i første rekke utløst av befolkningsutviklingen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sz="1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Drifts- og investeringstiltak påvirker drifts- og finansutgiftene.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sz="1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Det som er igjen kan benyttes til egenfinansiering eller senere bruk.</a:t>
            </a:r>
            <a:endParaRPr lang="nb-NO" sz="1000" baseline="0" dirty="0" smtClean="0"/>
          </a:p>
          <a:p>
            <a:pPr>
              <a:buFont typeface="Arial" pitchFamily="34" charset="0"/>
              <a:buChar char="•"/>
            </a:pPr>
            <a:endParaRPr lang="nb-NO" sz="1000" baseline="0" dirty="0" smtClean="0"/>
          </a:p>
          <a:p>
            <a:pPr>
              <a:buFont typeface="Arial" pitchFamily="34" charset="0"/>
              <a:buNone/>
            </a:pPr>
            <a:r>
              <a:rPr lang="nb-NO" sz="1000" baseline="0" dirty="0" smtClean="0"/>
              <a:t> </a:t>
            </a:r>
            <a:endParaRPr lang="nb-NO" sz="10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773A84-FC95-4064-B83F-81CB4A0C49A5}" type="slidenum">
              <a:rPr lang="nb-NO" smtClean="0"/>
              <a:pPr>
                <a:defRPr/>
              </a:pPr>
              <a:t>20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455306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Denne veilederen</a:t>
            </a:r>
            <a:r>
              <a:rPr lang="nb-NO" baseline="0" dirty="0" smtClean="0"/>
              <a:t> er delt inn slik det vises i lysarket.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773A84-FC95-4064-B83F-81CB4A0C49A5}" type="slidenum">
              <a:rPr lang="nb-NO" smtClean="0"/>
              <a:pPr>
                <a:defRPr/>
              </a:pPr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682208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sz="1000" dirty="0" smtClean="0"/>
              <a:t>God økonomistyring</a:t>
            </a:r>
          </a:p>
          <a:p>
            <a:pPr>
              <a:buFont typeface="Arial" pitchFamily="34" charset="0"/>
              <a:buChar char="•"/>
            </a:pPr>
            <a:r>
              <a:rPr lang="nb-NO" sz="1000" dirty="0" smtClean="0"/>
              <a:t> Kommunene selv har</a:t>
            </a:r>
            <a:r>
              <a:rPr lang="nb-NO" sz="1000" baseline="0" dirty="0" smtClean="0"/>
              <a:t> ansvaret for økonomistyringen</a:t>
            </a:r>
          </a:p>
          <a:p>
            <a:pPr>
              <a:buFont typeface="Arial" pitchFamily="34" charset="0"/>
              <a:buChar char="•"/>
            </a:pPr>
            <a:r>
              <a:rPr lang="nb-NO" sz="1000" baseline="0" dirty="0" smtClean="0"/>
              <a:t> Kommuner med sunn økonomi har </a:t>
            </a:r>
            <a:r>
              <a:rPr lang="nb-NO" sz="1000" baseline="0" dirty="0" err="1" smtClean="0"/>
              <a:t>handlingsrom</a:t>
            </a:r>
            <a:r>
              <a:rPr lang="nb-NO" sz="1000" baseline="0" dirty="0" smtClean="0"/>
              <a:t> og kan håndtere uforutsette hendelser/endringer</a:t>
            </a:r>
          </a:p>
          <a:p>
            <a:pPr>
              <a:buFont typeface="Arial" pitchFamily="34" charset="0"/>
              <a:buNone/>
            </a:pPr>
            <a:endParaRPr lang="nb-NO" sz="1000" baseline="0" dirty="0" smtClean="0"/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nb-NO" sz="1000" dirty="0" smtClean="0"/>
              <a:t>Sentral kobling mellom kommuneplan og budsjett</a:t>
            </a:r>
          </a:p>
          <a:p>
            <a:pPr>
              <a:buFont typeface="Arial" pitchFamily="34" charset="0"/>
              <a:buChar char="•"/>
            </a:pPr>
            <a:r>
              <a:rPr lang="nb-NO" sz="1000" dirty="0" smtClean="0"/>
              <a:t> Kommuneplanen er overordnet styringsdokument</a:t>
            </a:r>
          </a:p>
          <a:p>
            <a:pPr>
              <a:buFont typeface="Arial" pitchFamily="34" charset="0"/>
              <a:buChar char="•"/>
            </a:pPr>
            <a:r>
              <a:rPr lang="nb-NO" sz="1000" dirty="0" smtClean="0"/>
              <a:t> Samfunnsdelen skal t</a:t>
            </a:r>
            <a:r>
              <a:rPr lang="nb-NO" sz="1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stilling til langsiktige utfordringer, mål og strategier for kommunesamfunnet som helhet og kommunen som organisasjon</a:t>
            </a:r>
          </a:p>
          <a:p>
            <a:pPr>
              <a:buFont typeface="Arial" pitchFamily="34" charset="0"/>
              <a:buChar char="•"/>
            </a:pPr>
            <a:r>
              <a:rPr lang="nb-NO" sz="1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Samfunnsdel skal være grunnlag for sektorenes planer og virksomhet i kommunen</a:t>
            </a:r>
          </a:p>
          <a:p>
            <a:pPr>
              <a:buFont typeface="Arial" pitchFamily="34" charset="0"/>
              <a:buChar char="•"/>
            </a:pPr>
            <a:r>
              <a:rPr lang="nb-NO" sz="1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Handlingsdelen skal angi hvordan kommuneplanen skal følges opp de fire påfølgende år eller mer, og revideres årlig</a:t>
            </a:r>
          </a:p>
          <a:p>
            <a:pPr>
              <a:buFont typeface="Arial" pitchFamily="34" charset="0"/>
              <a:buChar char="•"/>
            </a:pPr>
            <a:r>
              <a:rPr lang="nb-NO" sz="1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Økonomiplanen kan inngå i handlingsdelen i kommuneplanen. Vær obs på at da må planen ligge ute til ettersyn i 30 dager (</a:t>
            </a:r>
            <a:r>
              <a:rPr lang="nb-NO" sz="10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pbl</a:t>
            </a:r>
            <a:r>
              <a:rPr lang="nb-NO" sz="1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§ 11-1), ikke de ”vanlige” 14.</a:t>
            </a:r>
          </a:p>
          <a:p>
            <a:pPr>
              <a:buFont typeface="Arial" pitchFamily="34" charset="0"/>
              <a:buChar char="•"/>
            </a:pPr>
            <a:r>
              <a:rPr lang="nb-NO" sz="1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Økonomiplanen tar utgangspunkt i kommuneplanens langsiktige mål, strategier og utfordringer</a:t>
            </a:r>
          </a:p>
          <a:p>
            <a:pPr>
              <a:buFont typeface="Arial" pitchFamily="34" charset="0"/>
              <a:buChar char="•"/>
            </a:pPr>
            <a:r>
              <a:rPr lang="nb-NO" sz="1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0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Årsbudsjettet</a:t>
            </a:r>
            <a:r>
              <a:rPr lang="nb-NO" sz="1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beskriver ressursfordelingen i detalj for det gjeldende året </a:t>
            </a:r>
          </a:p>
          <a:p>
            <a:pPr>
              <a:buFont typeface="Arial" pitchFamily="34" charset="0"/>
              <a:buChar char="•"/>
            </a:pPr>
            <a:r>
              <a:rPr lang="nb-NO" sz="1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Årsoppgjøret (årsregnskapet og årsberetningen) oppsummerer og vurderer ressursbruken det foregående år</a:t>
            </a:r>
          </a:p>
          <a:p>
            <a:pPr>
              <a:buFont typeface="Arial" pitchFamily="34" charset="0"/>
              <a:buChar char="•"/>
            </a:pPr>
            <a:endParaRPr lang="nb-NO" sz="10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nb-NO" sz="1000" dirty="0" smtClean="0"/>
              <a:t>Utvikling krever langsiktighet og planlegging</a:t>
            </a:r>
          </a:p>
          <a:p>
            <a:pPr>
              <a:buFont typeface="Arial" pitchFamily="34" charset="0"/>
              <a:buChar char="•"/>
            </a:pPr>
            <a:r>
              <a:rPr lang="nb-NO" sz="1000" dirty="0" smtClean="0"/>
              <a:t> Bygge</a:t>
            </a:r>
            <a:r>
              <a:rPr lang="nb-NO" sz="1000" baseline="0" dirty="0" smtClean="0"/>
              <a:t> opp og ned tjenester for å være i forkant må skje forut for at en står overfor tjenestemottakere som har krav på tjenester eller som ikke etterspør tjenester</a:t>
            </a:r>
          </a:p>
          <a:p>
            <a:pPr>
              <a:buFont typeface="Arial" pitchFamily="34" charset="0"/>
              <a:buChar char="•"/>
            </a:pPr>
            <a:r>
              <a:rPr lang="nb-NO" sz="1000" baseline="0" dirty="0" smtClean="0"/>
              <a:t> </a:t>
            </a:r>
            <a:r>
              <a:rPr lang="nb-NO" sz="1000" baseline="0" dirty="0" err="1" smtClean="0"/>
              <a:t>Årsbudsjettet</a:t>
            </a:r>
            <a:r>
              <a:rPr lang="nb-NO" sz="1000" baseline="0" dirty="0" smtClean="0"/>
              <a:t> blir for snevert fokus for å se </a:t>
            </a:r>
            <a:r>
              <a:rPr lang="nb-NO" sz="1000" baseline="0" dirty="0" err="1" smtClean="0"/>
              <a:t>helårseffektene</a:t>
            </a:r>
            <a:r>
              <a:rPr lang="nb-NO" sz="1000" baseline="0" dirty="0" smtClean="0"/>
              <a:t> på sikt</a:t>
            </a:r>
          </a:p>
          <a:p>
            <a:pPr>
              <a:buFont typeface="Arial" pitchFamily="34" charset="0"/>
              <a:buChar char="•"/>
            </a:pPr>
            <a:endParaRPr lang="nb-NO" sz="1000" baseline="0" dirty="0" smtClean="0"/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nb-NO" sz="1000" dirty="0" smtClean="0"/>
              <a:t>Verktøy for politiske prioriteringer</a:t>
            </a:r>
          </a:p>
          <a:p>
            <a:pPr>
              <a:buFont typeface="Arial" pitchFamily="34" charset="0"/>
              <a:buChar char="•"/>
            </a:pPr>
            <a:r>
              <a:rPr lang="nb-NO" sz="1000" dirty="0" smtClean="0"/>
              <a:t> Langsiktige</a:t>
            </a:r>
            <a:r>
              <a:rPr lang="nb-NO" sz="1000" baseline="0" dirty="0" smtClean="0"/>
              <a:t> strategier og identifisere økonomisk </a:t>
            </a:r>
            <a:r>
              <a:rPr lang="nb-NO" sz="1000" baseline="0" dirty="0" err="1" smtClean="0"/>
              <a:t>handlingsrom</a:t>
            </a:r>
            <a:endParaRPr lang="nb-NO" sz="1000" baseline="0" dirty="0" smtClean="0"/>
          </a:p>
          <a:p>
            <a:pPr>
              <a:buFont typeface="Arial" pitchFamily="34" charset="0"/>
              <a:buChar char="•"/>
            </a:pPr>
            <a:endParaRPr lang="nb-NO" sz="1000" baseline="0" dirty="0" smtClean="0"/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nb-NO" sz="1000" dirty="0" smtClean="0"/>
              <a:t>Verktøy for effektiv ressursutnyttelse</a:t>
            </a:r>
          </a:p>
          <a:p>
            <a:pPr>
              <a:buFont typeface="Arial" pitchFamily="34" charset="0"/>
              <a:buChar char="•"/>
            </a:pPr>
            <a:r>
              <a:rPr lang="nb-NO" sz="1000" dirty="0" smtClean="0"/>
              <a:t> Langsiktig planlegging gir tilpassede tjenester og mer</a:t>
            </a:r>
            <a:r>
              <a:rPr lang="nb-NO" sz="1000" baseline="0" dirty="0" smtClean="0"/>
              <a:t> effektiv utnyttelse av ressurser</a:t>
            </a:r>
          </a:p>
          <a:p>
            <a:pPr>
              <a:buFont typeface="Arial" pitchFamily="34" charset="0"/>
              <a:buChar char="•"/>
            </a:pPr>
            <a:endParaRPr lang="nb-NO" sz="1000" baseline="0" dirty="0" smtClean="0"/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nb-NO" sz="1000" dirty="0" smtClean="0"/>
              <a:t>Konsekvenser av manglende langsiktig planlegging er svakere økonomi og dårligere tjenester</a:t>
            </a:r>
          </a:p>
          <a:p>
            <a:pPr>
              <a:buFont typeface="Arial" pitchFamily="34" charset="0"/>
              <a:buChar char="•"/>
            </a:pPr>
            <a:r>
              <a:rPr lang="nb-NO" sz="1000" dirty="0" smtClean="0"/>
              <a:t> Selvsagt!</a:t>
            </a:r>
            <a:endParaRPr lang="nb-NO" sz="10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773A84-FC95-4064-B83F-81CB4A0C49A5}" type="slidenum">
              <a:rPr lang="nb-NO" smtClean="0"/>
              <a:pPr>
                <a:defRPr/>
              </a:pPr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035586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nb-NO" sz="1000" dirty="0" smtClean="0"/>
              <a:t>Bestemmelsene i kommuneloven om økonomiplanen stiller en rekke krav. Krav er et noe negativt ladet ord, men kravene</a:t>
            </a:r>
            <a:r>
              <a:rPr lang="nb-NO" sz="1000" baseline="0" dirty="0" smtClean="0"/>
              <a:t> her har til hensikt å hjelpe kommunene til å sette opp økonomiplanen med et innhold som bidrar til at kommunene får et godt verktøy for å drive en fornuftig langsiktig planlegging.</a:t>
            </a:r>
          </a:p>
          <a:p>
            <a:endParaRPr lang="nb-NO" sz="1000" baseline="0" dirty="0" smtClean="0"/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sz="1000" dirty="0" smtClean="0"/>
              <a:t>Fire år og rulleres årlig</a:t>
            </a:r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nb-NO" sz="1000" baseline="0" dirty="0" smtClean="0"/>
              <a:t> Fire år er en naturlig mellomlangsiktig periode</a:t>
            </a:r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nb-NO" sz="1000" baseline="0" dirty="0" smtClean="0"/>
              <a:t> Økonomiplanen skal oppdateres hvert år og bygge på endringer i alle typer rammevilkår, nye politiske prioriteringer og andre premisser som har økonomiske konsekvenser for kommunen</a:t>
            </a:r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nb-NO" sz="1000" baseline="0" dirty="0" smtClean="0"/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nb-NO" sz="1000" dirty="0" smtClean="0"/>
              <a:t>Hele kommunens virksomhet</a:t>
            </a:r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nb-NO" sz="1000" dirty="0" smtClean="0"/>
              <a:t> Skal omfatte</a:t>
            </a:r>
            <a:r>
              <a:rPr lang="nb-NO" sz="1000" baseline="0" dirty="0" smtClean="0"/>
              <a:t> kommunekassen og kommunale foretak</a:t>
            </a:r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nb-NO" sz="1000" baseline="0" dirty="0" smtClean="0"/>
              <a:t> Avgrensede deler av økonomiplanen skal også integreres som en del av økonomiplanen. Dvs. at ingen sektorplaner har relevans før de prioritert inn i økonomiplanen med mål og midler </a:t>
            </a:r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nb-NO" sz="1000" baseline="0" dirty="0" smtClean="0"/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nb-NO" sz="1000" dirty="0" smtClean="0"/>
              <a:t>Realisme </a:t>
            </a:r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nb-NO" sz="1000" dirty="0" smtClean="0"/>
              <a:t> Inntekter og utgifter skal anslås etter beste estimat. Inntekter bør ikke overestimeres og utgifter bør ikke underestimeres</a:t>
            </a:r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nb-NO" sz="1000" dirty="0" smtClean="0"/>
              <a:t> Det vil alltid være usikkerhet ved anslag og da bør det være tilstrekkelig</a:t>
            </a:r>
            <a:r>
              <a:rPr lang="nb-NO" sz="1000" baseline="0" dirty="0" smtClean="0"/>
              <a:t> fleksibilitet til å håndtere usikkerheten</a:t>
            </a:r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nb-NO" sz="1000" baseline="0" dirty="0" smtClean="0"/>
              <a:t> Ambisjonene (målsettingene) må stå i stil til de økonomiske midlene som er tilgjengelige</a:t>
            </a:r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nb-NO" sz="1000" baseline="0" dirty="0" smtClean="0"/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nb-NO" sz="1000" dirty="0" smtClean="0"/>
              <a:t>Skille drift og investering</a:t>
            </a:r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nb-NO" sz="1000" dirty="0" smtClean="0"/>
              <a:t> Løpende driftsinntekter skal finansiere</a:t>
            </a:r>
            <a:r>
              <a:rPr lang="nb-NO" sz="1000" baseline="0" dirty="0" smtClean="0"/>
              <a:t> løpende driftutgifter. Engangsinntekter skal ikke finansiere løpende driftsutgifter</a:t>
            </a:r>
            <a:endParaRPr lang="nb-NO" sz="1000" dirty="0" smtClean="0"/>
          </a:p>
          <a:p>
            <a:endParaRPr lang="nb-NO" sz="1000" dirty="0" smtClean="0"/>
          </a:p>
          <a:p>
            <a:r>
              <a:rPr lang="nb-NO" sz="1000" dirty="0" smtClean="0"/>
              <a:t>Økonomisk balanse</a:t>
            </a:r>
          </a:p>
          <a:p>
            <a:pPr>
              <a:buFont typeface="Arial" pitchFamily="34" charset="0"/>
              <a:buChar char="•"/>
            </a:pPr>
            <a:r>
              <a:rPr lang="nb-NO" sz="1000" dirty="0" smtClean="0"/>
              <a:t> Hvert år skal være i balanse (hvis ikke:</a:t>
            </a:r>
            <a:r>
              <a:rPr lang="nb-NO" sz="1000" baseline="0" dirty="0" smtClean="0"/>
              <a:t> ROBEK)</a:t>
            </a:r>
          </a:p>
          <a:p>
            <a:pPr>
              <a:buFont typeface="Arial" pitchFamily="34" charset="0"/>
              <a:buChar char="•"/>
            </a:pPr>
            <a:r>
              <a:rPr lang="nb-NO" sz="1000" baseline="0" dirty="0" smtClean="0"/>
              <a:t> Effektivitetstiltak skal være fordelt på de enkelte tjenesteområdene </a:t>
            </a:r>
            <a:r>
              <a:rPr lang="nb-NO" sz="1000" dirty="0" smtClean="0"/>
              <a:t>(hvis ikke:</a:t>
            </a:r>
            <a:r>
              <a:rPr lang="nb-NO" sz="1000" baseline="0" dirty="0" smtClean="0"/>
              <a:t> ROBEK)</a:t>
            </a:r>
            <a:endParaRPr lang="nb-NO" sz="1000" dirty="0" smtClean="0"/>
          </a:p>
          <a:p>
            <a:endParaRPr lang="nb-NO" sz="1000" dirty="0" smtClean="0"/>
          </a:p>
          <a:p>
            <a:r>
              <a:rPr lang="nb-NO" sz="1000" dirty="0" smtClean="0"/>
              <a:t>Oversiktlig</a:t>
            </a:r>
          </a:p>
          <a:p>
            <a:pPr>
              <a:buFont typeface="Arial" pitchFamily="34" charset="0"/>
              <a:buChar char="•"/>
            </a:pPr>
            <a:r>
              <a:rPr lang="nb-NO" sz="1000" baseline="0" dirty="0" smtClean="0"/>
              <a:t> Ryddig, enkel og oversiktlig økonomiplandokument gir tillit i det politiske miljø og befolkningen, i tillegg til det gir forutsigbarhet for administrasjonen som skal gjennomføre tiltakene. </a:t>
            </a:r>
          </a:p>
          <a:p>
            <a:pPr>
              <a:buFont typeface="Arial" pitchFamily="34" charset="0"/>
              <a:buChar char="•"/>
            </a:pPr>
            <a:endParaRPr lang="nb-NO" sz="1000" baseline="0" dirty="0" smtClean="0"/>
          </a:p>
          <a:p>
            <a:pPr>
              <a:buFont typeface="Arial" pitchFamily="34" charset="0"/>
              <a:buNone/>
            </a:pPr>
            <a:r>
              <a:rPr lang="nb-NO" sz="1000" baseline="0" dirty="0" smtClean="0"/>
              <a:t>Formannskapet innstiller</a:t>
            </a:r>
          </a:p>
          <a:p>
            <a:pPr>
              <a:buFont typeface="Arial" pitchFamily="34" charset="0"/>
              <a:buChar char="•"/>
            </a:pPr>
            <a:r>
              <a:rPr lang="nb-NO" sz="1000" baseline="0" dirty="0" smtClean="0"/>
              <a:t> Formannskapet har ansvaret for at helheten ivaretas innenfor gitte økonomiske rammer. </a:t>
            </a:r>
          </a:p>
          <a:p>
            <a:pPr>
              <a:buFont typeface="Arial" pitchFamily="34" charset="0"/>
              <a:buChar char="•"/>
            </a:pPr>
            <a:r>
              <a:rPr lang="nb-NO" sz="1000" baseline="0" dirty="0" smtClean="0"/>
              <a:t> Denne bestemmelsen ble endret med tanke på å politisere </a:t>
            </a:r>
            <a:r>
              <a:rPr lang="nb-NO" sz="1000" baseline="0" dirty="0" err="1" smtClean="0"/>
              <a:t>årsbudsjett-</a:t>
            </a:r>
            <a:r>
              <a:rPr lang="nb-NO" sz="1000" baseline="0" dirty="0" smtClean="0"/>
              <a:t> og økonomiplanleggingen i kommunene. Det innebærer også at formannskapet kan legge premissene for prosessen (noe vi kommer tilbake til)</a:t>
            </a:r>
            <a:endParaRPr lang="nb-NO" sz="10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773A84-FC95-4064-B83F-81CB4A0C49A5}" type="slidenum">
              <a:rPr lang="nb-NO" smtClean="0"/>
              <a:pPr>
                <a:defRPr/>
              </a:pPr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255009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nb-NO" sz="1000" dirty="0" smtClean="0"/>
              <a:t>Langsiktig, kortsiktig planlegging og resultatvurdering skjer hele året (</a:t>
            </a:r>
            <a:r>
              <a:rPr lang="nb-NO" sz="1000" dirty="0" err="1" smtClean="0"/>
              <a:t>årshjulet</a:t>
            </a:r>
            <a:r>
              <a:rPr lang="nb-NO" sz="1000" dirty="0" smtClean="0"/>
              <a:t>) </a:t>
            </a:r>
          </a:p>
          <a:p>
            <a:pPr>
              <a:buFont typeface="Arial" pitchFamily="34" charset="0"/>
              <a:buChar char="•"/>
            </a:pPr>
            <a:r>
              <a:rPr lang="nb-NO" sz="1000" dirty="0" smtClean="0"/>
              <a:t> </a:t>
            </a:r>
            <a:r>
              <a:rPr lang="nb-NO" sz="1000" dirty="0" err="1" smtClean="0"/>
              <a:t>Årsbudsjett</a:t>
            </a:r>
            <a:r>
              <a:rPr lang="nb-NO" sz="1000" dirty="0" smtClean="0"/>
              <a:t> og</a:t>
            </a:r>
            <a:r>
              <a:rPr lang="nb-NO" sz="1000" baseline="0" dirty="0" smtClean="0"/>
              <a:t> økonomiplan i samme prosess eller </a:t>
            </a:r>
            <a:r>
              <a:rPr lang="nb-NO" sz="1000" baseline="0" dirty="0" err="1" smtClean="0"/>
              <a:t>å</a:t>
            </a:r>
            <a:r>
              <a:rPr lang="nb-NO" sz="1000" dirty="0" err="1" smtClean="0"/>
              <a:t>rsbudsjett</a:t>
            </a:r>
            <a:r>
              <a:rPr lang="nb-NO" sz="1000" dirty="0" smtClean="0"/>
              <a:t> og</a:t>
            </a:r>
            <a:r>
              <a:rPr lang="nb-NO" sz="1000" baseline="0" dirty="0" smtClean="0"/>
              <a:t> økonomiplan som separate prosesser (fordel: fokus på langsiktige strategier, ulempe: ressurskrevende og krever oppdatering når ny informasjon foreligger)</a:t>
            </a:r>
          </a:p>
          <a:p>
            <a:pPr>
              <a:buFont typeface="Arial" pitchFamily="34" charset="0"/>
              <a:buNone/>
            </a:pPr>
            <a:endParaRPr lang="nb-NO" sz="1000" dirty="0" smtClean="0"/>
          </a:p>
          <a:p>
            <a:pPr>
              <a:buFont typeface="Arial" pitchFamily="34" charset="0"/>
              <a:buNone/>
            </a:pPr>
            <a:r>
              <a:rPr lang="nb-NO" sz="1000" dirty="0" smtClean="0"/>
              <a:t>Prosessen bør forankres politisk (kommunestyret)</a:t>
            </a:r>
          </a:p>
          <a:p>
            <a:pPr>
              <a:buFont typeface="Arial" pitchFamily="34" charset="0"/>
              <a:buChar char="•"/>
            </a:pPr>
            <a:r>
              <a:rPr lang="nb-NO" sz="1000" dirty="0" smtClean="0"/>
              <a:t> Politikerne legger premissene for prosessen. Gjerne kommunestyret med tanke på de overordnede</a:t>
            </a:r>
            <a:r>
              <a:rPr lang="nb-NO" sz="1000" baseline="0" dirty="0" smtClean="0"/>
              <a:t> premissene (kommunestyret skal vedta økonomiplanen). Formannskapet kan være det styrende gjennom året (formannskapet skal innstille i økonomiplanen).</a:t>
            </a:r>
            <a:endParaRPr lang="nb-NO" sz="1000" dirty="0" smtClean="0"/>
          </a:p>
          <a:p>
            <a:pPr>
              <a:buFont typeface="Arial" pitchFamily="34" charset="0"/>
              <a:buChar char="•"/>
            </a:pPr>
            <a:r>
              <a:rPr lang="nb-NO" sz="1000" baseline="0" dirty="0" smtClean="0"/>
              <a:t> En plan for prosessen bør ha tydelige skiller mellom administrative og politiske ansvar og roller, realistiske og klare tidsfrister, samt avklare innholdsmessige ambisjoner</a:t>
            </a:r>
            <a:endParaRPr lang="nb-NO" sz="1000" dirty="0" smtClean="0"/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nb-NO" sz="1000" dirty="0" smtClean="0"/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nb-NO" sz="1000" dirty="0" smtClean="0"/>
              <a:t>Konsekvensjusteringer</a:t>
            </a:r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nb-NO" sz="1000" dirty="0" smtClean="0"/>
              <a:t> Sannsynliggjøring av</a:t>
            </a:r>
            <a:r>
              <a:rPr lang="nb-NO" sz="1000" baseline="0" dirty="0" smtClean="0"/>
              <a:t> utgifter og inntekter ved uendret politikk (ren framskrivning). Kan avklares at dette gjøres administrativt</a:t>
            </a:r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nb-NO" sz="1000" baseline="0" dirty="0" smtClean="0"/>
              <a:t> Dersom kommunene definerer at andre forhold skal framskrives, må det framkomme tydelig slik at politikerne er kjent med bindinger som ligger i økonomiplanen</a:t>
            </a:r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nb-NO" sz="1000" baseline="0" dirty="0" smtClean="0"/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nb-NO" sz="1000" dirty="0" smtClean="0"/>
              <a:t>Utredning og håndtering av handlingsplaner og enkeltsaker/temaer</a:t>
            </a:r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nb-NO" sz="1000" dirty="0" smtClean="0"/>
              <a:t> Enkeltelementer</a:t>
            </a:r>
            <a:r>
              <a:rPr lang="nb-NO" sz="1000" baseline="0" dirty="0" smtClean="0"/>
              <a:t> (bestillinger fra politikerne, statlige handlingsplaner) kan utredes og kostnadsberegnes</a:t>
            </a:r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nb-NO" sz="1000" baseline="0" dirty="0" smtClean="0"/>
              <a:t> Enkeltelementene skal være grunnlag for en helhetlig politisk prioritering senere i prosessen (hvis ikke får noen tjenesteområder forrang, mens andre må kuttes – kun på grunn av logistikk)</a:t>
            </a:r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nb-NO" sz="1000" baseline="0" dirty="0" smtClean="0"/>
              <a:t> Uansett vil det være nødvendig å skille på graden av forpliktelse som ligger i de forskjellige tiltakene</a:t>
            </a:r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nb-NO" sz="1000" baseline="0" dirty="0" smtClean="0"/>
              <a:t> Tiltak som er knyttet til bestemte tjenesteområder hvor det er faste utvalg i kommunene, bør forankres her. Det kan for eksempel gjelde forslag til innretning av tjenester/handlingsplaner/utredninger </a:t>
            </a:r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nb-NO" sz="1000" baseline="0" dirty="0" smtClean="0"/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nb-NO" sz="1000" dirty="0" smtClean="0"/>
              <a:t>Håndtering av endringer i oppgaver og økonomiske rammer</a:t>
            </a:r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nb-NO" sz="1000" baseline="0" dirty="0" smtClean="0"/>
              <a:t> Kommuneproposisjonen i mai/juni vil det komme signaler om kommunenes samlede inntekter, inntektsforutsetninger og eventuelle endringer i oppgaver</a:t>
            </a:r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nb-NO" sz="1000" baseline="0" dirty="0" smtClean="0"/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nb-NO" sz="1000" dirty="0" smtClean="0"/>
              <a:t>Sammenstilling til et beslutningsdokument</a:t>
            </a:r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nb-NO" sz="1000" dirty="0" smtClean="0"/>
              <a:t> </a:t>
            </a:r>
            <a:r>
              <a:rPr lang="nb-NO" sz="1000" baseline="0" dirty="0" smtClean="0"/>
              <a:t>I forslaget til statsbudsjett i oktober vil det meste av detaljene være gitt og administrasjonen i kommunen kan legge dette til grunn for at de lokale folkevalgte skal få en helhetlige økonomiplan å prioritere</a:t>
            </a:r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nb-NO" sz="1000" baseline="0" dirty="0" smtClean="0"/>
              <a:t> Det vil være en styrke om alternative forslag som ikke har nådd fram i prioriteringene. Dette for å styrke den politiske debatten. </a:t>
            </a:r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nb-NO" sz="1000" baseline="0" dirty="0" smtClean="0"/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nb-NO" sz="1000" dirty="0" smtClean="0"/>
              <a:t>Formannskapets innstilling, ettersyn og endelig vedtak i kommunestyret</a:t>
            </a:r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nb-NO" sz="1000" dirty="0" smtClean="0"/>
              <a:t> Formannskapets helhetlige økonomiplan i balanse skal legges ut til alminnelig</a:t>
            </a:r>
            <a:r>
              <a:rPr lang="nb-NO" sz="1000" baseline="0" dirty="0" smtClean="0"/>
              <a:t> ettersyn i minst 14 dager. Dette for å sikre åpenhet og mulighet for interessegrupper å ytre seg. I denne perioden vil trolig også faste og andre utvalg behandle økonomiplansaken og innspillene vil gå til kommunestyret</a:t>
            </a:r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nb-NO" sz="1000" baseline="0" dirty="0" smtClean="0"/>
              <a:t> Kommunestyret har det endelige ansvaret for å vedta økonomiplanen i balanse</a:t>
            </a:r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nb-NO" sz="1000" baseline="0" dirty="0" smtClean="0"/>
              <a:t> Kommunestyret vil kanskje også framsette ”verbalvedtak” som er utredninger til neste års økonomiplan – og det kan fungere som en start på en ny prosess.</a:t>
            </a:r>
            <a:endParaRPr lang="nb-NO" sz="1000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773A84-FC95-4064-B83F-81CB4A0C49A5}" type="slidenum">
              <a:rPr lang="nb-NO" smtClean="0"/>
              <a:pPr>
                <a:defRPr/>
              </a:pPr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959865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b-NO" sz="1000" dirty="0" smtClean="0"/>
              <a:t>Figuren viser hvordan Molde kommune har laget et </a:t>
            </a:r>
            <a:r>
              <a:rPr lang="nb-NO" sz="1000" dirty="0" err="1" smtClean="0"/>
              <a:t>årshjul</a:t>
            </a:r>
            <a:r>
              <a:rPr lang="nb-NO" sz="1000" dirty="0" smtClean="0"/>
              <a:t> som</a:t>
            </a:r>
            <a:r>
              <a:rPr lang="nb-NO" sz="1000" baseline="0" dirty="0" smtClean="0"/>
              <a:t> er noe mer omfattende og detaljert enn det som har vært gjennomgått tidligere. Det er opp til hver enkelt kommune å legge ambisjonsnivået på det nivået en selv føler det bør ligge.</a:t>
            </a:r>
            <a:endParaRPr lang="nb-NO" sz="10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773A84-FC95-4064-B83F-81CB4A0C49A5}" type="slidenum">
              <a:rPr lang="nb-NO" smtClean="0"/>
              <a:pPr>
                <a:defRPr/>
              </a:pPr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288159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4839A-4909-49DC-BBED-7B267A9A2513}" type="slidenum">
              <a:rPr lang="nn-NO" smtClean="0"/>
              <a:t>9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385579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nb-NO" sz="1000" dirty="0" smtClean="0"/>
              <a:t>Felles situasjonsforståelse: </a:t>
            </a:r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b-NO" sz="1000" dirty="0" smtClean="0"/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sz="1000" dirty="0" smtClean="0"/>
              <a:t>Kommuneplanens beskrivelser av mål, utfordringer, prioriteringer og ressurser</a:t>
            </a:r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nb-NO" sz="1000" dirty="0" smtClean="0"/>
              <a:t> Utgangspunktet er kommuneplanen</a:t>
            </a:r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nb-NO" sz="1000" dirty="0" smtClean="0"/>
              <a:t> Kommuneplanen skal danne de generelle rammene for den utviklingen</a:t>
            </a:r>
            <a:r>
              <a:rPr lang="nb-NO" sz="1000" baseline="0" dirty="0" smtClean="0"/>
              <a:t> i kommunen </a:t>
            </a:r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nb-NO" sz="1000" baseline="0" dirty="0" smtClean="0"/>
              <a:t> Det bør ligge til grunn en stor grad av realsime i kommuneplanen</a:t>
            </a:r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nb-NO" sz="1000" baseline="0" dirty="0" smtClean="0"/>
              <a:t> … og det er kommunens økonomiske </a:t>
            </a:r>
            <a:r>
              <a:rPr lang="nb-NO" sz="1000" baseline="0" dirty="0" err="1" smtClean="0"/>
              <a:t>handlingsrom</a:t>
            </a:r>
            <a:r>
              <a:rPr lang="nb-NO" sz="1000" baseline="0" dirty="0" smtClean="0"/>
              <a:t> som setter grenser for hva som kan gjennomføres</a:t>
            </a:r>
            <a:endParaRPr lang="nb-NO" sz="1000" dirty="0" smtClean="0"/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nb-NO" sz="1000" baseline="0" dirty="0" smtClean="0"/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nb-NO" sz="1000" dirty="0" smtClean="0"/>
              <a:t>Dagens økonomiske situasjon</a:t>
            </a:r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nb-NO" sz="1000" dirty="0" smtClean="0"/>
              <a:t> Bygge på analyser av </a:t>
            </a:r>
            <a:r>
              <a:rPr lang="nb-NO" sz="1000" dirty="0" err="1" smtClean="0"/>
              <a:t>nåsituasjonen</a:t>
            </a:r>
            <a:r>
              <a:rPr lang="nb-NO" sz="1000" dirty="0" smtClean="0"/>
              <a:t> (også avvik som har oppstått)</a:t>
            </a:r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nb-NO" sz="1000" dirty="0" smtClean="0"/>
              <a:t> Det bør ligge</a:t>
            </a:r>
            <a:r>
              <a:rPr lang="nb-NO" sz="1000" baseline="0" dirty="0" smtClean="0"/>
              <a:t> til grunn en vurdering av kommunens økonomiske nøkkeltall som identifiserer robustheten i kommunens finansielle stilling og risikoen for at forhold kan utvikle seg på negativt</a:t>
            </a:r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nb-NO" sz="1000" dirty="0" smtClean="0"/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nb-NO" sz="1000" dirty="0" smtClean="0"/>
              <a:t>Befolkningsutvikling og utvikling av tjenester</a:t>
            </a:r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nb-NO" sz="1000" baseline="0" dirty="0" smtClean="0"/>
              <a:t> Befolkningsutviklingen er svært viktig for å identifisere hvilke tjenester som på mellomlang sikt kan forvente økt etterspørsel og hvilke tjenester som kan forvente redusert etterspørsel</a:t>
            </a:r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nb-NO" sz="1000" baseline="0" dirty="0" smtClean="0"/>
              <a:t> Egenskaper ved befolkningen (f eks aldersammensetning) vil ventelig dreie tjenestetilbudet mellom sektorer over tid. Dette er noe alle tjenesteytere i en kommune bør være kjent med</a:t>
            </a:r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nb-NO" sz="1000" baseline="0" dirty="0" smtClean="0"/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nb-NO" sz="1000" dirty="0" smtClean="0"/>
              <a:t>Fastsetting av mål og rammer for økonomien</a:t>
            </a:r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nb-NO" sz="1000" baseline="0" dirty="0" smtClean="0"/>
              <a:t> Kommunestyret bør ha satt noen mål for noen sentrale økonomiske størrelser</a:t>
            </a:r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nb-NO" sz="1000" baseline="0" dirty="0" smtClean="0"/>
              <a:t> Målene bør være tydelige, målbare og etterprøvbare og ta utgangspunktet i den faktiske økonomiske sitasjonen</a:t>
            </a:r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nb-NO" sz="1000" baseline="0" dirty="0" smtClean="0"/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nb-NO" sz="1000" baseline="0" dirty="0" smtClean="0"/>
              <a:t>Økonomisk politikk</a:t>
            </a:r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nb-NO" sz="1000" baseline="0" dirty="0" smtClean="0"/>
              <a:t> Konkret betyr dette at en kommune bør ta stilling til størrelsen på netto driftsresultat, gjeldsgrad, egenfinansiering av investeringer, disposisjonsfond, etc. </a:t>
            </a:r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nb-NO" sz="1000" baseline="0" dirty="0" smtClean="0"/>
              <a:t> Spesielt er netto driftsresultat viktig for at kommunen skal sikre økonomisk bærekraft over tid og effektiv utnyttelse av ressursene</a:t>
            </a:r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nb-NO" sz="1000" baseline="0" dirty="0" smtClean="0"/>
              <a:t> Denne typen målsettinger vil bidra til å identifisere et </a:t>
            </a:r>
            <a:r>
              <a:rPr lang="nb-NO" sz="1000" baseline="0" dirty="0" err="1" smtClean="0"/>
              <a:t>handlingsrom</a:t>
            </a:r>
            <a:endParaRPr lang="nb-NO" sz="1000" baseline="0" dirty="0" smtClean="0"/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nb-NO" sz="1000" baseline="0" dirty="0" smtClean="0"/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nb-NO" sz="1000" baseline="0" dirty="0" smtClean="0"/>
              <a:t>Underskudd fra tidligere år</a:t>
            </a:r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nb-NO" sz="1000" baseline="0" dirty="0" smtClean="0"/>
              <a:t> Balanse er utgangspunktet</a:t>
            </a:r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nb-NO" sz="1000" baseline="0" dirty="0" smtClean="0"/>
              <a:t> Underskudd vil oppstå i forbindelse med regnskapsavleggelsen (30. juni) og kommunestyret skal vedta hvordan det skal dekkes inn</a:t>
            </a:r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nb-NO" sz="1000" baseline="0" dirty="0" smtClean="0"/>
              <a:t> Kommuner med buffer vil kunne dekke dette inn uten at det påvirker økonomiplanprosessen i betydelig grad (forutsetter god økonomistyring og buffer/fleksible systemer for håndtering av ”svingninger”)</a:t>
            </a:r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nb-NO" sz="1000" baseline="0" dirty="0" smtClean="0"/>
              <a:t> Større underskudd vil normalt kreve tiltak og akkumulerte underskudd vil kreve forpliktende plan som igjen trolig vil kreve omstilling eller reduksjon i tjenestene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773A84-FC95-4064-B83F-81CB4A0C49A5}" type="slidenum">
              <a:rPr lang="nb-NO" smtClean="0"/>
              <a:pPr>
                <a:defRPr/>
              </a:pPr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822927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4839A-4909-49DC-BBED-7B267A9A2513}" type="slidenum">
              <a:rPr lang="nn-NO" smtClean="0"/>
              <a:t>11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745158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8029604" cy="1470025"/>
          </a:xfrm>
        </p:spPr>
        <p:txBody>
          <a:bodyPr/>
          <a:lstStyle>
            <a:lvl1pPr algn="r"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714348" y="3886200"/>
            <a:ext cx="8001056" cy="1752600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2D03A-CEBD-49E1-B4B0-2D36F8ADCD19}" type="datetimeFigureOut">
              <a:rPr lang="nb-NO"/>
              <a:pPr>
                <a:defRPr/>
              </a:pPr>
              <a:t>28.09.2015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03BFD7-A422-431D-8FF3-85097AA60FFC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32152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B2063C-0109-4A0A-A59D-4BB57AC97349}" type="datetimeFigureOut">
              <a:rPr lang="nb-NO"/>
              <a:pPr>
                <a:defRPr/>
              </a:pPr>
              <a:t>28.09.2015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C96E6-E6CE-4272-A00E-94292D1BA415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12988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129334" y="274638"/>
            <a:ext cx="1300186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54356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4B414-FFFD-4367-B678-738EF1CE38F6}" type="datetimeFigureOut">
              <a:rPr lang="nb-NO"/>
              <a:pPr>
                <a:defRPr/>
              </a:pPr>
              <a:t>28.09.2015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52AAD-7BD0-48ED-9048-D06E1DDB98AB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78271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86808" cy="785818"/>
          </a:xfrm>
        </p:spPr>
        <p:txBody>
          <a:bodyPr/>
          <a:lstStyle>
            <a:lvl1pPr algn="ctr">
              <a:defRPr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1A571-90D1-4C78-87A3-ED05B68E8CFE}" type="datetimeFigureOut">
              <a:rPr lang="nb-NO"/>
              <a:pPr>
                <a:defRPr/>
              </a:pPr>
              <a:t>28.09.2015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095D47-F8E2-4FE3-9C3F-BB06741C50FA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89194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8064529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8064529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4BA64C-8556-4CB1-A06D-EA8C4C329ECA}" type="datetimeFigureOut">
              <a:rPr lang="nb-NO"/>
              <a:pPr>
                <a:defRPr/>
              </a:pPr>
              <a:t>28.09.2015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C9B45-74E1-4173-9320-C97BCA066291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22652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4336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14876" y="1617681"/>
            <a:ext cx="400052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C82B1-E4FD-423C-BC80-6F31620477A7}" type="datetimeFigureOut">
              <a:rPr lang="nb-NO"/>
              <a:pPr>
                <a:defRPr/>
              </a:pPr>
              <a:t>28.09.2015</a:t>
            </a:fld>
            <a:endParaRPr lang="nb-NO"/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FF2C39-7ABC-4682-96F2-B050CA5B6FBF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64178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24032"/>
            <a:ext cx="397192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263794"/>
            <a:ext cx="397192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14876" y="1643050"/>
            <a:ext cx="400052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14876" y="2282812"/>
            <a:ext cx="400052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2F887-4169-4889-88EC-7ECA546C816C}" type="datetimeFigureOut">
              <a:rPr lang="nb-NO"/>
              <a:pPr>
                <a:defRPr/>
              </a:pPr>
              <a:t>28.09.2015</a:t>
            </a:fld>
            <a:endParaRPr lang="nb-NO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91D284-2BB9-4588-A9EB-AB18CFACC180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82170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162895-3C40-492F-9FCA-E9C888404F1B}" type="datetimeFigureOut">
              <a:rPr lang="nb-NO"/>
              <a:pPr>
                <a:defRPr/>
              </a:pPr>
              <a:t>28.09.2015</a:t>
            </a:fld>
            <a:endParaRPr lang="nb-NO"/>
          </a:p>
        </p:txBody>
      </p:sp>
      <p:sp>
        <p:nvSpPr>
          <p:cNvPr id="4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78503-EE17-489A-9CC1-B0D2168DD5C5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89591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541BA-432E-43BB-A6A8-2D29887E5B49}" type="datetimeFigureOut">
              <a:rPr lang="nb-NO"/>
              <a:pPr>
                <a:defRPr/>
              </a:pPr>
              <a:t>28.09.2015</a:t>
            </a:fld>
            <a:endParaRPr lang="nb-NO"/>
          </a:p>
        </p:txBody>
      </p:sp>
      <p:sp>
        <p:nvSpPr>
          <p:cNvPr id="3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D00381-7CEE-4610-8619-6E4871CFD297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10747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268604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214678" y="273050"/>
            <a:ext cx="542928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268604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369D55-CBAB-46CF-9110-AC65B9B0C414}" type="datetimeFigureOut">
              <a:rPr lang="nb-NO"/>
              <a:pPr>
                <a:defRPr/>
              </a:pPr>
              <a:t>28.09.2015</a:t>
            </a:fld>
            <a:endParaRPr lang="nb-NO"/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C52993-65E4-4FA8-826E-D34D4898060C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07110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4348" y="4800600"/>
            <a:ext cx="8001056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714348" y="612775"/>
            <a:ext cx="8001056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714348" y="5367338"/>
            <a:ext cx="8001056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7EAEB4-7702-49A5-AD4F-4F09C3479E59}" type="datetimeFigureOut">
              <a:rPr lang="nb-NO"/>
              <a:pPr>
                <a:defRPr/>
              </a:pPr>
              <a:t>28.09.2015</a:t>
            </a:fld>
            <a:endParaRPr lang="nb-NO"/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E44D38-47CD-4569-B9BE-E622D2100512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85433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ssholder for tittel 1"/>
          <p:cNvSpPr>
            <a:spLocks noGrp="1"/>
          </p:cNvSpPr>
          <p:nvPr>
            <p:ph type="title"/>
          </p:nvPr>
        </p:nvSpPr>
        <p:spPr bwMode="auto">
          <a:xfrm>
            <a:off x="428625" y="785813"/>
            <a:ext cx="8286750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tittelstil</a:t>
            </a:r>
          </a:p>
        </p:txBody>
      </p:sp>
      <p:sp>
        <p:nvSpPr>
          <p:cNvPr id="1027" name="Plassholder for tekst 2"/>
          <p:cNvSpPr>
            <a:spLocks noGrp="1"/>
          </p:cNvSpPr>
          <p:nvPr>
            <p:ph type="body" idx="1"/>
          </p:nvPr>
        </p:nvSpPr>
        <p:spPr bwMode="auto">
          <a:xfrm>
            <a:off x="428625" y="1600200"/>
            <a:ext cx="82867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EA88E11-4781-4A9D-9EB0-73756491B34C}" type="datetimeFigureOut">
              <a:rPr lang="nb-NO"/>
              <a:pPr>
                <a:defRPr/>
              </a:pPr>
              <a:t>28.09.2015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84DD441-8944-4C9E-8CC1-4842D9F75CE4}" type="slidenum">
              <a:rPr lang="nb-NO"/>
              <a:pPr>
                <a:defRPr/>
              </a:pPr>
              <a:t>‹#›</a:t>
            </a:fld>
            <a:endParaRPr lang="nb-NO"/>
          </a:p>
        </p:txBody>
      </p:sp>
      <p:pic>
        <p:nvPicPr>
          <p:cNvPr id="1031" name="Bilde 7" descr="Riksvåpenet.jp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42875"/>
            <a:ext cx="376237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lassholder for tittel 1"/>
          <p:cNvSpPr txBox="1">
            <a:spLocks/>
          </p:cNvSpPr>
          <p:nvPr/>
        </p:nvSpPr>
        <p:spPr>
          <a:xfrm>
            <a:off x="642938" y="276225"/>
            <a:ext cx="3429000" cy="357188"/>
          </a:xfrm>
          <a:prstGeom prst="rect">
            <a:avLst/>
          </a:prstGeom>
        </p:spPr>
        <p:txBody>
          <a:bodyPr anchor="ctr">
            <a:normAutofit fontScale="85000"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nb-NO" sz="2000" dirty="0">
                <a:latin typeface="+mj-lt"/>
                <a:ea typeface="+mj-ea"/>
                <a:cs typeface="+mj-cs"/>
              </a:rPr>
              <a:t>Fylkesmannen i Møre og Romsdal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1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8.jpeg"/><Relationship Id="rId3" Type="http://schemas.openxmlformats.org/officeDocument/2006/relationships/image" Target="../media/image29.png"/><Relationship Id="rId7" Type="http://schemas.openxmlformats.org/officeDocument/2006/relationships/image" Target="../media/image33.jpeg"/><Relationship Id="rId12" Type="http://schemas.openxmlformats.org/officeDocument/2006/relationships/image" Target="../media/image37.jpe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4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11" Type="http://schemas.openxmlformats.org/officeDocument/2006/relationships/image" Target="../media/image22.png"/><Relationship Id="rId5" Type="http://schemas.openxmlformats.org/officeDocument/2006/relationships/image" Target="../media/image31.jpeg"/><Relationship Id="rId15" Type="http://schemas.openxmlformats.org/officeDocument/2006/relationships/image" Target="../media/image40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jpg"/><Relationship Id="rId1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openxmlformats.org/officeDocument/2006/relationships/image" Target="../media/image1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openxmlformats.org/officeDocument/2006/relationships/image" Target="../media/image2.JPG"/><Relationship Id="rId9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nn-NO" dirty="0"/>
              <a:t/>
            </a:r>
            <a:br>
              <a:rPr lang="nn-NO" dirty="0"/>
            </a:br>
            <a:endParaRPr lang="nn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377788" y="122682"/>
            <a:ext cx="3816424" cy="2020863"/>
          </a:xfrm>
        </p:spPr>
        <p:txBody>
          <a:bodyPr/>
          <a:lstStyle/>
          <a:p>
            <a:endParaRPr lang="nn-NO" b="1" dirty="0" smtClean="0">
              <a:solidFill>
                <a:schemeClr val="tx1"/>
              </a:solidFill>
            </a:endParaRPr>
          </a:p>
          <a:p>
            <a:endParaRPr lang="nn-NO" b="1" dirty="0">
              <a:solidFill>
                <a:schemeClr val="tx1"/>
              </a:solidFill>
            </a:endParaRPr>
          </a:p>
          <a:p>
            <a:r>
              <a:rPr lang="nn-NO" b="1" dirty="0" smtClean="0">
                <a:solidFill>
                  <a:schemeClr val="tx1"/>
                </a:solidFill>
              </a:rPr>
              <a:t>Økonomisjefsamling</a:t>
            </a:r>
          </a:p>
          <a:p>
            <a:endParaRPr lang="nn-NO" b="1" dirty="0" smtClean="0">
              <a:solidFill>
                <a:schemeClr val="tx1"/>
              </a:solidFill>
            </a:endParaRPr>
          </a:p>
          <a:p>
            <a:r>
              <a:rPr lang="nn-NO" dirty="0" smtClean="0">
                <a:solidFill>
                  <a:schemeClr val="tx1"/>
                </a:solidFill>
              </a:rPr>
              <a:t>Økonomiplanlegging</a:t>
            </a:r>
            <a:endParaRPr lang="nn-NO" dirty="0">
              <a:solidFill>
                <a:schemeClr val="tx1"/>
              </a:solidFill>
            </a:endParaRPr>
          </a:p>
          <a:p>
            <a:r>
              <a:rPr lang="nn-NO" dirty="0" smtClean="0">
                <a:solidFill>
                  <a:schemeClr val="tx1"/>
                </a:solidFill>
              </a:rPr>
              <a:t>- Lett oppvarming</a:t>
            </a:r>
            <a:endParaRPr lang="nn-NO" dirty="0" smtClean="0">
              <a:solidFill>
                <a:schemeClr val="tx1"/>
              </a:solidFill>
            </a:endParaRPr>
          </a:p>
          <a:p>
            <a:pPr algn="ctr"/>
            <a:endParaRPr lang="nn-NO" b="1" dirty="0" smtClean="0">
              <a:solidFill>
                <a:schemeClr val="tx1"/>
              </a:solidFill>
            </a:endParaRP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868" y="806444"/>
            <a:ext cx="3828556" cy="55475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5" name="Rektangel 4"/>
          <p:cNvSpPr/>
          <p:nvPr/>
        </p:nvSpPr>
        <p:spPr>
          <a:xfrm>
            <a:off x="0" y="537321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nn-NO" sz="24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Ålesund</a:t>
            </a:r>
          </a:p>
          <a:p>
            <a:pPr algn="r"/>
            <a:r>
              <a:rPr lang="nn-NO" sz="24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1. oktober 2015</a:t>
            </a:r>
          </a:p>
          <a:p>
            <a:pPr algn="r"/>
            <a:r>
              <a:rPr lang="nn-NO" sz="24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Martin G. Mortensen</a:t>
            </a:r>
          </a:p>
        </p:txBody>
      </p:sp>
    </p:spTree>
    <p:extLst>
      <p:ext uri="{BB962C8B-B14F-4D97-AF65-F5344CB8AC3E}">
        <p14:creationId xmlns:p14="http://schemas.microsoft.com/office/powerpoint/2010/main" val="1102894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innhold 5"/>
          <p:cNvSpPr>
            <a:spLocks noGrp="1"/>
          </p:cNvSpPr>
          <p:nvPr>
            <p:ph idx="1"/>
          </p:nvPr>
        </p:nvSpPr>
        <p:spPr>
          <a:xfrm>
            <a:off x="179512" y="1340768"/>
            <a:ext cx="4320480" cy="5112568"/>
          </a:xfrm>
        </p:spPr>
        <p:txBody>
          <a:bodyPr/>
          <a:lstStyle/>
          <a:p>
            <a:pPr marL="0" lvl="1" indent="0">
              <a:buNone/>
            </a:pPr>
            <a:r>
              <a:rPr lang="nb-NO" sz="2400" dirty="0" smtClean="0"/>
              <a:t>3.1 – Felles situasjonsforståelse</a:t>
            </a:r>
          </a:p>
          <a:p>
            <a:pPr marL="457200" lvl="1" indent="-457200">
              <a:buFontTx/>
              <a:buChar char="-"/>
            </a:pPr>
            <a:r>
              <a:rPr lang="nb-NO" sz="2000" dirty="0" smtClean="0"/>
              <a:t>Kompetente </a:t>
            </a:r>
            <a:r>
              <a:rPr lang="nb-NO" sz="2000" dirty="0" err="1" smtClean="0"/>
              <a:t>folkevalte</a:t>
            </a:r>
            <a:endParaRPr lang="nb-NO" sz="2000" dirty="0" smtClean="0"/>
          </a:p>
          <a:p>
            <a:pPr marL="457200" lvl="1" indent="-457200">
              <a:buFontTx/>
              <a:buChar char="-"/>
            </a:pPr>
            <a:r>
              <a:rPr lang="nb-NO" sz="2000" dirty="0" smtClean="0"/>
              <a:t>Tett dialog om økonomisk status og utvikling, samt framtidige konsekvenser</a:t>
            </a:r>
            <a:endParaRPr lang="nb-NO" sz="2000" dirty="0"/>
          </a:p>
          <a:p>
            <a:pPr marL="0" lvl="1" indent="0">
              <a:buNone/>
            </a:pPr>
            <a:endParaRPr lang="nb-NO" dirty="0" smtClean="0"/>
          </a:p>
          <a:p>
            <a:pPr marL="0" lvl="1" indent="0">
              <a:buNone/>
            </a:pPr>
            <a:endParaRPr lang="nb-NO" dirty="0"/>
          </a:p>
          <a:p>
            <a:pPr marL="0" lvl="1" indent="0">
              <a:buNone/>
            </a:pPr>
            <a:endParaRPr lang="nb-NO" dirty="0" smtClean="0"/>
          </a:p>
          <a:p>
            <a:pPr marL="0" lvl="1" indent="0">
              <a:buNone/>
            </a:pPr>
            <a:endParaRPr lang="nb-NO" dirty="0" smtClean="0"/>
          </a:p>
          <a:p>
            <a:pPr marL="0" lvl="1" indent="0">
              <a:buNone/>
            </a:pPr>
            <a:r>
              <a:rPr lang="nb-NO" sz="2400" dirty="0" smtClean="0"/>
              <a:t>3.2 – Fastsetting av mål og rammer for økonomien</a:t>
            </a:r>
          </a:p>
        </p:txBody>
      </p:sp>
      <p:sp>
        <p:nvSpPr>
          <p:cNvPr id="7" name="Tittel 4"/>
          <p:cNvSpPr txBox="1">
            <a:spLocks/>
          </p:cNvSpPr>
          <p:nvPr/>
        </p:nvSpPr>
        <p:spPr bwMode="auto">
          <a:xfrm>
            <a:off x="827584" y="548680"/>
            <a:ext cx="792088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>3</a:t>
            </a:r>
            <a:r>
              <a:rPr kumimoji="0" lang="nb-NO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> – </a:t>
            </a:r>
            <a:r>
              <a:rPr kumimoji="0" lang="nb-NO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>Status og målsettinger (I)</a:t>
            </a:r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556792"/>
            <a:ext cx="2088232" cy="270012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8" name="Venstre klammeparentes 7"/>
          <p:cNvSpPr/>
          <p:nvPr/>
        </p:nvSpPr>
        <p:spPr>
          <a:xfrm rot="10800000">
            <a:off x="6444208" y="1397642"/>
            <a:ext cx="216024" cy="3111478"/>
          </a:xfrm>
          <a:prstGeom prst="lef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TekstSylinder 4"/>
          <p:cNvSpPr txBox="1"/>
          <p:nvPr/>
        </p:nvSpPr>
        <p:spPr>
          <a:xfrm>
            <a:off x="6680632" y="1397642"/>
            <a:ext cx="23397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>
                <a:latin typeface="+mj-lt"/>
              </a:rPr>
              <a:t>«Andres ansvar»</a:t>
            </a:r>
          </a:p>
          <a:p>
            <a:r>
              <a:rPr lang="nb-NO" dirty="0" smtClean="0">
                <a:latin typeface="+mj-lt"/>
              </a:rPr>
              <a:t>«Maktesløshet»</a:t>
            </a:r>
          </a:p>
          <a:p>
            <a:r>
              <a:rPr lang="nb-NO" dirty="0" smtClean="0">
                <a:latin typeface="+mj-lt"/>
              </a:rPr>
              <a:t>«Kostnader oppstår»</a:t>
            </a:r>
          </a:p>
          <a:p>
            <a:r>
              <a:rPr lang="nb-NO" dirty="0" smtClean="0">
                <a:latin typeface="+mj-lt"/>
              </a:rPr>
              <a:t>«Partipolitikk»</a:t>
            </a:r>
          </a:p>
          <a:p>
            <a:r>
              <a:rPr lang="nb-NO" dirty="0" smtClean="0">
                <a:latin typeface="+mj-lt"/>
              </a:rPr>
              <a:t>«Svarte-Per»</a:t>
            </a:r>
          </a:p>
          <a:p>
            <a:endParaRPr lang="nb-NO" dirty="0">
              <a:latin typeface="+mj-lt"/>
            </a:endParaRPr>
          </a:p>
          <a:p>
            <a:r>
              <a:rPr lang="nb-NO" dirty="0" smtClean="0">
                <a:latin typeface="+mj-lt"/>
              </a:rPr>
              <a:t>«Monopolpenger»</a:t>
            </a:r>
          </a:p>
          <a:p>
            <a:r>
              <a:rPr lang="nb-NO" dirty="0" smtClean="0">
                <a:latin typeface="+mj-lt"/>
              </a:rPr>
              <a:t>«Svak budsjettdisiplin»</a:t>
            </a:r>
          </a:p>
          <a:p>
            <a:r>
              <a:rPr lang="nb-NO" dirty="0" smtClean="0">
                <a:latin typeface="+mj-lt"/>
              </a:rPr>
              <a:t>«Svak planer»</a:t>
            </a:r>
          </a:p>
          <a:p>
            <a:r>
              <a:rPr lang="nb-NO" dirty="0" smtClean="0">
                <a:latin typeface="+mj-lt"/>
              </a:rPr>
              <a:t>«Ostehøvel»</a:t>
            </a:r>
            <a:endParaRPr lang="nb-NO" dirty="0">
              <a:latin typeface="+mj-lt"/>
            </a:endParaRPr>
          </a:p>
        </p:txBody>
      </p:sp>
      <p:cxnSp>
        <p:nvCxnSpPr>
          <p:cNvPr id="10" name="Rett linje 9"/>
          <p:cNvCxnSpPr/>
          <p:nvPr/>
        </p:nvCxnSpPr>
        <p:spPr>
          <a:xfrm flipH="1">
            <a:off x="6680632" y="1340768"/>
            <a:ext cx="2067832" cy="2916147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tt linje 11"/>
          <p:cNvCxnSpPr/>
          <p:nvPr/>
        </p:nvCxnSpPr>
        <p:spPr>
          <a:xfrm>
            <a:off x="6680632" y="1397642"/>
            <a:ext cx="2088232" cy="2859273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7828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b-NO" dirty="0" smtClean="0"/>
              <a:t>3.3 – Økonomisk politikk</a:t>
            </a:r>
            <a:endParaRPr lang="nb-NO" i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763688" y="1500174"/>
            <a:ext cx="5760640" cy="3353131"/>
          </a:xfrm>
        </p:spPr>
        <p:txBody>
          <a:bodyPr/>
          <a:lstStyle/>
          <a:p>
            <a:r>
              <a:rPr lang="nn-NO" sz="2200" dirty="0" smtClean="0"/>
              <a:t>Planlegging under uvisse</a:t>
            </a:r>
          </a:p>
          <a:p>
            <a:r>
              <a:rPr lang="nn-NO" sz="2200" dirty="0">
                <a:solidFill>
                  <a:srgbClr val="FF0000"/>
                </a:solidFill>
              </a:rPr>
              <a:t>Stresstest av økonomien</a:t>
            </a:r>
          </a:p>
          <a:p>
            <a:r>
              <a:rPr lang="nn-NO" sz="2200" dirty="0" smtClean="0"/>
              <a:t>Behov </a:t>
            </a:r>
            <a:r>
              <a:rPr lang="nn-NO" sz="2200" dirty="0" smtClean="0"/>
              <a:t>for å planlegge med marginar</a:t>
            </a:r>
          </a:p>
          <a:p>
            <a:r>
              <a:rPr lang="nn-NO" sz="2200" dirty="0" smtClean="0"/>
              <a:t>Kvantitative </a:t>
            </a:r>
            <a:r>
              <a:rPr lang="nn-NO" sz="2200" dirty="0" smtClean="0"/>
              <a:t>mål</a:t>
            </a:r>
          </a:p>
          <a:p>
            <a:pPr lvl="1"/>
            <a:r>
              <a:rPr lang="nn-NO" sz="2000" dirty="0" smtClean="0"/>
              <a:t>NDR, </a:t>
            </a:r>
            <a:r>
              <a:rPr lang="nn-NO" sz="2000" dirty="0" err="1" smtClean="0"/>
              <a:t>disp.fond</a:t>
            </a:r>
            <a:r>
              <a:rPr lang="nn-NO" sz="2000" dirty="0" smtClean="0"/>
              <a:t>, gjeldsgrad</a:t>
            </a:r>
          </a:p>
          <a:p>
            <a:pPr lvl="1"/>
            <a:r>
              <a:rPr lang="nn-NO" sz="2000" dirty="0" smtClean="0"/>
              <a:t>Med meir</a:t>
            </a:r>
          </a:p>
          <a:p>
            <a:r>
              <a:rPr lang="nn-NO" sz="2200" dirty="0" smtClean="0"/>
              <a:t>Kvalitative mål</a:t>
            </a:r>
          </a:p>
          <a:p>
            <a:pPr lvl="1"/>
            <a:r>
              <a:rPr lang="nn-NO" sz="2000" dirty="0" smtClean="0"/>
              <a:t>Budsjettprosess før vedtak</a:t>
            </a:r>
          </a:p>
          <a:p>
            <a:pPr lvl="1"/>
            <a:r>
              <a:rPr lang="nn-NO" sz="2000" dirty="0" smtClean="0"/>
              <a:t>Oppfølging gjennom året</a:t>
            </a:r>
          </a:p>
        </p:txBody>
      </p:sp>
      <p:sp>
        <p:nvSpPr>
          <p:cNvPr id="4" name="Venstre klammeparentes 3"/>
          <p:cNvSpPr/>
          <p:nvPr/>
        </p:nvSpPr>
        <p:spPr>
          <a:xfrm>
            <a:off x="1580724" y="1500174"/>
            <a:ext cx="182964" cy="1264900"/>
          </a:xfrm>
          <a:prstGeom prst="lef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Venstre klammeparentes 4"/>
          <p:cNvSpPr/>
          <p:nvPr/>
        </p:nvSpPr>
        <p:spPr>
          <a:xfrm>
            <a:off x="1586085" y="2799555"/>
            <a:ext cx="182964" cy="2194204"/>
          </a:xfrm>
          <a:prstGeom prst="lef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TekstSylinder 5"/>
          <p:cNvSpPr txBox="1"/>
          <p:nvPr/>
        </p:nvSpPr>
        <p:spPr>
          <a:xfrm>
            <a:off x="-24950" y="1952217"/>
            <a:ext cx="1695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dirty="0" smtClean="0"/>
              <a:t>Føresetnadar</a:t>
            </a:r>
            <a:endParaRPr lang="nn-NO" dirty="0"/>
          </a:p>
        </p:txBody>
      </p:sp>
      <p:sp>
        <p:nvSpPr>
          <p:cNvPr id="7" name="TekstSylinder 6"/>
          <p:cNvSpPr txBox="1"/>
          <p:nvPr/>
        </p:nvSpPr>
        <p:spPr>
          <a:xfrm>
            <a:off x="963688" y="3695122"/>
            <a:ext cx="706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dirty="0" smtClean="0"/>
              <a:t>Mål</a:t>
            </a:r>
            <a:endParaRPr lang="nn-NO" dirty="0"/>
          </a:p>
        </p:txBody>
      </p:sp>
      <p:sp>
        <p:nvSpPr>
          <p:cNvPr id="8" name="Rektangel 7"/>
          <p:cNvSpPr/>
          <p:nvPr/>
        </p:nvSpPr>
        <p:spPr>
          <a:xfrm>
            <a:off x="2337784" y="5377513"/>
            <a:ext cx="252421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ctr">
              <a:buNone/>
            </a:pPr>
            <a:r>
              <a:rPr lang="nn-NO" sz="2800" b="1" dirty="0" smtClean="0">
                <a:solidFill>
                  <a:srgbClr val="33CC33"/>
                </a:solidFill>
                <a:latin typeface="+mj-lt"/>
              </a:rPr>
              <a:t>Handlingsreglar</a:t>
            </a:r>
          </a:p>
          <a:p>
            <a:pPr marL="0" indent="0" algn="ctr">
              <a:buNone/>
            </a:pPr>
            <a:r>
              <a:rPr lang="nn-NO" sz="2800" b="1" dirty="0" smtClean="0">
                <a:solidFill>
                  <a:srgbClr val="33CC33"/>
                </a:solidFill>
                <a:latin typeface="+mj-lt"/>
              </a:rPr>
              <a:t>for økonomien</a:t>
            </a:r>
            <a:endParaRPr lang="nn-NO" sz="2800" b="1" dirty="0">
              <a:solidFill>
                <a:srgbClr val="33CC33"/>
              </a:solidFill>
              <a:latin typeface="+mj-lt"/>
            </a:endParaRPr>
          </a:p>
        </p:txBody>
      </p:sp>
      <p:pic>
        <p:nvPicPr>
          <p:cNvPr id="11" name="Bild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4831" y="774044"/>
            <a:ext cx="2458994" cy="2154789"/>
          </a:xfrm>
          <a:prstGeom prst="rect">
            <a:avLst/>
          </a:prstGeom>
        </p:spPr>
      </p:pic>
      <p:pic>
        <p:nvPicPr>
          <p:cNvPr id="12" name="Bilde 11"/>
          <p:cNvPicPr>
            <a:picLocks noChangeAspect="1"/>
          </p:cNvPicPr>
          <p:nvPr/>
        </p:nvPicPr>
        <p:blipFill rotWithShape="1">
          <a:blip r:embed="rId4"/>
          <a:srcRect t="2874"/>
          <a:stretch/>
        </p:blipFill>
        <p:spPr>
          <a:xfrm>
            <a:off x="6307345" y="3076987"/>
            <a:ext cx="2530383" cy="1639340"/>
          </a:xfrm>
          <a:prstGeom prst="rect">
            <a:avLst/>
          </a:prstGeom>
        </p:spPr>
      </p:pic>
      <p:sp>
        <p:nvSpPr>
          <p:cNvPr id="15" name="Venstre klammeparentes 14"/>
          <p:cNvSpPr/>
          <p:nvPr/>
        </p:nvSpPr>
        <p:spPr>
          <a:xfrm rot="-5400000">
            <a:off x="3494628" y="3287732"/>
            <a:ext cx="210530" cy="3672406"/>
          </a:xfrm>
          <a:prstGeom prst="lef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3" name="Bild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0555" y="4913414"/>
            <a:ext cx="3137173" cy="1882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8619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49319" y="2050189"/>
            <a:ext cx="8286808" cy="785818"/>
          </a:xfrm>
        </p:spPr>
        <p:txBody>
          <a:bodyPr>
            <a:noAutofit/>
          </a:bodyPr>
          <a:lstStyle/>
          <a:p>
            <a:r>
              <a:rPr lang="nb-NO" sz="3200" dirty="0" smtClean="0">
                <a:solidFill>
                  <a:schemeClr val="bg1"/>
                </a:solidFill>
              </a:rPr>
              <a:t>Register om betinget kontroll og godkjenning</a:t>
            </a:r>
            <a:br>
              <a:rPr lang="nb-NO" sz="3200" dirty="0" smtClean="0">
                <a:solidFill>
                  <a:schemeClr val="bg1"/>
                </a:solidFill>
              </a:rPr>
            </a:br>
            <a:r>
              <a:rPr lang="nb-NO" sz="3200" i="1" dirty="0" smtClean="0">
                <a:solidFill>
                  <a:schemeClr val="bg1"/>
                </a:solidFill>
              </a:rPr>
              <a:t>Robek</a:t>
            </a:r>
            <a:r>
              <a:rPr lang="nb-NO" sz="3200" dirty="0" smtClean="0">
                <a:solidFill>
                  <a:schemeClr val="bg1"/>
                </a:solidFill>
              </a:rPr>
              <a:t>, kommunelova § 60</a:t>
            </a:r>
            <a:endParaRPr lang="nb-NO" sz="3200" dirty="0">
              <a:solidFill>
                <a:schemeClr val="bg1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230538" y="2996952"/>
            <a:ext cx="9252520" cy="3600400"/>
          </a:xfrm>
        </p:spPr>
        <p:txBody>
          <a:bodyPr>
            <a:noAutofit/>
          </a:bodyPr>
          <a:lstStyle/>
          <a:p>
            <a:pPr marL="0" indent="0" defTabSz="531813">
              <a:buNone/>
            </a:pPr>
            <a:r>
              <a:rPr lang="nn-NO" sz="2400" b="1" dirty="0" smtClean="0">
                <a:solidFill>
                  <a:srgbClr val="FF0000"/>
                </a:solidFill>
              </a:rPr>
              <a:t>a</a:t>
            </a:r>
            <a:r>
              <a:rPr lang="nn-NO" sz="2400" dirty="0" smtClean="0">
                <a:solidFill>
                  <a:schemeClr val="bg1"/>
                </a:solidFill>
              </a:rPr>
              <a:t>	Årsbudsjett i ubalanse</a:t>
            </a:r>
          </a:p>
          <a:p>
            <a:pPr marL="0" indent="0" defTabSz="531813">
              <a:buNone/>
            </a:pPr>
            <a:r>
              <a:rPr lang="nn-NO" sz="2400" dirty="0">
                <a:solidFill>
                  <a:schemeClr val="bg1"/>
                </a:solidFill>
              </a:rPr>
              <a:t>	</a:t>
            </a:r>
            <a:r>
              <a:rPr lang="nn-NO" sz="2000" dirty="0" smtClean="0">
                <a:solidFill>
                  <a:schemeClr val="bg1"/>
                </a:solidFill>
              </a:rPr>
              <a:t>- Ikkje uspesifiserte innsparingar</a:t>
            </a:r>
          </a:p>
          <a:p>
            <a:pPr marL="0" indent="0" defTabSz="531813">
              <a:buNone/>
            </a:pPr>
            <a:r>
              <a:rPr lang="nn-NO" sz="2400" b="1" dirty="0" smtClean="0">
                <a:solidFill>
                  <a:srgbClr val="FF0000"/>
                </a:solidFill>
              </a:rPr>
              <a:t>b</a:t>
            </a:r>
            <a:r>
              <a:rPr lang="nn-NO" sz="2400" dirty="0" smtClean="0">
                <a:solidFill>
                  <a:schemeClr val="bg1"/>
                </a:solidFill>
              </a:rPr>
              <a:t>	Økonomiplan i ubalanse</a:t>
            </a:r>
          </a:p>
          <a:p>
            <a:pPr marL="0" indent="0" defTabSz="531813">
              <a:buNone/>
            </a:pPr>
            <a:r>
              <a:rPr lang="nn-NO" sz="2400" dirty="0">
                <a:solidFill>
                  <a:schemeClr val="bg1"/>
                </a:solidFill>
              </a:rPr>
              <a:t>	</a:t>
            </a:r>
            <a:r>
              <a:rPr lang="nn-NO" sz="2000" dirty="0" smtClean="0">
                <a:solidFill>
                  <a:schemeClr val="bg1"/>
                </a:solidFill>
              </a:rPr>
              <a:t>- Balanse kvart år</a:t>
            </a:r>
          </a:p>
          <a:p>
            <a:pPr marL="0" indent="0" defTabSz="531813">
              <a:buNone/>
            </a:pPr>
            <a:r>
              <a:rPr lang="nn-NO" sz="2400" b="1" dirty="0" smtClean="0">
                <a:solidFill>
                  <a:srgbClr val="FF0000"/>
                </a:solidFill>
              </a:rPr>
              <a:t>c</a:t>
            </a:r>
            <a:r>
              <a:rPr lang="nn-NO" sz="2400" dirty="0" smtClean="0">
                <a:solidFill>
                  <a:schemeClr val="bg1"/>
                </a:solidFill>
              </a:rPr>
              <a:t>	Vedtek å dekke inn underskot over fleire enn to år</a:t>
            </a:r>
          </a:p>
          <a:p>
            <a:pPr marL="0" indent="0" defTabSz="531813">
              <a:buNone/>
            </a:pPr>
            <a:r>
              <a:rPr lang="nn-NO" sz="2400" dirty="0">
                <a:solidFill>
                  <a:schemeClr val="bg1"/>
                </a:solidFill>
              </a:rPr>
              <a:t>	</a:t>
            </a:r>
            <a:r>
              <a:rPr lang="nn-NO" sz="2000" dirty="0" smtClean="0">
                <a:solidFill>
                  <a:schemeClr val="bg1"/>
                </a:solidFill>
              </a:rPr>
              <a:t>- </a:t>
            </a:r>
            <a:r>
              <a:rPr lang="nn-NO" sz="2000" dirty="0">
                <a:solidFill>
                  <a:schemeClr val="bg1"/>
                </a:solidFill>
              </a:rPr>
              <a:t>K</a:t>
            </a:r>
            <a:r>
              <a:rPr lang="nn-NO" sz="2000" dirty="0" smtClean="0">
                <a:solidFill>
                  <a:schemeClr val="bg1"/>
                </a:solidFill>
              </a:rPr>
              <a:t>an nytte to år; første vedtak sett på som opphavleg plan</a:t>
            </a:r>
          </a:p>
          <a:p>
            <a:pPr marL="0" indent="0" defTabSz="531813">
              <a:buNone/>
            </a:pPr>
            <a:r>
              <a:rPr lang="nn-NO" sz="2400" b="1" dirty="0" smtClean="0">
                <a:solidFill>
                  <a:srgbClr val="FF0000"/>
                </a:solidFill>
              </a:rPr>
              <a:t>d</a:t>
            </a:r>
            <a:r>
              <a:rPr lang="nn-NO" sz="2400" dirty="0" smtClean="0">
                <a:solidFill>
                  <a:schemeClr val="bg1"/>
                </a:solidFill>
              </a:rPr>
              <a:t>	Ikkje følgjer inndekningsplan</a:t>
            </a:r>
          </a:p>
          <a:p>
            <a:pPr marL="0" indent="0" defTabSz="531813">
              <a:buNone/>
            </a:pPr>
            <a:r>
              <a:rPr lang="nn-NO" sz="2400" dirty="0">
                <a:solidFill>
                  <a:schemeClr val="bg1"/>
                </a:solidFill>
              </a:rPr>
              <a:t>	</a:t>
            </a:r>
            <a:r>
              <a:rPr lang="nn-NO" sz="2000" dirty="0" smtClean="0">
                <a:solidFill>
                  <a:schemeClr val="bg1"/>
                </a:solidFill>
              </a:rPr>
              <a:t>- Obs, kan bli meldt inn etter år 1, sjølv om lova opnar for inndekning over 2 år</a:t>
            </a:r>
          </a:p>
          <a:p>
            <a:pPr marL="0" indent="0">
              <a:buNone/>
            </a:pPr>
            <a:endParaRPr lang="nn-NO" sz="2400" dirty="0">
              <a:solidFill>
                <a:schemeClr val="bg1"/>
              </a:solidFill>
            </a:endParaRPr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96" y="79977"/>
            <a:ext cx="510081" cy="909192"/>
          </a:xfrm>
          <a:prstGeom prst="rect">
            <a:avLst/>
          </a:prstGeom>
        </p:spPr>
      </p:pic>
      <p:sp>
        <p:nvSpPr>
          <p:cNvPr id="6" name="Tittel 1"/>
          <p:cNvSpPr txBox="1">
            <a:spLocks/>
          </p:cNvSpPr>
          <p:nvPr/>
        </p:nvSpPr>
        <p:spPr bwMode="auto">
          <a:xfrm>
            <a:off x="336700" y="972374"/>
            <a:ext cx="8286808" cy="785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nb-NO" dirty="0" smtClean="0">
                <a:solidFill>
                  <a:schemeClr val="bg1"/>
                </a:solidFill>
              </a:rPr>
              <a:t>3.4 – Underskott </a:t>
            </a:r>
            <a:r>
              <a:rPr lang="nb-NO" dirty="0" err="1" smtClean="0">
                <a:solidFill>
                  <a:schemeClr val="bg1"/>
                </a:solidFill>
              </a:rPr>
              <a:t>frå</a:t>
            </a:r>
            <a:r>
              <a:rPr lang="nb-NO" dirty="0" smtClean="0">
                <a:solidFill>
                  <a:schemeClr val="bg1"/>
                </a:solidFill>
              </a:rPr>
              <a:t> </a:t>
            </a:r>
            <a:r>
              <a:rPr lang="nb-NO" dirty="0" err="1" smtClean="0">
                <a:solidFill>
                  <a:schemeClr val="bg1"/>
                </a:solidFill>
              </a:rPr>
              <a:t>tidlegare</a:t>
            </a:r>
            <a:r>
              <a:rPr lang="nb-NO" dirty="0" smtClean="0">
                <a:solidFill>
                  <a:schemeClr val="bg1"/>
                </a:solidFill>
              </a:rPr>
              <a:t> år</a:t>
            </a:r>
            <a:endParaRPr lang="nb-NO" dirty="0">
              <a:solidFill>
                <a:schemeClr val="bg1"/>
              </a:solidFill>
            </a:endParaRPr>
          </a:p>
        </p:txBody>
      </p:sp>
      <p:sp>
        <p:nvSpPr>
          <p:cNvPr id="7" name="Tittel 1"/>
          <p:cNvSpPr txBox="1">
            <a:spLocks/>
          </p:cNvSpPr>
          <p:nvPr/>
        </p:nvSpPr>
        <p:spPr bwMode="auto">
          <a:xfrm>
            <a:off x="713394" y="203351"/>
            <a:ext cx="8286808" cy="785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nb-NO" sz="2400" dirty="0" smtClean="0">
                <a:solidFill>
                  <a:schemeClr val="bg1"/>
                </a:solidFill>
              </a:rPr>
              <a:t>Fylkesmannen i Møre og Romsdal</a:t>
            </a:r>
            <a:endParaRPr lang="nb-NO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776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988840"/>
            <a:ext cx="3703638" cy="2880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l"/>
            <a:r>
              <a:rPr lang="nb-NO" dirty="0" smtClean="0"/>
              <a:t>3 – Status og målsettinger (II)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79512" y="1600200"/>
            <a:ext cx="5472608" cy="4525963"/>
          </a:xfrm>
        </p:spPr>
        <p:txBody>
          <a:bodyPr/>
          <a:lstStyle/>
          <a:p>
            <a:pPr marL="0" lvl="1" indent="0">
              <a:lnSpc>
                <a:spcPct val="150000"/>
              </a:lnSpc>
              <a:buNone/>
            </a:pPr>
            <a:r>
              <a:rPr lang="nb-NO" dirty="0" smtClean="0"/>
              <a:t>3.5 – Identifisere økonomisk handlingsrom</a:t>
            </a:r>
          </a:p>
          <a:p>
            <a:pPr marL="0" lvl="1" indent="0">
              <a:lnSpc>
                <a:spcPct val="150000"/>
              </a:lnSpc>
              <a:buNone/>
            </a:pPr>
            <a:r>
              <a:rPr lang="nb-NO" dirty="0" smtClean="0"/>
              <a:t>Tilrettelegge for politiske prioriteringer av mål</a:t>
            </a:r>
          </a:p>
          <a:p>
            <a:pPr marL="0" lvl="1" indent="0">
              <a:lnSpc>
                <a:spcPct val="150000"/>
              </a:lnSpc>
              <a:buNone/>
            </a:pPr>
            <a:endParaRPr lang="nb-NO" dirty="0" smtClean="0"/>
          </a:p>
          <a:p>
            <a:pPr marL="0" lvl="1" indent="0">
              <a:lnSpc>
                <a:spcPct val="150000"/>
              </a:lnSpc>
              <a:buNone/>
            </a:pPr>
            <a:r>
              <a:rPr lang="nb-NO" dirty="0" smtClean="0"/>
              <a:t>3.6 – Kunnskap om enhetenes ressursbehov og faktiske utgiftsutvikling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6631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innhold 5"/>
          <p:cNvSpPr>
            <a:spLocks noGrp="1"/>
          </p:cNvSpPr>
          <p:nvPr>
            <p:ph idx="1"/>
          </p:nvPr>
        </p:nvSpPr>
        <p:spPr>
          <a:xfrm>
            <a:off x="827584" y="2060848"/>
            <a:ext cx="6480720" cy="3744416"/>
          </a:xfrm>
        </p:spPr>
        <p:txBody>
          <a:bodyPr/>
          <a:lstStyle/>
          <a:p>
            <a:pPr marL="0" lvl="1" indent="0">
              <a:lnSpc>
                <a:spcPct val="150000"/>
              </a:lnSpc>
              <a:buNone/>
            </a:pPr>
            <a:r>
              <a:rPr lang="nb-NO" dirty="0" smtClean="0"/>
              <a:t>4.1 –</a:t>
            </a:r>
            <a:r>
              <a:rPr lang="nb-NO" dirty="0"/>
              <a:t> </a:t>
            </a:r>
            <a:r>
              <a:rPr lang="nb-NO" dirty="0" smtClean="0"/>
              <a:t>Befolkningsprognose</a:t>
            </a:r>
          </a:p>
          <a:p>
            <a:pPr marL="0" lvl="1" indent="0">
              <a:lnSpc>
                <a:spcPct val="150000"/>
              </a:lnSpc>
              <a:buNone/>
            </a:pPr>
            <a:r>
              <a:rPr lang="nb-NO" dirty="0" smtClean="0"/>
              <a:t>4.2 –</a:t>
            </a:r>
            <a:r>
              <a:rPr lang="nb-NO" dirty="0"/>
              <a:t> </a:t>
            </a:r>
            <a:r>
              <a:rPr lang="nb-NO" dirty="0" smtClean="0"/>
              <a:t>Lønns- og prisvekst</a:t>
            </a:r>
          </a:p>
          <a:p>
            <a:pPr marL="0" lvl="1" indent="0">
              <a:lnSpc>
                <a:spcPct val="150000"/>
              </a:lnSpc>
              <a:buNone/>
            </a:pPr>
            <a:r>
              <a:rPr lang="nb-NO" dirty="0" smtClean="0"/>
              <a:t>4.3 – Driftsinntektene</a:t>
            </a:r>
            <a:endParaRPr lang="nb-NO" dirty="0"/>
          </a:p>
          <a:p>
            <a:pPr marL="0" lvl="1" indent="0">
              <a:lnSpc>
                <a:spcPct val="150000"/>
              </a:lnSpc>
              <a:buNone/>
            </a:pPr>
            <a:r>
              <a:rPr lang="nb-NO" dirty="0" smtClean="0"/>
              <a:t>4.4 – Driftsutgiftene</a:t>
            </a:r>
          </a:p>
          <a:p>
            <a:pPr marL="0" lvl="1" indent="0">
              <a:lnSpc>
                <a:spcPct val="150000"/>
              </a:lnSpc>
              <a:buNone/>
            </a:pPr>
            <a:r>
              <a:rPr lang="nb-NO" dirty="0" smtClean="0"/>
              <a:t>4.5 – Investering og gjeld</a:t>
            </a:r>
          </a:p>
        </p:txBody>
      </p:sp>
      <p:sp>
        <p:nvSpPr>
          <p:cNvPr id="7" name="Tittel 4"/>
          <p:cNvSpPr txBox="1">
            <a:spLocks/>
          </p:cNvSpPr>
          <p:nvPr/>
        </p:nvSpPr>
        <p:spPr bwMode="auto">
          <a:xfrm>
            <a:off x="636380" y="1052736"/>
            <a:ext cx="792088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sz="2800" noProof="0" dirty="0" smtClean="0">
                <a:latin typeface="Verdana" pitchFamily="34" charset="0"/>
                <a:ea typeface="+mj-ea"/>
                <a:cs typeface="+mj-cs"/>
              </a:rPr>
              <a:t>4 – S</a:t>
            </a:r>
            <a:r>
              <a:rPr kumimoji="0" lang="nb-NO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>entrale element i økonomiplanen</a:t>
            </a:r>
          </a:p>
        </p:txBody>
      </p:sp>
    </p:spTree>
    <p:extLst>
      <p:ext uri="{BB962C8B-B14F-4D97-AF65-F5344CB8AC3E}">
        <p14:creationId xmlns:p14="http://schemas.microsoft.com/office/powerpoint/2010/main" val="1510207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9572" y="649882"/>
            <a:ext cx="7632266" cy="972108"/>
          </a:xfrm>
        </p:spPr>
        <p:txBody>
          <a:bodyPr/>
          <a:lstStyle/>
          <a:p>
            <a:pPr algn="l"/>
            <a:r>
              <a:rPr lang="nb-NO" dirty="0" smtClean="0"/>
              <a:t>4.1 – Folketalsprognose</a:t>
            </a:r>
            <a:endParaRPr lang="nb-NO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690945"/>
            <a:ext cx="5642536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Bild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699" y="4787289"/>
            <a:ext cx="2133237" cy="792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699" y="2512977"/>
            <a:ext cx="2133237" cy="3524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699" y="3099607"/>
            <a:ext cx="2119146" cy="1447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kstSylinder 6"/>
          <p:cNvSpPr txBox="1"/>
          <p:nvPr/>
        </p:nvSpPr>
        <p:spPr>
          <a:xfrm>
            <a:off x="6600922" y="1972604"/>
            <a:ext cx="22606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Grunnlagsdokument</a:t>
            </a:r>
            <a:endParaRPr lang="nb-NO" dirty="0"/>
          </a:p>
        </p:txBody>
      </p:sp>
      <p:sp>
        <p:nvSpPr>
          <p:cNvPr id="9" name="TekstSylinder 8"/>
          <p:cNvSpPr txBox="1"/>
          <p:nvPr/>
        </p:nvSpPr>
        <p:spPr>
          <a:xfrm>
            <a:off x="395536" y="5813606"/>
            <a:ext cx="86063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100" dirty="0" smtClean="0">
                <a:latin typeface="+mj-lt"/>
              </a:rPr>
              <a:t>Eigne </a:t>
            </a:r>
            <a:r>
              <a:rPr lang="nb-NO" sz="2100" dirty="0" err="1" smtClean="0">
                <a:latin typeface="+mj-lt"/>
              </a:rPr>
              <a:t>føresetnadar</a:t>
            </a:r>
            <a:r>
              <a:rPr lang="nb-NO" sz="2100" dirty="0" smtClean="0">
                <a:latin typeface="+mj-lt"/>
              </a:rPr>
              <a:t> – nye bustadfelt, </a:t>
            </a:r>
            <a:r>
              <a:rPr lang="nb-NO" sz="2100" dirty="0" err="1" smtClean="0">
                <a:latin typeface="+mj-lt"/>
              </a:rPr>
              <a:t>bustadar</a:t>
            </a:r>
            <a:r>
              <a:rPr lang="nb-NO" sz="2100" dirty="0" smtClean="0">
                <a:latin typeface="+mj-lt"/>
              </a:rPr>
              <a:t> under oppføring, o.l</a:t>
            </a:r>
            <a:r>
              <a:rPr lang="nb-NO" sz="2100" dirty="0" smtClean="0">
                <a:latin typeface="+mj-lt"/>
              </a:rPr>
              <a:t>.</a:t>
            </a:r>
          </a:p>
          <a:p>
            <a:r>
              <a:rPr lang="nb-NO" sz="2100" dirty="0" smtClean="0">
                <a:latin typeface="+mj-lt"/>
              </a:rPr>
              <a:t>- Kva skjer på grunnkretsnivå i høve til barnehage, skule, </a:t>
            </a:r>
            <a:r>
              <a:rPr lang="nb-NO" sz="2100" dirty="0" err="1" smtClean="0">
                <a:latin typeface="+mj-lt"/>
              </a:rPr>
              <a:t>omsorgstenesten</a:t>
            </a:r>
            <a:r>
              <a:rPr lang="nb-NO" sz="2100" dirty="0" smtClean="0">
                <a:latin typeface="+mj-lt"/>
              </a:rPr>
              <a:t>?</a:t>
            </a:r>
            <a:endParaRPr lang="nb-NO" sz="21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12620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b-NO" dirty="0" smtClean="0"/>
              <a:t>4.2 – </a:t>
            </a:r>
            <a:r>
              <a:rPr lang="nb-NO" dirty="0" err="1" smtClean="0"/>
              <a:t>Løns</a:t>
            </a:r>
            <a:r>
              <a:rPr lang="nb-NO" dirty="0" smtClean="0"/>
              <a:t>- og prisvekst</a:t>
            </a:r>
            <a:endParaRPr lang="nb-NO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916832"/>
            <a:ext cx="3348372" cy="2232248"/>
          </a:xfr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404" y="4797152"/>
            <a:ext cx="2286000" cy="1714500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3509214"/>
            <a:ext cx="2016224" cy="3348786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96" y="1666428"/>
            <a:ext cx="4283968" cy="1842786"/>
          </a:xfrm>
          <a:prstGeom prst="rect">
            <a:avLst/>
          </a:prstGeom>
        </p:spPr>
      </p:pic>
      <p:sp>
        <p:nvSpPr>
          <p:cNvPr id="10" name="TekstSylinder 9"/>
          <p:cNvSpPr txBox="1"/>
          <p:nvPr/>
        </p:nvSpPr>
        <p:spPr>
          <a:xfrm>
            <a:off x="372696" y="4942433"/>
            <a:ext cx="29192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b="1" dirty="0" smtClean="0">
                <a:latin typeface="+mj-lt"/>
              </a:rPr>
              <a:t>Lokale variasjoner</a:t>
            </a:r>
            <a:endParaRPr lang="nb-NO" sz="2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455256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-2058" y="670312"/>
            <a:ext cx="9146058" cy="972108"/>
          </a:xfrm>
        </p:spPr>
        <p:txBody>
          <a:bodyPr/>
          <a:lstStyle/>
          <a:p>
            <a:pPr algn="l"/>
            <a:r>
              <a:rPr lang="nb-NO" dirty="0" smtClean="0"/>
              <a:t>4.3 – Driftsinntektene</a:t>
            </a:r>
            <a:endParaRPr lang="nb-NO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556792"/>
            <a:ext cx="3096344" cy="2323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Bild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9837" y="1875454"/>
            <a:ext cx="3287663" cy="1862523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817" y="1875454"/>
            <a:ext cx="1129181" cy="16247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6602"/>
            <a:ext cx="1907704" cy="1071397"/>
          </a:xfrm>
          <a:prstGeom prst="rect">
            <a:avLst/>
          </a:prstGeom>
        </p:spPr>
      </p:pic>
      <p:pic>
        <p:nvPicPr>
          <p:cNvPr id="4" name="Bild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5949280"/>
            <a:ext cx="1901316" cy="800783"/>
          </a:xfrm>
          <a:prstGeom prst="rect">
            <a:avLst/>
          </a:prstGeom>
        </p:spPr>
      </p:pic>
      <p:sp>
        <p:nvSpPr>
          <p:cNvPr id="7" name="Pluss 6"/>
          <p:cNvSpPr/>
          <p:nvPr/>
        </p:nvSpPr>
        <p:spPr>
          <a:xfrm>
            <a:off x="2051720" y="6237312"/>
            <a:ext cx="288032" cy="288032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Pluss 9"/>
          <p:cNvSpPr/>
          <p:nvPr/>
        </p:nvSpPr>
        <p:spPr>
          <a:xfrm>
            <a:off x="4513392" y="6241722"/>
            <a:ext cx="288032" cy="288032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9" name="Bild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76056" y="5653589"/>
            <a:ext cx="1849870" cy="1200409"/>
          </a:xfrm>
          <a:prstGeom prst="rect">
            <a:avLst/>
          </a:prstGeom>
        </p:spPr>
      </p:pic>
      <p:sp>
        <p:nvSpPr>
          <p:cNvPr id="11" name="Er lik 10"/>
          <p:cNvSpPr/>
          <p:nvPr/>
        </p:nvSpPr>
        <p:spPr>
          <a:xfrm>
            <a:off x="7038019" y="6237312"/>
            <a:ext cx="486309" cy="288032"/>
          </a:xfrm>
          <a:prstGeom prst="mathEqual">
            <a:avLst>
              <a:gd name="adj1" fmla="val 23520"/>
              <a:gd name="adj2" fmla="val 318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  <p:pic>
        <p:nvPicPr>
          <p:cNvPr id="12" name="Bild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6824" y="4481694"/>
            <a:ext cx="1687176" cy="2376306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281" y="1910900"/>
            <a:ext cx="1045869" cy="160767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369" y="4299377"/>
            <a:ext cx="1453307" cy="1001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Bilde 20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07" r="19853"/>
          <a:stretch/>
        </p:blipFill>
        <p:spPr>
          <a:xfrm>
            <a:off x="5666203" y="4354948"/>
            <a:ext cx="1080121" cy="1244926"/>
          </a:xfrm>
          <a:prstGeom prst="rect">
            <a:avLst/>
          </a:prstGeom>
        </p:spPr>
      </p:pic>
      <p:sp>
        <p:nvSpPr>
          <p:cNvPr id="15" name="Pluss 14"/>
          <p:cNvSpPr/>
          <p:nvPr/>
        </p:nvSpPr>
        <p:spPr>
          <a:xfrm>
            <a:off x="1494023" y="4689379"/>
            <a:ext cx="288032" cy="288032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3" name="Bilde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991" y="4209010"/>
            <a:ext cx="1103014" cy="140383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6" name="Bilde 1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85723" y="4299377"/>
            <a:ext cx="1549818" cy="1087186"/>
          </a:xfrm>
          <a:prstGeom prst="rect">
            <a:avLst/>
          </a:prstGeom>
        </p:spPr>
      </p:pic>
      <p:pic>
        <p:nvPicPr>
          <p:cNvPr id="17" name="Bilde 1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769028" y="4088440"/>
            <a:ext cx="933562" cy="1644974"/>
          </a:xfrm>
          <a:prstGeom prst="rect">
            <a:avLst/>
          </a:prstGeom>
        </p:spPr>
      </p:pic>
      <p:sp>
        <p:nvSpPr>
          <p:cNvPr id="19" name="Er lik 18"/>
          <p:cNvSpPr/>
          <p:nvPr/>
        </p:nvSpPr>
        <p:spPr>
          <a:xfrm>
            <a:off x="6970515" y="4881806"/>
            <a:ext cx="486309" cy="288032"/>
          </a:xfrm>
          <a:prstGeom prst="mathEqual">
            <a:avLst>
              <a:gd name="adj1" fmla="val 23520"/>
              <a:gd name="adj2" fmla="val 318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  <p:sp>
        <p:nvSpPr>
          <p:cNvPr id="22" name="Venstre hakeparentes 21"/>
          <p:cNvSpPr/>
          <p:nvPr/>
        </p:nvSpPr>
        <p:spPr>
          <a:xfrm>
            <a:off x="3545692" y="3808116"/>
            <a:ext cx="193376" cy="1978486"/>
          </a:xfrm>
          <a:prstGeom prst="leftBracket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Høyre hakeparentes 22"/>
          <p:cNvSpPr/>
          <p:nvPr/>
        </p:nvSpPr>
        <p:spPr>
          <a:xfrm>
            <a:off x="6746324" y="3808117"/>
            <a:ext cx="179602" cy="1978485"/>
          </a:xfrm>
          <a:prstGeom prst="righ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5" name="Bilde 2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183" y="75609"/>
            <a:ext cx="1425817" cy="142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743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b-NO" dirty="0" smtClean="0"/>
              <a:t>4.4 – Driftsutgiftene</a:t>
            </a:r>
            <a:endParaRPr lang="nb-NO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772816"/>
            <a:ext cx="3264363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ppoverbøyd pil 4"/>
          <p:cNvSpPr/>
          <p:nvPr/>
        </p:nvSpPr>
        <p:spPr>
          <a:xfrm rot="5400000">
            <a:off x="523347" y="3556813"/>
            <a:ext cx="663900" cy="80867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b-NO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b-NO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1998" y="3789040"/>
            <a:ext cx="3888432" cy="2057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418" y="1801577"/>
            <a:ext cx="2906986" cy="1497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7343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b-NO" dirty="0" smtClean="0"/>
              <a:t>4.5 – </a:t>
            </a:r>
            <a:r>
              <a:rPr lang="nb-NO" dirty="0" err="1" smtClean="0"/>
              <a:t>Investeringar</a:t>
            </a:r>
            <a:r>
              <a:rPr lang="nb-NO" dirty="0" smtClean="0"/>
              <a:t> og gjeld</a:t>
            </a:r>
            <a:endParaRPr lang="nb-NO" dirty="0"/>
          </a:p>
        </p:txBody>
      </p:sp>
      <p:pic>
        <p:nvPicPr>
          <p:cNvPr id="5" name="Plassholder for innhold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870" y="3333484"/>
            <a:ext cx="2418092" cy="1578242"/>
          </a:xfr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0458" y="4888912"/>
            <a:ext cx="4182065" cy="1880692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4673" y="3248980"/>
            <a:ext cx="2666330" cy="1662745"/>
          </a:xfrm>
          <a:prstGeom prst="rect">
            <a:avLst/>
          </a:prstGeom>
        </p:spPr>
      </p:pic>
      <p:pic>
        <p:nvPicPr>
          <p:cNvPr id="10" name="Bild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704" y="1245024"/>
            <a:ext cx="2232248" cy="2232248"/>
          </a:xfrm>
          <a:prstGeom prst="rect">
            <a:avLst/>
          </a:prstGeom>
        </p:spPr>
      </p:pic>
      <p:sp>
        <p:nvSpPr>
          <p:cNvPr id="11" name="Kors 10"/>
          <p:cNvSpPr/>
          <p:nvPr/>
        </p:nvSpPr>
        <p:spPr>
          <a:xfrm>
            <a:off x="3880010" y="3897647"/>
            <a:ext cx="587270" cy="570890"/>
          </a:xfrm>
          <a:prstGeom prst="plus">
            <a:avLst>
              <a:gd name="adj" fmla="val 375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Kors 12"/>
          <p:cNvSpPr/>
          <p:nvPr/>
        </p:nvSpPr>
        <p:spPr>
          <a:xfrm>
            <a:off x="2088374" y="2173905"/>
            <a:ext cx="587270" cy="570890"/>
          </a:xfrm>
          <a:prstGeom prst="plus">
            <a:avLst>
              <a:gd name="adj" fmla="val 375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Kors 13"/>
          <p:cNvSpPr/>
          <p:nvPr/>
        </p:nvSpPr>
        <p:spPr>
          <a:xfrm>
            <a:off x="222187" y="3837160"/>
            <a:ext cx="587270" cy="570890"/>
          </a:xfrm>
          <a:prstGeom prst="plus">
            <a:avLst>
              <a:gd name="adj" fmla="val 375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7765" y="1747836"/>
            <a:ext cx="990492" cy="13379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4" name="Bild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465" y="1450015"/>
            <a:ext cx="2097746" cy="1849124"/>
          </a:xfrm>
          <a:prstGeom prst="rect">
            <a:avLst/>
          </a:prstGeom>
        </p:spPr>
      </p:pic>
      <p:sp>
        <p:nvSpPr>
          <p:cNvPr id="8" name="Divisjon 7"/>
          <p:cNvSpPr/>
          <p:nvPr/>
        </p:nvSpPr>
        <p:spPr>
          <a:xfrm>
            <a:off x="5551718" y="2210676"/>
            <a:ext cx="720080" cy="550367"/>
          </a:xfrm>
          <a:prstGeom prst="mathDivide">
            <a:avLst>
              <a:gd name="adj1" fmla="val 23520"/>
              <a:gd name="adj2" fmla="val 2930"/>
              <a:gd name="adj3" fmla="val 124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Er lik 14"/>
          <p:cNvSpPr/>
          <p:nvPr/>
        </p:nvSpPr>
        <p:spPr>
          <a:xfrm>
            <a:off x="1738218" y="5685242"/>
            <a:ext cx="486309" cy="288032"/>
          </a:xfrm>
          <a:prstGeom prst="mathEqual">
            <a:avLst>
              <a:gd name="adj1" fmla="val 23520"/>
              <a:gd name="adj2" fmla="val 318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497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7495" y="2654418"/>
            <a:ext cx="2016224" cy="28628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Ein</a:t>
            </a:r>
            <a:r>
              <a:rPr lang="nb-NO" dirty="0" smtClean="0"/>
              <a:t> av </a:t>
            </a:r>
            <a:r>
              <a:rPr lang="nb-NO" dirty="0" err="1" smtClean="0"/>
              <a:t>fleire</a:t>
            </a:r>
            <a:r>
              <a:rPr lang="nb-NO" dirty="0" smtClean="0"/>
              <a:t> </a:t>
            </a:r>
            <a:r>
              <a:rPr lang="nb-NO" dirty="0" err="1" smtClean="0"/>
              <a:t>rettleiarar</a:t>
            </a:r>
            <a:r>
              <a:rPr lang="nb-NO" dirty="0" smtClean="0"/>
              <a:t> om planar</a:t>
            </a:r>
            <a:endParaRPr lang="nb-NO" dirty="0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7141" y="2492896"/>
            <a:ext cx="1980277" cy="28083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4" name="Bild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128" y="1883734"/>
            <a:ext cx="2507626" cy="36334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887" y="2175073"/>
            <a:ext cx="1819076" cy="25711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937" y="5440399"/>
            <a:ext cx="879899" cy="12462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93" y="5517232"/>
            <a:ext cx="836297" cy="11693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0" name="Bild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25" y="2175073"/>
            <a:ext cx="1614562" cy="22728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2" name="Bild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5855623"/>
            <a:ext cx="576064" cy="8309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3" name="Bilde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5950030"/>
            <a:ext cx="1030892" cy="7043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3" name="Bild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97658" y="5749678"/>
            <a:ext cx="641504" cy="9181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1" name="Bilde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563" y="6027180"/>
            <a:ext cx="1405709" cy="5219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20454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9" name="Diagram 78"/>
          <p:cNvGraphicFramePr/>
          <p:nvPr>
            <p:extLst>
              <p:ext uri="{D42A27DB-BD31-4B8C-83A1-F6EECF244321}">
                <p14:modId xmlns:p14="http://schemas.microsoft.com/office/powerpoint/2010/main" val="3809389726"/>
              </p:ext>
            </p:extLst>
          </p:nvPr>
        </p:nvGraphicFramePr>
        <p:xfrm>
          <a:off x="112918" y="1020059"/>
          <a:ext cx="9031081" cy="24660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" name="Avrundet rektangel 17"/>
          <p:cNvSpPr/>
          <p:nvPr/>
        </p:nvSpPr>
        <p:spPr>
          <a:xfrm>
            <a:off x="6510215" y="5064610"/>
            <a:ext cx="2100233" cy="168656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500"/>
          </a:p>
        </p:txBody>
      </p:sp>
      <p:sp>
        <p:nvSpPr>
          <p:cNvPr id="7" name="Tittel 4"/>
          <p:cNvSpPr txBox="1">
            <a:spLocks/>
          </p:cNvSpPr>
          <p:nvPr/>
        </p:nvSpPr>
        <p:spPr bwMode="auto">
          <a:xfrm>
            <a:off x="107504" y="883003"/>
            <a:ext cx="914400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sz="3200" dirty="0">
                <a:latin typeface="Verdana" pitchFamily="34" charset="0"/>
                <a:ea typeface="+mj-ea"/>
                <a:cs typeface="+mj-cs"/>
              </a:rPr>
              <a:t>5</a:t>
            </a:r>
            <a:r>
              <a:rPr lang="nb-NO" sz="3200" dirty="0" smtClean="0">
                <a:latin typeface="Verdana" pitchFamily="34" charset="0"/>
                <a:ea typeface="+mj-ea"/>
                <a:cs typeface="+mj-cs"/>
              </a:rPr>
              <a:t> – Oppsummering</a:t>
            </a:r>
            <a:endParaRPr kumimoji="0" lang="nb-NO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+mj-ea"/>
              <a:cs typeface="+mj-cs"/>
            </a:endParaRPr>
          </a:p>
        </p:txBody>
      </p:sp>
      <p:sp>
        <p:nvSpPr>
          <p:cNvPr id="8" name="TekstSylinder 7"/>
          <p:cNvSpPr txBox="1"/>
          <p:nvPr/>
        </p:nvSpPr>
        <p:spPr>
          <a:xfrm>
            <a:off x="271209" y="1741135"/>
            <a:ext cx="132014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b-NO" sz="1500" dirty="0"/>
          </a:p>
        </p:txBody>
      </p:sp>
      <p:sp>
        <p:nvSpPr>
          <p:cNvPr id="12" name="TekstSylinder 11"/>
          <p:cNvSpPr txBox="1"/>
          <p:nvPr/>
        </p:nvSpPr>
        <p:spPr>
          <a:xfrm>
            <a:off x="6725096" y="3009381"/>
            <a:ext cx="1680187" cy="3231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1500" dirty="0" smtClean="0"/>
              <a:t>Driftsinntekter</a:t>
            </a:r>
            <a:endParaRPr lang="nb-NO" sz="1500" dirty="0"/>
          </a:p>
        </p:txBody>
      </p:sp>
      <p:sp>
        <p:nvSpPr>
          <p:cNvPr id="13" name="TekstSylinder 12"/>
          <p:cNvSpPr txBox="1"/>
          <p:nvPr/>
        </p:nvSpPr>
        <p:spPr>
          <a:xfrm>
            <a:off x="6723239" y="3705839"/>
            <a:ext cx="1680187" cy="3231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1500" dirty="0" smtClean="0"/>
              <a:t>Driftsutgifter</a:t>
            </a:r>
            <a:endParaRPr lang="nb-NO" sz="1500" dirty="0"/>
          </a:p>
        </p:txBody>
      </p:sp>
      <p:sp>
        <p:nvSpPr>
          <p:cNvPr id="14" name="TekstSylinder 13"/>
          <p:cNvSpPr txBox="1"/>
          <p:nvPr/>
        </p:nvSpPr>
        <p:spPr>
          <a:xfrm>
            <a:off x="6723239" y="4398971"/>
            <a:ext cx="1800200" cy="3231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1500" dirty="0" smtClean="0"/>
              <a:t>Brutto driftsresultat</a:t>
            </a:r>
            <a:endParaRPr lang="nb-NO" sz="1500" dirty="0"/>
          </a:p>
        </p:txBody>
      </p:sp>
      <p:sp>
        <p:nvSpPr>
          <p:cNvPr id="15" name="TekstSylinder 14"/>
          <p:cNvSpPr txBox="1"/>
          <p:nvPr/>
        </p:nvSpPr>
        <p:spPr>
          <a:xfrm>
            <a:off x="6684234" y="5172404"/>
            <a:ext cx="1800200" cy="3231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1500" dirty="0" smtClean="0"/>
              <a:t>Renter og avdrag</a:t>
            </a:r>
            <a:endParaRPr lang="nb-NO" sz="1500" dirty="0"/>
          </a:p>
        </p:txBody>
      </p:sp>
      <p:sp>
        <p:nvSpPr>
          <p:cNvPr id="16" name="TekstSylinder 15"/>
          <p:cNvSpPr txBox="1"/>
          <p:nvPr/>
        </p:nvSpPr>
        <p:spPr>
          <a:xfrm>
            <a:off x="6688586" y="5784697"/>
            <a:ext cx="1800200" cy="3231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1500" dirty="0" smtClean="0"/>
              <a:t>Netto driftsresultat</a:t>
            </a:r>
            <a:endParaRPr lang="nb-NO" sz="1500" dirty="0"/>
          </a:p>
        </p:txBody>
      </p:sp>
      <p:sp>
        <p:nvSpPr>
          <p:cNvPr id="17" name="TekstSylinder 16"/>
          <p:cNvSpPr txBox="1"/>
          <p:nvPr/>
        </p:nvSpPr>
        <p:spPr>
          <a:xfrm>
            <a:off x="6684234" y="6341697"/>
            <a:ext cx="1800200" cy="3231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1500" dirty="0" smtClean="0"/>
              <a:t>Fond</a:t>
            </a:r>
            <a:endParaRPr lang="nb-NO" sz="1500" dirty="0"/>
          </a:p>
        </p:txBody>
      </p:sp>
      <p:sp>
        <p:nvSpPr>
          <p:cNvPr id="19" name="Pil ned 18"/>
          <p:cNvSpPr/>
          <p:nvPr/>
        </p:nvSpPr>
        <p:spPr>
          <a:xfrm>
            <a:off x="7527808" y="6121886"/>
            <a:ext cx="120013" cy="1917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500"/>
          </a:p>
        </p:txBody>
      </p:sp>
      <p:sp>
        <p:nvSpPr>
          <p:cNvPr id="20" name="TekstSylinder 19"/>
          <p:cNvSpPr txBox="1"/>
          <p:nvPr/>
        </p:nvSpPr>
        <p:spPr>
          <a:xfrm>
            <a:off x="107504" y="5528819"/>
            <a:ext cx="1728192" cy="78483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b-NO" sz="1500" dirty="0" smtClean="0">
                <a:solidFill>
                  <a:schemeClr val="bg1"/>
                </a:solidFill>
              </a:rPr>
              <a:t>Netto driftsresultat, fond, gjeldsgrad, med </a:t>
            </a:r>
            <a:r>
              <a:rPr lang="nb-NO" sz="1500" dirty="0" err="1" smtClean="0">
                <a:solidFill>
                  <a:schemeClr val="bg1"/>
                </a:solidFill>
              </a:rPr>
              <a:t>meir</a:t>
            </a:r>
            <a:endParaRPr lang="nb-NO" sz="1500" dirty="0">
              <a:solidFill>
                <a:schemeClr val="bg1"/>
              </a:solidFill>
            </a:endParaRPr>
          </a:p>
        </p:txBody>
      </p:sp>
      <p:sp>
        <p:nvSpPr>
          <p:cNvPr id="21" name="TekstSylinder 20"/>
          <p:cNvSpPr txBox="1"/>
          <p:nvPr/>
        </p:nvSpPr>
        <p:spPr>
          <a:xfrm>
            <a:off x="1331641" y="5071103"/>
            <a:ext cx="1888437" cy="33280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1500" dirty="0" smtClean="0"/>
              <a:t>Rentenivå</a:t>
            </a:r>
            <a:endParaRPr lang="nb-NO" sz="1500" dirty="0"/>
          </a:p>
        </p:txBody>
      </p:sp>
      <p:sp>
        <p:nvSpPr>
          <p:cNvPr id="22" name="TekstSylinder 21"/>
          <p:cNvSpPr txBox="1"/>
          <p:nvPr/>
        </p:nvSpPr>
        <p:spPr>
          <a:xfrm>
            <a:off x="1331641" y="3969030"/>
            <a:ext cx="1888437" cy="3231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1500" dirty="0" err="1" smtClean="0"/>
              <a:t>Folketalsutvikling</a:t>
            </a:r>
            <a:endParaRPr lang="nb-NO" sz="1500" dirty="0"/>
          </a:p>
        </p:txBody>
      </p:sp>
      <p:sp>
        <p:nvSpPr>
          <p:cNvPr id="23" name="TekstSylinder 22"/>
          <p:cNvSpPr txBox="1"/>
          <p:nvPr/>
        </p:nvSpPr>
        <p:spPr>
          <a:xfrm>
            <a:off x="1331641" y="3011853"/>
            <a:ext cx="1877134" cy="3231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1500" dirty="0" err="1" smtClean="0"/>
              <a:t>Løns</a:t>
            </a:r>
            <a:r>
              <a:rPr lang="nb-NO" sz="1500" dirty="0" smtClean="0"/>
              <a:t>- og prisvekst</a:t>
            </a:r>
            <a:endParaRPr lang="nb-NO" sz="1500" dirty="0"/>
          </a:p>
        </p:txBody>
      </p:sp>
      <p:sp>
        <p:nvSpPr>
          <p:cNvPr id="24" name="TekstSylinder 23"/>
          <p:cNvSpPr txBox="1"/>
          <p:nvPr/>
        </p:nvSpPr>
        <p:spPr>
          <a:xfrm>
            <a:off x="4216582" y="4084362"/>
            <a:ext cx="1440160" cy="3231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1500" dirty="0" smtClean="0"/>
              <a:t>Nye driftstiltak</a:t>
            </a:r>
            <a:endParaRPr lang="nb-NO" sz="1500" dirty="0"/>
          </a:p>
        </p:txBody>
      </p:sp>
      <p:sp>
        <p:nvSpPr>
          <p:cNvPr id="25" name="TekstSylinder 24"/>
          <p:cNvSpPr txBox="1"/>
          <p:nvPr/>
        </p:nvSpPr>
        <p:spPr>
          <a:xfrm>
            <a:off x="4223961" y="4796179"/>
            <a:ext cx="1440160" cy="3231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1500" dirty="0" err="1" smtClean="0"/>
              <a:t>Investeringar</a:t>
            </a:r>
            <a:endParaRPr lang="nb-NO" sz="1500" dirty="0"/>
          </a:p>
        </p:txBody>
      </p:sp>
      <p:sp>
        <p:nvSpPr>
          <p:cNvPr id="26" name="TekstSylinder 25"/>
          <p:cNvSpPr txBox="1"/>
          <p:nvPr/>
        </p:nvSpPr>
        <p:spPr>
          <a:xfrm>
            <a:off x="7376069" y="3280713"/>
            <a:ext cx="36004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500" dirty="0" smtClean="0"/>
              <a:t>- </a:t>
            </a:r>
            <a:endParaRPr lang="nb-NO" sz="1500" dirty="0"/>
          </a:p>
        </p:txBody>
      </p:sp>
      <p:sp>
        <p:nvSpPr>
          <p:cNvPr id="27" name="TekstSylinder 26"/>
          <p:cNvSpPr txBox="1"/>
          <p:nvPr/>
        </p:nvSpPr>
        <p:spPr>
          <a:xfrm>
            <a:off x="7339267" y="4040889"/>
            <a:ext cx="329077" cy="324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500" dirty="0" smtClean="0"/>
              <a:t>= </a:t>
            </a:r>
            <a:endParaRPr lang="nb-NO" sz="1500" dirty="0"/>
          </a:p>
        </p:txBody>
      </p:sp>
      <p:sp>
        <p:nvSpPr>
          <p:cNvPr id="28" name="TekstSylinder 27"/>
          <p:cNvSpPr txBox="1"/>
          <p:nvPr/>
        </p:nvSpPr>
        <p:spPr>
          <a:xfrm>
            <a:off x="7400981" y="4738593"/>
            <a:ext cx="36004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500" dirty="0" smtClean="0"/>
              <a:t>- </a:t>
            </a:r>
            <a:endParaRPr lang="nb-NO" sz="1500" dirty="0"/>
          </a:p>
        </p:txBody>
      </p:sp>
      <p:sp>
        <p:nvSpPr>
          <p:cNvPr id="29" name="TekstSylinder 28"/>
          <p:cNvSpPr txBox="1"/>
          <p:nvPr/>
        </p:nvSpPr>
        <p:spPr>
          <a:xfrm>
            <a:off x="7404314" y="5483468"/>
            <a:ext cx="36004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500" dirty="0" smtClean="0"/>
              <a:t>= </a:t>
            </a:r>
            <a:endParaRPr lang="nb-NO" sz="1500" dirty="0"/>
          </a:p>
        </p:txBody>
      </p:sp>
      <p:cxnSp>
        <p:nvCxnSpPr>
          <p:cNvPr id="36" name="Rett pil 35"/>
          <p:cNvCxnSpPr>
            <a:stCxn id="24" idx="3"/>
            <a:endCxn id="13" idx="1"/>
          </p:cNvCxnSpPr>
          <p:nvPr/>
        </p:nvCxnSpPr>
        <p:spPr>
          <a:xfrm flipV="1">
            <a:off x="5656742" y="3867422"/>
            <a:ext cx="1066497" cy="378523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Rett pil 36"/>
          <p:cNvCxnSpPr>
            <a:stCxn id="22" idx="3"/>
          </p:cNvCxnSpPr>
          <p:nvPr/>
        </p:nvCxnSpPr>
        <p:spPr>
          <a:xfrm>
            <a:off x="3220078" y="4130613"/>
            <a:ext cx="1298415" cy="665566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Rett pil 60"/>
          <p:cNvCxnSpPr>
            <a:endCxn id="24" idx="1"/>
          </p:cNvCxnSpPr>
          <p:nvPr/>
        </p:nvCxnSpPr>
        <p:spPr>
          <a:xfrm>
            <a:off x="3220078" y="4245945"/>
            <a:ext cx="996504" cy="0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Rett pil 62"/>
          <p:cNvCxnSpPr>
            <a:stCxn id="25" idx="3"/>
          </p:cNvCxnSpPr>
          <p:nvPr/>
        </p:nvCxnSpPr>
        <p:spPr>
          <a:xfrm flipV="1">
            <a:off x="5664121" y="3877954"/>
            <a:ext cx="1030855" cy="1079808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Rett pil 66"/>
          <p:cNvCxnSpPr>
            <a:stCxn id="25" idx="3"/>
            <a:endCxn id="15" idx="1"/>
          </p:cNvCxnSpPr>
          <p:nvPr/>
        </p:nvCxnSpPr>
        <p:spPr>
          <a:xfrm>
            <a:off x="5664121" y="4957762"/>
            <a:ext cx="1020113" cy="376225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Rett pil 70"/>
          <p:cNvCxnSpPr>
            <a:endCxn id="25" idx="2"/>
          </p:cNvCxnSpPr>
          <p:nvPr/>
        </p:nvCxnSpPr>
        <p:spPr>
          <a:xfrm flipH="1" flipV="1">
            <a:off x="4944041" y="5119344"/>
            <a:ext cx="1710190" cy="1222353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Rett pil 72"/>
          <p:cNvCxnSpPr/>
          <p:nvPr/>
        </p:nvCxnSpPr>
        <p:spPr>
          <a:xfrm flipV="1">
            <a:off x="3218221" y="3880803"/>
            <a:ext cx="3442011" cy="148201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Rett pil 77"/>
          <p:cNvCxnSpPr>
            <a:endCxn id="12" idx="1"/>
          </p:cNvCxnSpPr>
          <p:nvPr/>
        </p:nvCxnSpPr>
        <p:spPr>
          <a:xfrm>
            <a:off x="3220078" y="3155163"/>
            <a:ext cx="3505018" cy="15801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Bue 79"/>
          <p:cNvSpPr/>
          <p:nvPr/>
        </p:nvSpPr>
        <p:spPr>
          <a:xfrm>
            <a:off x="5566768" y="3164480"/>
            <a:ext cx="1156471" cy="1125698"/>
          </a:xfrm>
          <a:prstGeom prst="arc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 sz="1500"/>
          </a:p>
        </p:txBody>
      </p:sp>
      <p:cxnSp>
        <p:nvCxnSpPr>
          <p:cNvPr id="81" name="Rett pil 80"/>
          <p:cNvCxnSpPr>
            <a:stCxn id="20" idx="3"/>
            <a:endCxn id="18" idx="1"/>
          </p:cNvCxnSpPr>
          <p:nvPr/>
        </p:nvCxnSpPr>
        <p:spPr>
          <a:xfrm flipV="1">
            <a:off x="1835696" y="5907891"/>
            <a:ext cx="4674519" cy="13343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Rett pil 38"/>
          <p:cNvCxnSpPr>
            <a:stCxn id="21" idx="3"/>
            <a:endCxn id="15" idx="1"/>
          </p:cNvCxnSpPr>
          <p:nvPr/>
        </p:nvCxnSpPr>
        <p:spPr>
          <a:xfrm>
            <a:off x="3220078" y="5237505"/>
            <a:ext cx="3464156" cy="96482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Rett pil 47"/>
          <p:cNvCxnSpPr>
            <a:stCxn id="22" idx="3"/>
          </p:cNvCxnSpPr>
          <p:nvPr/>
        </p:nvCxnSpPr>
        <p:spPr>
          <a:xfrm flipV="1">
            <a:off x="3220078" y="3288853"/>
            <a:ext cx="3501304" cy="841760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6536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8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/>
      <p:bldP spid="27" grpId="0"/>
      <p:bldP spid="28" grpId="0"/>
      <p:bldP spid="29" grpId="0"/>
      <p:bldP spid="8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28625" y="1600201"/>
            <a:ext cx="8286750" cy="892696"/>
          </a:xfrm>
        </p:spPr>
        <p:txBody>
          <a:bodyPr/>
          <a:lstStyle/>
          <a:p>
            <a:pPr marL="0" indent="0" algn="ctr">
              <a:buNone/>
            </a:pPr>
            <a:r>
              <a:rPr lang="nb-NO" dirty="0" smtClean="0"/>
              <a:t>Nytt kommunestyre og nye muligheter</a:t>
            </a:r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852" y="2708920"/>
            <a:ext cx="4062296" cy="2690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444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kstSylinder 15"/>
          <p:cNvSpPr txBox="1"/>
          <p:nvPr/>
        </p:nvSpPr>
        <p:spPr>
          <a:xfrm>
            <a:off x="0" y="4927187"/>
            <a:ext cx="9143999" cy="1754326"/>
          </a:xfrm>
          <a:prstGeom prst="rect">
            <a:avLst/>
          </a:prstGeom>
          <a:solidFill>
            <a:srgbClr val="E4D2F2"/>
          </a:solidFill>
        </p:spPr>
        <p:txBody>
          <a:bodyPr wrap="square" rtlCol="0">
            <a:spAutoFit/>
          </a:bodyPr>
          <a:lstStyle/>
          <a:p>
            <a:endParaRPr lang="nb-NO" dirty="0" smtClean="0"/>
          </a:p>
          <a:p>
            <a:endParaRPr lang="nb-NO" dirty="0"/>
          </a:p>
          <a:p>
            <a:endParaRPr lang="nb-NO" dirty="0" smtClean="0">
              <a:solidFill>
                <a:schemeClr val="tx2"/>
              </a:solidFill>
            </a:endParaRPr>
          </a:p>
          <a:p>
            <a:endParaRPr lang="nb-NO" dirty="0"/>
          </a:p>
          <a:p>
            <a:endParaRPr lang="nb-NO" dirty="0" smtClean="0"/>
          </a:p>
          <a:p>
            <a:endParaRPr lang="nb-NO" dirty="0"/>
          </a:p>
        </p:txBody>
      </p:sp>
      <p:sp>
        <p:nvSpPr>
          <p:cNvPr id="15" name="TekstSylinder 14"/>
          <p:cNvSpPr txBox="1"/>
          <p:nvPr/>
        </p:nvSpPr>
        <p:spPr>
          <a:xfrm>
            <a:off x="1" y="3334502"/>
            <a:ext cx="9143999" cy="1477328"/>
          </a:xfrm>
          <a:prstGeom prst="rect">
            <a:avLst/>
          </a:prstGeom>
          <a:solidFill>
            <a:srgbClr val="E4D2F2"/>
          </a:solidFill>
        </p:spPr>
        <p:txBody>
          <a:bodyPr wrap="square" rtlCol="0">
            <a:spAutoFit/>
          </a:bodyPr>
          <a:lstStyle/>
          <a:p>
            <a:endParaRPr lang="nb-NO" dirty="0" smtClean="0"/>
          </a:p>
          <a:p>
            <a:endParaRPr lang="nb-NO" dirty="0" smtClean="0"/>
          </a:p>
          <a:p>
            <a:endParaRPr lang="nb-NO" dirty="0" smtClean="0"/>
          </a:p>
          <a:p>
            <a:endParaRPr lang="nb-NO" dirty="0" smtClean="0"/>
          </a:p>
          <a:p>
            <a:endParaRPr lang="nb-NO" dirty="0"/>
          </a:p>
        </p:txBody>
      </p:sp>
      <p:sp>
        <p:nvSpPr>
          <p:cNvPr id="14" name="TekstSylinder 13"/>
          <p:cNvSpPr txBox="1"/>
          <p:nvPr/>
        </p:nvSpPr>
        <p:spPr>
          <a:xfrm>
            <a:off x="1" y="1429273"/>
            <a:ext cx="9143999" cy="1754326"/>
          </a:xfrm>
          <a:prstGeom prst="rect">
            <a:avLst/>
          </a:prstGeom>
          <a:solidFill>
            <a:srgbClr val="E4D2F2"/>
          </a:solidFill>
        </p:spPr>
        <p:txBody>
          <a:bodyPr wrap="square" rtlCol="0">
            <a:spAutoFit/>
          </a:bodyPr>
          <a:lstStyle/>
          <a:p>
            <a:endParaRPr lang="nb-NO" dirty="0" smtClean="0"/>
          </a:p>
          <a:p>
            <a:endParaRPr lang="nb-NO" dirty="0"/>
          </a:p>
          <a:p>
            <a:endParaRPr lang="nb-NO" dirty="0" smtClean="0"/>
          </a:p>
          <a:p>
            <a:endParaRPr lang="nb-NO" dirty="0"/>
          </a:p>
          <a:p>
            <a:endParaRPr lang="nb-NO" dirty="0" smtClean="0"/>
          </a:p>
          <a:p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28595" y="636862"/>
            <a:ext cx="8286808" cy="785818"/>
          </a:xfrm>
        </p:spPr>
        <p:txBody>
          <a:bodyPr/>
          <a:lstStyle/>
          <a:p>
            <a:r>
              <a:rPr lang="nb-NO" dirty="0" smtClean="0"/>
              <a:t>Døme på plansystem</a:t>
            </a:r>
            <a:endParaRPr lang="nb-NO" dirty="0"/>
          </a:p>
        </p:txBody>
      </p:sp>
      <p:sp>
        <p:nvSpPr>
          <p:cNvPr id="4" name="TekstSylinder 3"/>
          <p:cNvSpPr txBox="1"/>
          <p:nvPr/>
        </p:nvSpPr>
        <p:spPr>
          <a:xfrm>
            <a:off x="4285958" y="1698068"/>
            <a:ext cx="2112588" cy="374571"/>
          </a:xfrm>
          <a:prstGeom prst="round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Kommuneplan</a:t>
            </a:r>
            <a:endParaRPr lang="nb-NO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TekstSylinder 4"/>
          <p:cNvSpPr txBox="1"/>
          <p:nvPr/>
        </p:nvSpPr>
        <p:spPr>
          <a:xfrm>
            <a:off x="2843808" y="2363447"/>
            <a:ext cx="1853147" cy="374571"/>
          </a:xfrm>
          <a:prstGeom prst="round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Samfunnsdel</a:t>
            </a:r>
            <a:endParaRPr lang="nb-NO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TekstSylinder 5"/>
          <p:cNvSpPr txBox="1"/>
          <p:nvPr/>
        </p:nvSpPr>
        <p:spPr>
          <a:xfrm>
            <a:off x="5730100" y="2363447"/>
            <a:ext cx="1853147" cy="374571"/>
          </a:xfrm>
          <a:prstGeom prst="round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Arealdel</a:t>
            </a:r>
            <a:endParaRPr lang="nb-NO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TekstSylinder 6"/>
          <p:cNvSpPr txBox="1"/>
          <p:nvPr/>
        </p:nvSpPr>
        <p:spPr>
          <a:xfrm>
            <a:off x="4299303" y="3661738"/>
            <a:ext cx="1964335" cy="374571"/>
          </a:xfrm>
          <a:prstGeom prst="round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Handlingsdel</a:t>
            </a:r>
            <a:endParaRPr lang="nb-NO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TekstSylinder 7"/>
          <p:cNvSpPr txBox="1"/>
          <p:nvPr/>
        </p:nvSpPr>
        <p:spPr>
          <a:xfrm>
            <a:off x="4302202" y="4082658"/>
            <a:ext cx="1968337" cy="374571"/>
          </a:xfrm>
          <a:prstGeom prst="roundRect">
            <a:avLst/>
          </a:prstGeom>
          <a:solidFill>
            <a:srgbClr val="FF33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Økonomiplan</a:t>
            </a:r>
            <a:endParaRPr lang="nb-NO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9" name="TekstSylinder 8"/>
          <p:cNvSpPr txBox="1"/>
          <p:nvPr/>
        </p:nvSpPr>
        <p:spPr>
          <a:xfrm>
            <a:off x="4297304" y="5137221"/>
            <a:ext cx="1968335" cy="374571"/>
          </a:xfrm>
          <a:prstGeom prst="roundRect">
            <a:avLst/>
          </a:prstGeom>
          <a:solidFill>
            <a:srgbClr val="FF33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Årsbudsjett</a:t>
            </a:r>
            <a:endParaRPr lang="nb-NO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0" name="TekstSylinder 9"/>
          <p:cNvSpPr txBox="1"/>
          <p:nvPr/>
        </p:nvSpPr>
        <p:spPr>
          <a:xfrm>
            <a:off x="4299305" y="5774634"/>
            <a:ext cx="1968335" cy="646986"/>
          </a:xfrm>
          <a:prstGeom prst="roundRect">
            <a:avLst/>
          </a:prstGeom>
          <a:solidFill>
            <a:srgbClr val="FF33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sz="1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Årsrekneskap</a:t>
            </a:r>
            <a:endParaRPr lang="nb-NO" sz="1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nb-NO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Årsberetning</a:t>
            </a:r>
            <a:endParaRPr lang="nb-NO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1" name="TekstSylinder 10"/>
          <p:cNvSpPr txBox="1"/>
          <p:nvPr/>
        </p:nvSpPr>
        <p:spPr>
          <a:xfrm>
            <a:off x="6963601" y="5774634"/>
            <a:ext cx="2128469" cy="646986"/>
          </a:xfrm>
          <a:prstGeom prst="roundRect">
            <a:avLst/>
          </a:prstGeom>
          <a:solidFill>
            <a:srgbClr val="FF33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Tertial-/kvartalsrapportering</a:t>
            </a:r>
            <a:endParaRPr lang="nb-NO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2" name="TekstSylinder 11"/>
          <p:cNvSpPr txBox="1"/>
          <p:nvPr/>
        </p:nvSpPr>
        <p:spPr>
          <a:xfrm>
            <a:off x="6949884" y="5134732"/>
            <a:ext cx="2142186" cy="374571"/>
          </a:xfrm>
          <a:prstGeom prst="roundRect">
            <a:avLst/>
          </a:prstGeom>
          <a:solidFill>
            <a:srgbClr val="FF33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Arbeidsprogram</a:t>
            </a:r>
            <a:endParaRPr lang="nb-NO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8" name="TekstSylinder 17"/>
          <p:cNvSpPr txBox="1"/>
          <p:nvPr/>
        </p:nvSpPr>
        <p:spPr>
          <a:xfrm>
            <a:off x="3560637" y="3039838"/>
            <a:ext cx="476726" cy="1925352"/>
          </a:xfrm>
          <a:prstGeom prst="roundRect">
            <a:avLst/>
          </a:prstGeom>
          <a:solidFill>
            <a:schemeClr val="accent1"/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nb-NO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Fag-/temaplaner</a:t>
            </a:r>
            <a:endParaRPr lang="nb-NO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9" name="TekstSylinder 18"/>
          <p:cNvSpPr txBox="1"/>
          <p:nvPr/>
        </p:nvSpPr>
        <p:spPr>
          <a:xfrm>
            <a:off x="6451708" y="3059201"/>
            <a:ext cx="476726" cy="1911699"/>
          </a:xfrm>
          <a:prstGeom prst="roundRect">
            <a:avLst/>
          </a:prstGeom>
          <a:solidFill>
            <a:schemeClr val="accent1"/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nb-NO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Reguleringsplaner</a:t>
            </a:r>
            <a:endParaRPr lang="nb-NO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0" name="Pil ned 19"/>
          <p:cNvSpPr/>
          <p:nvPr/>
        </p:nvSpPr>
        <p:spPr>
          <a:xfrm>
            <a:off x="5104561" y="2072638"/>
            <a:ext cx="262087" cy="1561483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600"/>
          </a:p>
        </p:txBody>
      </p:sp>
      <p:sp>
        <p:nvSpPr>
          <p:cNvPr id="21" name="Pil ned 20"/>
          <p:cNvSpPr/>
          <p:nvPr/>
        </p:nvSpPr>
        <p:spPr>
          <a:xfrm>
            <a:off x="5117898" y="4457229"/>
            <a:ext cx="258825" cy="652375"/>
          </a:xfrm>
          <a:prstGeom prst="downArrow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600"/>
          </a:p>
        </p:txBody>
      </p:sp>
      <p:sp>
        <p:nvSpPr>
          <p:cNvPr id="22" name="Pil ned 21"/>
          <p:cNvSpPr/>
          <p:nvPr/>
        </p:nvSpPr>
        <p:spPr>
          <a:xfrm rot="16200000">
            <a:off x="6486026" y="4983451"/>
            <a:ext cx="262087" cy="693062"/>
          </a:xfrm>
          <a:prstGeom prst="downArrow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600"/>
          </a:p>
        </p:txBody>
      </p:sp>
      <p:sp>
        <p:nvSpPr>
          <p:cNvPr id="23" name="Pil ned 22"/>
          <p:cNvSpPr/>
          <p:nvPr/>
        </p:nvSpPr>
        <p:spPr>
          <a:xfrm rot="5400000">
            <a:off x="6464993" y="5765730"/>
            <a:ext cx="262087" cy="664794"/>
          </a:xfrm>
          <a:prstGeom prst="downArrow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600"/>
          </a:p>
        </p:txBody>
      </p:sp>
      <p:sp>
        <p:nvSpPr>
          <p:cNvPr id="24" name="Pil ned 23"/>
          <p:cNvSpPr/>
          <p:nvPr/>
        </p:nvSpPr>
        <p:spPr>
          <a:xfrm>
            <a:off x="7891564" y="5509303"/>
            <a:ext cx="258825" cy="292053"/>
          </a:xfrm>
          <a:prstGeom prst="downArrow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600"/>
          </a:p>
        </p:txBody>
      </p:sp>
      <p:sp>
        <p:nvSpPr>
          <p:cNvPr id="25" name="Venstrebuet pil 24"/>
          <p:cNvSpPr/>
          <p:nvPr/>
        </p:nvSpPr>
        <p:spPr>
          <a:xfrm rot="10800000">
            <a:off x="1351606" y="3595318"/>
            <a:ext cx="1450907" cy="2427820"/>
          </a:xfrm>
          <a:prstGeom prst="curvedLef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600">
              <a:solidFill>
                <a:schemeClr val="tx1"/>
              </a:solidFill>
            </a:endParaRPr>
          </a:p>
        </p:txBody>
      </p:sp>
      <p:sp>
        <p:nvSpPr>
          <p:cNvPr id="26" name="Venstrebuet pil 25"/>
          <p:cNvSpPr/>
          <p:nvPr/>
        </p:nvSpPr>
        <p:spPr>
          <a:xfrm rot="10800000">
            <a:off x="725273" y="1840993"/>
            <a:ext cx="2151118" cy="4216745"/>
          </a:xfrm>
          <a:prstGeom prst="curvedLef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600">
              <a:solidFill>
                <a:schemeClr val="tx1"/>
              </a:solidFill>
            </a:endParaRPr>
          </a:p>
        </p:txBody>
      </p:sp>
      <p:sp>
        <p:nvSpPr>
          <p:cNvPr id="27" name="Pil ned 26"/>
          <p:cNvSpPr/>
          <p:nvPr/>
        </p:nvSpPr>
        <p:spPr>
          <a:xfrm rot="16200000">
            <a:off x="5150429" y="1954979"/>
            <a:ext cx="262087" cy="1191504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600"/>
          </a:p>
        </p:txBody>
      </p:sp>
      <p:sp>
        <p:nvSpPr>
          <p:cNvPr id="28" name="Pil ned 27"/>
          <p:cNvSpPr/>
          <p:nvPr/>
        </p:nvSpPr>
        <p:spPr>
          <a:xfrm>
            <a:off x="6577685" y="2681775"/>
            <a:ext cx="258825" cy="380976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600"/>
          </a:p>
        </p:txBody>
      </p:sp>
      <p:sp>
        <p:nvSpPr>
          <p:cNvPr id="29" name="Pil ned 28"/>
          <p:cNvSpPr/>
          <p:nvPr/>
        </p:nvSpPr>
        <p:spPr>
          <a:xfrm>
            <a:off x="3686613" y="2738018"/>
            <a:ext cx="258825" cy="301820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600"/>
          </a:p>
        </p:txBody>
      </p:sp>
      <p:sp>
        <p:nvSpPr>
          <p:cNvPr id="30" name="Pil ned 29"/>
          <p:cNvSpPr/>
          <p:nvPr/>
        </p:nvSpPr>
        <p:spPr>
          <a:xfrm rot="16200000">
            <a:off x="4035452" y="3950944"/>
            <a:ext cx="258825" cy="255672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600"/>
          </a:p>
        </p:txBody>
      </p:sp>
      <p:sp>
        <p:nvSpPr>
          <p:cNvPr id="31" name="Pil ned 30"/>
          <p:cNvSpPr/>
          <p:nvPr/>
        </p:nvSpPr>
        <p:spPr>
          <a:xfrm rot="5400000">
            <a:off x="6229963" y="3940677"/>
            <a:ext cx="258825" cy="255672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600"/>
          </a:p>
        </p:txBody>
      </p:sp>
      <p:sp>
        <p:nvSpPr>
          <p:cNvPr id="32" name="TekstSylinder 31"/>
          <p:cNvSpPr txBox="1"/>
          <p:nvPr/>
        </p:nvSpPr>
        <p:spPr>
          <a:xfrm>
            <a:off x="-7861" y="1364531"/>
            <a:ext cx="476726" cy="1877274"/>
          </a:xfrm>
          <a:prstGeom prst="roundRect">
            <a:avLst/>
          </a:prstGeom>
          <a:solidFill>
            <a:srgbClr val="7030A0"/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nb-NO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Lang sikt</a:t>
            </a:r>
            <a:endParaRPr lang="nb-NO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3" name="TekstSylinder 32"/>
          <p:cNvSpPr txBox="1"/>
          <p:nvPr/>
        </p:nvSpPr>
        <p:spPr>
          <a:xfrm>
            <a:off x="-5254" y="3273586"/>
            <a:ext cx="476726" cy="1587088"/>
          </a:xfrm>
          <a:prstGeom prst="roundRect">
            <a:avLst/>
          </a:prstGeom>
          <a:solidFill>
            <a:srgbClr val="7030A0"/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nb-NO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Mellomlang sikt</a:t>
            </a:r>
            <a:endParaRPr lang="nb-NO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4" name="TekstSylinder 33"/>
          <p:cNvSpPr txBox="1"/>
          <p:nvPr/>
        </p:nvSpPr>
        <p:spPr>
          <a:xfrm>
            <a:off x="-7861" y="4873861"/>
            <a:ext cx="476726" cy="1867507"/>
          </a:xfrm>
          <a:prstGeom prst="roundRect">
            <a:avLst/>
          </a:prstGeom>
          <a:solidFill>
            <a:srgbClr val="7030A0"/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nb-NO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Kort sikt</a:t>
            </a:r>
            <a:endParaRPr lang="nb-NO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5" name="TekstSylinder 34"/>
          <p:cNvSpPr txBox="1"/>
          <p:nvPr/>
        </p:nvSpPr>
        <p:spPr>
          <a:xfrm>
            <a:off x="2854446" y="5117845"/>
            <a:ext cx="1250789" cy="1316415"/>
          </a:xfrm>
          <a:prstGeom prst="roundRect">
            <a:avLst/>
          </a:prstGeom>
          <a:solidFill>
            <a:srgbClr val="FF330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b-NO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Analyse</a:t>
            </a:r>
          </a:p>
          <a:p>
            <a:pPr algn="ctr">
              <a:lnSpc>
                <a:spcPct val="150000"/>
              </a:lnSpc>
            </a:pPr>
            <a:r>
              <a:rPr lang="nb-NO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Evaluering</a:t>
            </a:r>
          </a:p>
          <a:p>
            <a:pPr algn="ctr">
              <a:lnSpc>
                <a:spcPct val="150000"/>
              </a:lnSpc>
            </a:pPr>
            <a:r>
              <a:rPr lang="nb-NO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Prioritering</a:t>
            </a:r>
            <a:endParaRPr lang="nb-NO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6" name="Pil ned 35"/>
          <p:cNvSpPr/>
          <p:nvPr/>
        </p:nvSpPr>
        <p:spPr>
          <a:xfrm rot="16200000">
            <a:off x="4070438" y="5239905"/>
            <a:ext cx="258825" cy="189228"/>
          </a:xfrm>
          <a:prstGeom prst="downArrow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600"/>
          </a:p>
        </p:txBody>
      </p:sp>
      <p:sp>
        <p:nvSpPr>
          <p:cNvPr id="37" name="Pil ned 36"/>
          <p:cNvSpPr/>
          <p:nvPr/>
        </p:nvSpPr>
        <p:spPr>
          <a:xfrm rot="5400000">
            <a:off x="4072857" y="5975690"/>
            <a:ext cx="258825" cy="194067"/>
          </a:xfrm>
          <a:prstGeom prst="downArrow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600"/>
          </a:p>
        </p:txBody>
      </p:sp>
      <p:sp>
        <p:nvSpPr>
          <p:cNvPr id="38" name="TekstSylinder 37"/>
          <p:cNvSpPr txBox="1"/>
          <p:nvPr/>
        </p:nvSpPr>
        <p:spPr>
          <a:xfrm>
            <a:off x="733412" y="3879844"/>
            <a:ext cx="1462324" cy="374571"/>
          </a:xfrm>
          <a:prstGeom prst="round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Strategiplan</a:t>
            </a:r>
            <a:endParaRPr lang="nb-NO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21400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title"/>
          </p:nvPr>
        </p:nvSpPr>
        <p:spPr>
          <a:xfrm>
            <a:off x="1028" y="0"/>
            <a:ext cx="4558840" cy="873048"/>
          </a:xfrm>
          <a:solidFill>
            <a:schemeClr val="bg1"/>
          </a:solidFill>
        </p:spPr>
        <p:txBody>
          <a:bodyPr/>
          <a:lstStyle/>
          <a:p>
            <a:pPr algn="l"/>
            <a:r>
              <a:rPr lang="nb-NO" dirty="0" err="1" smtClean="0"/>
              <a:t>Innhald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idx="1"/>
          </p:nvPr>
        </p:nvSpPr>
        <p:spPr>
          <a:xfrm>
            <a:off x="1028" y="873048"/>
            <a:ext cx="5291052" cy="504056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nb-NO" sz="1800" dirty="0" smtClean="0"/>
              <a:t>Langsiktig økonomiplanlegging</a:t>
            </a:r>
            <a:endParaRPr lang="nb-NO" sz="1600" dirty="0" smtClean="0"/>
          </a:p>
          <a:p>
            <a:pPr marL="457200" indent="-457200">
              <a:buFont typeface="+mj-lt"/>
              <a:buAutoNum type="arabicPeriod"/>
            </a:pPr>
            <a:r>
              <a:rPr lang="nb-NO" sz="1800" dirty="0" smtClean="0"/>
              <a:t>Om økonomiplanen</a:t>
            </a:r>
          </a:p>
          <a:p>
            <a:pPr marL="857250" lvl="1" indent="-457200">
              <a:buFont typeface="+mj-lt"/>
              <a:buAutoNum type="arabicPeriod"/>
            </a:pPr>
            <a:r>
              <a:rPr lang="nb-NO" sz="1400" dirty="0" smtClean="0"/>
              <a:t>Kommunelova</a:t>
            </a:r>
          </a:p>
          <a:p>
            <a:pPr marL="857250" lvl="1" indent="-457200">
              <a:buFont typeface="+mj-lt"/>
              <a:buAutoNum type="arabicPeriod"/>
            </a:pPr>
            <a:r>
              <a:rPr lang="nb-NO" sz="1400" dirty="0" smtClean="0"/>
              <a:t>Prosess</a:t>
            </a:r>
          </a:p>
          <a:p>
            <a:pPr marL="457200" indent="-457200">
              <a:buFont typeface="+mj-lt"/>
              <a:buAutoNum type="arabicPeriod"/>
            </a:pPr>
            <a:r>
              <a:rPr lang="nb-NO" sz="1800" dirty="0" smtClean="0"/>
              <a:t>Status og målsettinger</a:t>
            </a:r>
          </a:p>
          <a:p>
            <a:pPr marL="857250" lvl="1" indent="-457200">
              <a:buFont typeface="+mj-lt"/>
              <a:buAutoNum type="arabicPeriod"/>
            </a:pPr>
            <a:r>
              <a:rPr lang="nb-NO" sz="1400" dirty="0" smtClean="0"/>
              <a:t>Felles situasjonsforståing</a:t>
            </a:r>
          </a:p>
          <a:p>
            <a:pPr marL="857250" lvl="1" indent="-457200">
              <a:buFont typeface="+mj-lt"/>
              <a:buAutoNum type="arabicPeriod"/>
            </a:pPr>
            <a:r>
              <a:rPr lang="nb-NO" sz="1400" dirty="0" smtClean="0"/>
              <a:t>Fastsette overordna mål og rammer for ønska økonomisk utvikling</a:t>
            </a:r>
          </a:p>
          <a:p>
            <a:pPr marL="857250" lvl="1" indent="-457200">
              <a:buFont typeface="+mj-lt"/>
              <a:buAutoNum type="arabicPeriod"/>
            </a:pPr>
            <a:r>
              <a:rPr lang="nb-NO" sz="1400" dirty="0" smtClean="0"/>
              <a:t>Økonomisk politikk</a:t>
            </a:r>
          </a:p>
          <a:p>
            <a:pPr marL="857250" lvl="1" indent="-457200">
              <a:buFont typeface="+mj-lt"/>
              <a:buAutoNum type="arabicPeriod"/>
            </a:pPr>
            <a:r>
              <a:rPr lang="nb-NO" sz="1400" dirty="0" smtClean="0"/>
              <a:t>Underskott </a:t>
            </a:r>
            <a:r>
              <a:rPr lang="nb-NO" sz="1400" dirty="0" err="1" smtClean="0"/>
              <a:t>frå</a:t>
            </a:r>
            <a:r>
              <a:rPr lang="nb-NO" sz="1400" dirty="0" smtClean="0"/>
              <a:t> </a:t>
            </a:r>
            <a:r>
              <a:rPr lang="nb-NO" sz="1400" dirty="0" err="1" smtClean="0"/>
              <a:t>tidlegare</a:t>
            </a:r>
            <a:r>
              <a:rPr lang="nb-NO" sz="1400" dirty="0" smtClean="0"/>
              <a:t> år</a:t>
            </a:r>
          </a:p>
          <a:p>
            <a:pPr marL="857250" lvl="1" indent="-457200">
              <a:buFont typeface="+mj-lt"/>
              <a:buAutoNum type="arabicPeriod"/>
            </a:pPr>
            <a:r>
              <a:rPr lang="nb-NO" sz="1400" dirty="0" smtClean="0"/>
              <a:t>Identifisere det økonomiske handlingsrommet</a:t>
            </a:r>
          </a:p>
          <a:p>
            <a:pPr marL="857250" lvl="1" indent="-457200">
              <a:buFont typeface="+mj-lt"/>
              <a:buAutoNum type="arabicPeriod"/>
            </a:pPr>
            <a:r>
              <a:rPr lang="nb-NO" sz="1400" dirty="0" smtClean="0"/>
              <a:t>Kunnskap om </a:t>
            </a:r>
            <a:r>
              <a:rPr lang="nb-NO" sz="1400" dirty="0" err="1" smtClean="0"/>
              <a:t>einingane</a:t>
            </a:r>
            <a:r>
              <a:rPr lang="nb-NO" sz="1400" dirty="0" smtClean="0"/>
              <a:t> sine ressursbehov og faktisk </a:t>
            </a:r>
            <a:r>
              <a:rPr lang="nb-NO" sz="1400" dirty="0" err="1" smtClean="0"/>
              <a:t>utgiftsutvikling</a:t>
            </a:r>
            <a:endParaRPr lang="nb-NO" sz="1400" dirty="0" smtClean="0"/>
          </a:p>
          <a:p>
            <a:pPr marL="457200" indent="-457200">
              <a:buFont typeface="+mj-lt"/>
              <a:buAutoNum type="arabicPeriod"/>
            </a:pPr>
            <a:r>
              <a:rPr lang="nb-NO" sz="1800" dirty="0" smtClean="0"/>
              <a:t>Sentrale elementer i økonomiplanen</a:t>
            </a:r>
          </a:p>
          <a:p>
            <a:pPr marL="857250" lvl="1" indent="-457200">
              <a:buFont typeface="+mj-lt"/>
              <a:buAutoNum type="arabicPeriod"/>
            </a:pPr>
            <a:r>
              <a:rPr lang="nb-NO" sz="1400" dirty="0" smtClean="0"/>
              <a:t>Folketalsprognose</a:t>
            </a:r>
          </a:p>
          <a:p>
            <a:pPr marL="857250" lvl="1" indent="-457200">
              <a:buFont typeface="+mj-lt"/>
              <a:buAutoNum type="arabicPeriod"/>
            </a:pPr>
            <a:r>
              <a:rPr lang="nb-NO" sz="1400" dirty="0" err="1" smtClean="0"/>
              <a:t>Løns</a:t>
            </a:r>
            <a:r>
              <a:rPr lang="nb-NO" sz="1400" dirty="0" smtClean="0"/>
              <a:t>- og prisvekst</a:t>
            </a:r>
          </a:p>
          <a:p>
            <a:pPr marL="857250" lvl="1" indent="-457200">
              <a:buFont typeface="+mj-lt"/>
              <a:buAutoNum type="arabicPeriod"/>
            </a:pPr>
            <a:r>
              <a:rPr lang="nb-NO" sz="1400" dirty="0" smtClean="0"/>
              <a:t>Driftsinntektene</a:t>
            </a:r>
          </a:p>
          <a:p>
            <a:pPr marL="857250" lvl="1" indent="-457200">
              <a:buFont typeface="+mj-lt"/>
              <a:buAutoNum type="arabicPeriod"/>
            </a:pPr>
            <a:r>
              <a:rPr lang="nb-NO" sz="1400" dirty="0" smtClean="0"/>
              <a:t>Driftsutgiftene</a:t>
            </a:r>
          </a:p>
          <a:p>
            <a:pPr marL="857250" lvl="1" indent="-457200">
              <a:buFont typeface="+mj-lt"/>
              <a:buAutoNum type="arabicPeriod"/>
            </a:pPr>
            <a:r>
              <a:rPr lang="nb-NO" sz="1400" dirty="0" err="1" smtClean="0"/>
              <a:t>Investeringar</a:t>
            </a:r>
            <a:r>
              <a:rPr lang="nb-NO" sz="1400" dirty="0" smtClean="0"/>
              <a:t> og gjeld</a:t>
            </a:r>
          </a:p>
          <a:p>
            <a:pPr marL="457200" indent="-457200">
              <a:buFont typeface="+mj-lt"/>
              <a:buAutoNum type="arabicPeriod"/>
            </a:pPr>
            <a:r>
              <a:rPr lang="nb-NO" sz="1800" dirty="0" smtClean="0"/>
              <a:t>Oppsummering</a:t>
            </a:r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980728"/>
            <a:ext cx="3708275" cy="53732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829904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innhold 5"/>
          <p:cNvSpPr>
            <a:spLocks noGrp="1"/>
          </p:cNvSpPr>
          <p:nvPr>
            <p:ph idx="1"/>
          </p:nvPr>
        </p:nvSpPr>
        <p:spPr>
          <a:xfrm>
            <a:off x="370397" y="1556792"/>
            <a:ext cx="4777667" cy="5040560"/>
          </a:xfrm>
        </p:spPr>
        <p:txBody>
          <a:bodyPr/>
          <a:lstStyle/>
          <a:p>
            <a:pPr marL="342900" lvl="1" indent="-342900">
              <a:lnSpc>
                <a:spcPct val="150000"/>
              </a:lnSpc>
              <a:buFont typeface="Arial" charset="0"/>
              <a:buChar char="•"/>
            </a:pPr>
            <a:r>
              <a:rPr lang="nb-NO" sz="2000" dirty="0" smtClean="0"/>
              <a:t>God økonomistyring</a:t>
            </a:r>
          </a:p>
          <a:p>
            <a:pPr marL="342900" lvl="1" indent="-342900">
              <a:lnSpc>
                <a:spcPct val="150000"/>
              </a:lnSpc>
              <a:buFont typeface="Arial" charset="0"/>
              <a:buChar char="•"/>
            </a:pPr>
            <a:r>
              <a:rPr lang="nb-NO" sz="2000" dirty="0" smtClean="0"/>
              <a:t>Sentral kobling mellom kommuneplan og budsjett</a:t>
            </a:r>
          </a:p>
          <a:p>
            <a:pPr marL="342900" lvl="1" indent="-342900">
              <a:lnSpc>
                <a:spcPct val="150000"/>
              </a:lnSpc>
              <a:buFont typeface="Arial" charset="0"/>
              <a:buChar char="•"/>
            </a:pPr>
            <a:r>
              <a:rPr lang="nb-NO" sz="2000" dirty="0" smtClean="0"/>
              <a:t>Utvikling krever langsiktighet og planlegging</a:t>
            </a:r>
          </a:p>
          <a:p>
            <a:pPr marL="342900" lvl="1" indent="-342900">
              <a:lnSpc>
                <a:spcPct val="150000"/>
              </a:lnSpc>
              <a:buFont typeface="Arial" charset="0"/>
              <a:buChar char="•"/>
            </a:pPr>
            <a:r>
              <a:rPr lang="nb-NO" sz="2000" dirty="0" smtClean="0"/>
              <a:t>Verktøy for politiske prioriteringer</a:t>
            </a:r>
          </a:p>
          <a:p>
            <a:pPr marL="342900" lvl="1" indent="-342900">
              <a:lnSpc>
                <a:spcPct val="150000"/>
              </a:lnSpc>
              <a:buFont typeface="Arial" charset="0"/>
              <a:buChar char="•"/>
            </a:pPr>
            <a:r>
              <a:rPr lang="nb-NO" sz="2000" dirty="0" smtClean="0"/>
              <a:t>Verktøy for effektiv ressursutnyttelse</a:t>
            </a:r>
          </a:p>
          <a:p>
            <a:pPr marL="342900" lvl="1" indent="-342900">
              <a:buFont typeface="Arial" charset="0"/>
              <a:buChar char="•"/>
            </a:pPr>
            <a:r>
              <a:rPr lang="nb-NO" sz="2000" dirty="0" smtClean="0"/>
              <a:t>Konsekvenser av manglende langsiktig planlegging er svakere økonomi og dårligere tjenester</a:t>
            </a:r>
          </a:p>
        </p:txBody>
      </p:sp>
      <p:sp>
        <p:nvSpPr>
          <p:cNvPr id="10" name="Tittel 4"/>
          <p:cNvSpPr>
            <a:spLocks noGrp="1"/>
          </p:cNvSpPr>
          <p:nvPr>
            <p:ph type="title"/>
          </p:nvPr>
        </p:nvSpPr>
        <p:spPr>
          <a:xfrm>
            <a:off x="0" y="908720"/>
            <a:ext cx="7452246" cy="576064"/>
          </a:xfrm>
        </p:spPr>
        <p:txBody>
          <a:bodyPr/>
          <a:lstStyle/>
          <a:p>
            <a:pPr algn="l"/>
            <a:r>
              <a:rPr lang="nb-NO" sz="4000" dirty="0" smtClean="0"/>
              <a:t>1. </a:t>
            </a:r>
            <a:r>
              <a:rPr lang="nb-NO" sz="4000" dirty="0" smtClean="0"/>
              <a:t>Om økonomiplanen</a:t>
            </a:r>
            <a:endParaRPr lang="nb-NO" sz="4000" dirty="0" smtClean="0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625" y="5114925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9123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innhold 5"/>
          <p:cNvSpPr>
            <a:spLocks noGrp="1"/>
          </p:cNvSpPr>
          <p:nvPr>
            <p:ph idx="1"/>
          </p:nvPr>
        </p:nvSpPr>
        <p:spPr>
          <a:xfrm>
            <a:off x="179512" y="1761195"/>
            <a:ext cx="8280920" cy="3888432"/>
          </a:xfrm>
        </p:spPr>
        <p:txBody>
          <a:bodyPr/>
          <a:lstStyle/>
          <a:p>
            <a:pPr marL="342900" lvl="1" indent="-342900">
              <a:buFont typeface="Arial" charset="0"/>
              <a:buChar char="•"/>
            </a:pPr>
            <a:r>
              <a:rPr lang="nb-NO" dirty="0" smtClean="0"/>
              <a:t>Fire år og rulleres årlig</a:t>
            </a:r>
          </a:p>
          <a:p>
            <a:pPr marL="342900" lvl="1" indent="-342900">
              <a:buFont typeface="Arial" charset="0"/>
              <a:buChar char="•"/>
            </a:pPr>
            <a:r>
              <a:rPr lang="nb-NO" dirty="0" smtClean="0"/>
              <a:t>Hele kommunens virksomhet</a:t>
            </a:r>
          </a:p>
          <a:p>
            <a:pPr marL="342900" lvl="1" indent="-342900">
              <a:buFont typeface="Arial" charset="0"/>
              <a:buChar char="•"/>
            </a:pPr>
            <a:r>
              <a:rPr lang="nb-NO" dirty="0" smtClean="0"/>
              <a:t>Realisme (inntekter, utgifter, prioriteringer, mål)</a:t>
            </a:r>
          </a:p>
          <a:p>
            <a:pPr marL="342900" lvl="1" indent="-342900">
              <a:buFont typeface="Arial" charset="0"/>
              <a:buChar char="•"/>
            </a:pPr>
            <a:r>
              <a:rPr lang="nb-NO" dirty="0" smtClean="0"/>
              <a:t>Skille drift og investering</a:t>
            </a:r>
          </a:p>
          <a:p>
            <a:pPr marL="342900" lvl="1" indent="-342900">
              <a:buFont typeface="Arial" charset="0"/>
              <a:buChar char="•"/>
            </a:pPr>
            <a:r>
              <a:rPr lang="nb-NO" dirty="0" smtClean="0"/>
              <a:t>Økonomisk balanse</a:t>
            </a:r>
          </a:p>
          <a:p>
            <a:pPr marL="342900" lvl="1" indent="-342900">
              <a:buFont typeface="Arial" charset="0"/>
              <a:buChar char="•"/>
            </a:pPr>
            <a:r>
              <a:rPr lang="nb-NO" dirty="0" smtClean="0"/>
              <a:t>Oversiktlig</a:t>
            </a:r>
          </a:p>
          <a:p>
            <a:pPr marL="342900" lvl="1" indent="-342900">
              <a:buFont typeface="Arial" charset="0"/>
              <a:buChar char="•"/>
            </a:pPr>
            <a:r>
              <a:rPr lang="nb-NO" dirty="0" smtClean="0"/>
              <a:t>Formannskapet innstiller</a:t>
            </a:r>
          </a:p>
        </p:txBody>
      </p:sp>
      <p:sp>
        <p:nvSpPr>
          <p:cNvPr id="7" name="Tittel 4"/>
          <p:cNvSpPr txBox="1">
            <a:spLocks/>
          </p:cNvSpPr>
          <p:nvPr/>
        </p:nvSpPr>
        <p:spPr bwMode="auto">
          <a:xfrm>
            <a:off x="187800" y="908720"/>
            <a:ext cx="792088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>2.1 </a:t>
            </a:r>
            <a:r>
              <a:rPr kumimoji="0" lang="nb-NO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>– Kommunelova</a:t>
            </a:r>
            <a:endParaRPr kumimoji="0" lang="nb-NO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+mj-ea"/>
              <a:cs typeface="+mj-cs"/>
            </a:endParaRPr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9992" y="4293096"/>
            <a:ext cx="4246406" cy="20394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33527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innhold 5"/>
          <p:cNvSpPr>
            <a:spLocks noGrp="1"/>
          </p:cNvSpPr>
          <p:nvPr>
            <p:ph idx="1"/>
          </p:nvPr>
        </p:nvSpPr>
        <p:spPr>
          <a:xfrm>
            <a:off x="683568" y="1196752"/>
            <a:ext cx="8280920" cy="5040560"/>
          </a:xfrm>
        </p:spPr>
        <p:txBody>
          <a:bodyPr/>
          <a:lstStyle/>
          <a:p>
            <a:pPr marL="342900" lvl="1" indent="-342900">
              <a:buFont typeface="Arial" charset="0"/>
              <a:buChar char="•"/>
            </a:pPr>
            <a:r>
              <a:rPr lang="nb-NO" dirty="0" smtClean="0"/>
              <a:t>Langsiktig, kortsiktig planlegging og resultatvurdering skjer hele året (</a:t>
            </a:r>
            <a:r>
              <a:rPr lang="nb-NO" dirty="0" err="1" smtClean="0"/>
              <a:t>årshjulet</a:t>
            </a:r>
            <a:r>
              <a:rPr lang="nb-NO" dirty="0" smtClean="0"/>
              <a:t>)</a:t>
            </a:r>
          </a:p>
          <a:p>
            <a:pPr marL="342900" lvl="1" indent="-342900">
              <a:lnSpc>
                <a:spcPct val="150000"/>
              </a:lnSpc>
              <a:buFont typeface="Arial" charset="0"/>
              <a:buChar char="•"/>
            </a:pPr>
            <a:r>
              <a:rPr lang="nb-NO" dirty="0" smtClean="0"/>
              <a:t>Prosessen bør forankres politisk (kommunestyret)</a:t>
            </a:r>
          </a:p>
          <a:p>
            <a:pPr marL="342900" lvl="1" indent="-342900">
              <a:lnSpc>
                <a:spcPct val="150000"/>
              </a:lnSpc>
              <a:buFont typeface="Arial" charset="0"/>
              <a:buChar char="•"/>
            </a:pPr>
            <a:r>
              <a:rPr lang="nb-NO" dirty="0" smtClean="0"/>
              <a:t>Konsekvensjusteringer</a:t>
            </a:r>
          </a:p>
          <a:p>
            <a:pPr marL="342900" lvl="1" indent="-342900">
              <a:buFont typeface="Arial" charset="0"/>
              <a:buChar char="•"/>
            </a:pPr>
            <a:r>
              <a:rPr lang="nb-NO" dirty="0" smtClean="0"/>
              <a:t>Utredning og håndtering av handlingsplaner og enkeltsaker/temaer</a:t>
            </a:r>
          </a:p>
          <a:p>
            <a:pPr marL="342900" lvl="1" indent="-342900">
              <a:buFont typeface="Arial" charset="0"/>
              <a:buChar char="•"/>
            </a:pPr>
            <a:r>
              <a:rPr lang="nb-NO" dirty="0" smtClean="0"/>
              <a:t>Håndtering av endringer i oppgaver og økonomiske rammer (</a:t>
            </a:r>
            <a:r>
              <a:rPr lang="nb-NO" dirty="0" err="1" smtClean="0"/>
              <a:t>Komm.prop</a:t>
            </a:r>
            <a:r>
              <a:rPr lang="nb-NO" dirty="0" smtClean="0"/>
              <a:t>, </a:t>
            </a:r>
            <a:r>
              <a:rPr lang="nb-NO" dirty="0" err="1" smtClean="0"/>
              <a:t>Prop</a:t>
            </a:r>
            <a:r>
              <a:rPr lang="nb-NO" dirty="0" smtClean="0"/>
              <a:t>. 1 S)</a:t>
            </a:r>
          </a:p>
          <a:p>
            <a:pPr marL="342900" lvl="1" indent="-342900">
              <a:buFont typeface="Arial" charset="0"/>
              <a:buChar char="•"/>
            </a:pPr>
            <a:r>
              <a:rPr lang="nb-NO" dirty="0" smtClean="0"/>
              <a:t>Sammenstilling til et beslutningsdokument</a:t>
            </a:r>
          </a:p>
          <a:p>
            <a:pPr marL="342900" lvl="1" indent="-342900">
              <a:buFont typeface="Arial" charset="0"/>
              <a:buChar char="•"/>
            </a:pPr>
            <a:r>
              <a:rPr lang="nb-NO" dirty="0" smtClean="0"/>
              <a:t>Formannskapets innstilling, ettersyn og endelig vedtak i kommunestyret</a:t>
            </a:r>
          </a:p>
        </p:txBody>
      </p:sp>
      <p:sp>
        <p:nvSpPr>
          <p:cNvPr id="7" name="Tittel 4"/>
          <p:cNvSpPr txBox="1">
            <a:spLocks/>
          </p:cNvSpPr>
          <p:nvPr/>
        </p:nvSpPr>
        <p:spPr bwMode="auto">
          <a:xfrm>
            <a:off x="827584" y="548680"/>
            <a:ext cx="792088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>2.2 – Om økonomiplanen - prosess</a:t>
            </a:r>
          </a:p>
        </p:txBody>
      </p:sp>
    </p:spTree>
    <p:extLst>
      <p:ext uri="{BB962C8B-B14F-4D97-AF65-F5344CB8AC3E}">
        <p14:creationId xmlns:p14="http://schemas.microsoft.com/office/powerpoint/2010/main" val="1584031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4"/>
          <p:cNvSpPr txBox="1">
            <a:spLocks/>
          </p:cNvSpPr>
          <p:nvPr/>
        </p:nvSpPr>
        <p:spPr bwMode="auto">
          <a:xfrm>
            <a:off x="755576" y="692696"/>
            <a:ext cx="792088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>2.2 –</a:t>
            </a:r>
            <a:r>
              <a:rPr lang="nb-NO" sz="3200" dirty="0">
                <a:latin typeface="Verdana" pitchFamily="34" charset="0"/>
                <a:ea typeface="+mj-ea"/>
                <a:cs typeface="+mj-cs"/>
              </a:rPr>
              <a:t> </a:t>
            </a:r>
            <a:r>
              <a:rPr kumimoji="0" lang="nb-NO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>Om økonomiplanen - prosess</a:t>
            </a: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63349" y="1286855"/>
            <a:ext cx="5913107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kstSylinder 1"/>
          <p:cNvSpPr txBox="1"/>
          <p:nvPr/>
        </p:nvSpPr>
        <p:spPr>
          <a:xfrm>
            <a:off x="210575" y="3933056"/>
            <a:ext cx="252392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b="1" dirty="0" smtClean="0">
                <a:latin typeface="+mj-lt"/>
              </a:rPr>
              <a:t>Kva skal skje når?</a:t>
            </a:r>
          </a:p>
          <a:p>
            <a:pPr marL="285750" indent="-285750">
              <a:buFontTx/>
              <a:buChar char="-"/>
            </a:pPr>
            <a:r>
              <a:rPr lang="nb-NO" sz="2000" dirty="0" smtClean="0">
                <a:latin typeface="+mj-lt"/>
              </a:rPr>
              <a:t>Bestilling til rett tid</a:t>
            </a:r>
          </a:p>
          <a:p>
            <a:pPr marL="285750" indent="-285750">
              <a:buFontTx/>
              <a:buChar char="-"/>
            </a:pPr>
            <a:r>
              <a:rPr lang="nb-NO" sz="2000" dirty="0" smtClean="0">
                <a:latin typeface="+mj-lt"/>
              </a:rPr>
              <a:t>Grunnlag ferdig til rett tid</a:t>
            </a:r>
          </a:p>
          <a:p>
            <a:pPr marL="285750" indent="-285750">
              <a:buFontTx/>
              <a:buChar char="-"/>
            </a:pPr>
            <a:r>
              <a:rPr lang="nb-NO" sz="2000" dirty="0" smtClean="0">
                <a:latin typeface="+mj-lt"/>
              </a:rPr>
              <a:t>Avgjerd til rett tid</a:t>
            </a:r>
            <a:endParaRPr lang="nb-NO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93077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88892" y="732239"/>
            <a:ext cx="8286808" cy="785818"/>
          </a:xfrm>
        </p:spPr>
        <p:txBody>
          <a:bodyPr/>
          <a:lstStyle/>
          <a:p>
            <a:pPr algn="l"/>
            <a:r>
              <a:rPr lang="nb-NO" sz="4000" dirty="0" smtClean="0"/>
              <a:t>2.2 – Økonomiplan og årsbudsjett</a:t>
            </a:r>
            <a:endParaRPr lang="nb-NO" sz="40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28596" y="1500174"/>
            <a:ext cx="828675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nb-NO" dirty="0" smtClean="0"/>
              <a:t>Kvar for seg eller samla?</a:t>
            </a:r>
          </a:p>
          <a:p>
            <a:endParaRPr lang="nb-NO" dirty="0"/>
          </a:p>
          <a:p>
            <a:endParaRPr lang="nb-NO" dirty="0" smtClean="0"/>
          </a:p>
          <a:p>
            <a:endParaRPr lang="nb-NO" dirty="0"/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r>
              <a:rPr lang="nb-NO" dirty="0" err="1" smtClean="0"/>
              <a:t>Korleis</a:t>
            </a:r>
            <a:r>
              <a:rPr lang="nb-NO" dirty="0" smtClean="0"/>
              <a:t> blir </a:t>
            </a:r>
            <a:r>
              <a:rPr lang="nb-NO" dirty="0" err="1" smtClean="0"/>
              <a:t>øk.plan</a:t>
            </a:r>
            <a:r>
              <a:rPr lang="nb-NO" dirty="0" smtClean="0"/>
              <a:t> brukt i din kommune?</a:t>
            </a:r>
          </a:p>
          <a:p>
            <a:r>
              <a:rPr lang="nb-NO" dirty="0" err="1" smtClean="0"/>
              <a:t>Samanheng</a:t>
            </a:r>
            <a:r>
              <a:rPr lang="nb-NO" dirty="0" smtClean="0"/>
              <a:t> med </a:t>
            </a:r>
            <a:r>
              <a:rPr lang="nb-NO" dirty="0" err="1" smtClean="0"/>
              <a:t>årshjulet</a:t>
            </a:r>
            <a:endParaRPr lang="nb-NO" dirty="0"/>
          </a:p>
        </p:txBody>
      </p:sp>
      <p:graphicFrame>
        <p:nvGraphicFramePr>
          <p:cNvPr id="4" name="Tabel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5472941"/>
              </p:ext>
            </p:extLst>
          </p:nvPr>
        </p:nvGraphicFramePr>
        <p:xfrm>
          <a:off x="0" y="2034128"/>
          <a:ext cx="9144000" cy="3627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1853952"/>
                <a:gridCol w="2718048"/>
                <a:gridCol w="2286000"/>
              </a:tblGrid>
              <a:tr h="523824">
                <a:tc gridSpan="2">
                  <a:txBody>
                    <a:bodyPr/>
                    <a:lstStyle/>
                    <a:p>
                      <a:pPr algn="ctr"/>
                      <a:r>
                        <a:rPr lang="nb-NO" sz="3200" dirty="0" smtClean="0">
                          <a:solidFill>
                            <a:sysClr val="windowText" lastClr="000000"/>
                          </a:solidFill>
                        </a:rPr>
                        <a:t>Samla</a:t>
                      </a:r>
                      <a:endParaRPr lang="nb-NO" sz="3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nb-NO" sz="3200" dirty="0" smtClean="0">
                          <a:solidFill>
                            <a:sysClr val="windowText" lastClr="000000"/>
                          </a:solidFill>
                        </a:rPr>
                        <a:t>Kvar for seg</a:t>
                      </a:r>
                      <a:endParaRPr lang="nb-NO" sz="3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</a:tr>
              <a:tr h="523824">
                <a:tc>
                  <a:txBody>
                    <a:bodyPr/>
                    <a:lstStyle/>
                    <a:p>
                      <a:r>
                        <a:rPr lang="nb-NO" sz="3200" dirty="0" smtClean="0"/>
                        <a:t>Fordel?</a:t>
                      </a:r>
                      <a:endParaRPr lang="nb-NO" sz="3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b-NO" sz="3200" dirty="0" smtClean="0"/>
                        <a:t>Ulempe?</a:t>
                      </a:r>
                      <a:endParaRPr lang="nb-NO" sz="3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b-NO" sz="3200" dirty="0" smtClean="0"/>
                        <a:t>Fordel?</a:t>
                      </a:r>
                      <a:endParaRPr lang="nb-NO" sz="3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b-NO" sz="3200" dirty="0" smtClean="0"/>
                        <a:t>Ulempe?</a:t>
                      </a:r>
                      <a:endParaRPr lang="nb-NO" sz="3200" dirty="0"/>
                    </a:p>
                  </a:txBody>
                  <a:tcPr>
                    <a:noFill/>
                  </a:tcPr>
                </a:tc>
              </a:tr>
              <a:tr h="744381">
                <a:tc>
                  <a:txBody>
                    <a:bodyPr/>
                    <a:lstStyle/>
                    <a:p>
                      <a:r>
                        <a:rPr lang="nb-NO" sz="2400" dirty="0" err="1" smtClean="0"/>
                        <a:t>Éin</a:t>
                      </a:r>
                      <a:r>
                        <a:rPr lang="nb-NO" sz="2400" dirty="0" smtClean="0"/>
                        <a:t> prosess</a:t>
                      </a:r>
                      <a:endParaRPr lang="nb-NO" sz="2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b-NO" sz="2400" dirty="0" smtClean="0"/>
                        <a:t>Kun </a:t>
                      </a:r>
                      <a:r>
                        <a:rPr lang="nb-NO" sz="2400" baseline="0" dirty="0" smtClean="0"/>
                        <a:t>budsjett i fokus?</a:t>
                      </a:r>
                      <a:endParaRPr lang="nb-NO" sz="2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b-NO" sz="2400" dirty="0" smtClean="0"/>
                        <a:t>God drøfting</a:t>
                      </a:r>
                      <a:endParaRPr lang="nb-NO" sz="2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b-NO" sz="2400" dirty="0" smtClean="0"/>
                        <a:t>Tyngre </a:t>
                      </a:r>
                      <a:r>
                        <a:rPr lang="nb-NO" sz="2400" dirty="0" err="1" smtClean="0"/>
                        <a:t>adm</a:t>
                      </a:r>
                      <a:r>
                        <a:rPr lang="nb-NO" sz="2400" dirty="0" smtClean="0"/>
                        <a:t> - 2 </a:t>
                      </a:r>
                      <a:r>
                        <a:rPr lang="nb-NO" sz="2400" dirty="0" err="1" smtClean="0"/>
                        <a:t>prosessar</a:t>
                      </a:r>
                      <a:endParaRPr lang="nb-NO" sz="2400" dirty="0"/>
                    </a:p>
                  </a:txBody>
                  <a:tcPr>
                    <a:noFill/>
                  </a:tcPr>
                </a:tc>
              </a:tr>
              <a:tr h="744381">
                <a:tc>
                  <a:txBody>
                    <a:bodyPr/>
                    <a:lstStyle/>
                    <a:p>
                      <a:r>
                        <a:rPr lang="nb-NO" sz="2400" dirty="0" err="1" smtClean="0"/>
                        <a:t>Lettare</a:t>
                      </a:r>
                      <a:r>
                        <a:rPr lang="nb-NO" sz="2400" baseline="0" dirty="0" smtClean="0"/>
                        <a:t> å rullere fram budsjettet</a:t>
                      </a:r>
                      <a:endParaRPr lang="nb-NO" sz="2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2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b-NO" sz="2400" dirty="0" smtClean="0"/>
                        <a:t>Strategisk diskusjon</a:t>
                      </a:r>
                      <a:endParaRPr lang="nb-NO" sz="2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b-NO" sz="2400" dirty="0" smtClean="0"/>
                        <a:t>(U)</a:t>
                      </a:r>
                      <a:r>
                        <a:rPr lang="nb-NO" sz="2400" dirty="0" err="1" smtClean="0"/>
                        <a:t>forpliktande</a:t>
                      </a:r>
                      <a:r>
                        <a:rPr lang="nb-NO" sz="2400" dirty="0" smtClean="0"/>
                        <a:t> </a:t>
                      </a:r>
                      <a:r>
                        <a:rPr lang="nb-NO" sz="2400" dirty="0" err="1" smtClean="0"/>
                        <a:t>frå</a:t>
                      </a:r>
                      <a:r>
                        <a:rPr lang="nb-NO" sz="2400" baseline="0" dirty="0" smtClean="0"/>
                        <a:t> politisk nivå</a:t>
                      </a:r>
                      <a:endParaRPr lang="nb-NO" sz="2400" dirty="0"/>
                    </a:p>
                  </a:txBody>
                  <a:tcPr>
                    <a:noFill/>
                  </a:tcPr>
                </a:tc>
              </a:tr>
              <a:tr h="807467">
                <a:tc>
                  <a:txBody>
                    <a:bodyPr/>
                    <a:lstStyle/>
                    <a:p>
                      <a:endParaRPr lang="nb-NO" sz="2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2400" dirty="0" err="1" smtClean="0"/>
                        <a:t>Svakare</a:t>
                      </a:r>
                      <a:r>
                        <a:rPr lang="nb-NO" sz="2400" baseline="0" dirty="0" smtClean="0"/>
                        <a:t> kontakt plan</a:t>
                      </a:r>
                      <a:endParaRPr lang="nb-NO" sz="2400" dirty="0" smtClean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b-NO" sz="2400" dirty="0" smtClean="0"/>
                        <a:t>Betre </a:t>
                      </a:r>
                      <a:r>
                        <a:rPr lang="nb-NO" sz="2400" dirty="0" err="1" smtClean="0"/>
                        <a:t>samanheng</a:t>
                      </a:r>
                      <a:r>
                        <a:rPr lang="nb-NO" sz="2400" baseline="0" dirty="0" smtClean="0"/>
                        <a:t> med planverk</a:t>
                      </a:r>
                      <a:endParaRPr lang="nb-NO" sz="2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2400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5" name="Rektangel 4"/>
          <p:cNvSpPr/>
          <p:nvPr/>
        </p:nvSpPr>
        <p:spPr>
          <a:xfrm>
            <a:off x="34604" y="2636912"/>
            <a:ext cx="2195736" cy="3024336"/>
          </a:xfrm>
          <a:prstGeom prst="rect">
            <a:avLst/>
          </a:prstGeom>
          <a:noFill/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Rektangel 5"/>
          <p:cNvSpPr/>
          <p:nvPr/>
        </p:nvSpPr>
        <p:spPr>
          <a:xfrm>
            <a:off x="4196311" y="2636912"/>
            <a:ext cx="2592288" cy="3024336"/>
          </a:xfrm>
          <a:prstGeom prst="rect">
            <a:avLst/>
          </a:prstGeom>
          <a:noFill/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Rektangel 7"/>
          <p:cNvSpPr/>
          <p:nvPr/>
        </p:nvSpPr>
        <p:spPr>
          <a:xfrm>
            <a:off x="2308454" y="2636912"/>
            <a:ext cx="1800200" cy="3024336"/>
          </a:xfrm>
          <a:prstGeom prst="rect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ktangel 8"/>
          <p:cNvSpPr/>
          <p:nvPr/>
        </p:nvSpPr>
        <p:spPr>
          <a:xfrm>
            <a:off x="6876256" y="2658637"/>
            <a:ext cx="2088231" cy="3024336"/>
          </a:xfrm>
          <a:prstGeom prst="rect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84946445"/>
      </p:ext>
    </p:extLst>
  </p:cSld>
  <p:clrMapOvr>
    <a:masterClrMapping/>
  </p:clrMapOvr>
</p:sld>
</file>

<file path=ppt/theme/theme1.xml><?xml version="1.0" encoding="utf-8"?>
<a:theme xmlns:a="http://schemas.openxmlformats.org/drawingml/2006/main" name="Lysbildemal vannmerk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5583</TotalTime>
  <Words>2704</Words>
  <Application>Microsoft Office PowerPoint</Application>
  <PresentationFormat>Skjermfremvisning (4:3)</PresentationFormat>
  <Paragraphs>402</Paragraphs>
  <Slides>21</Slides>
  <Notes>16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21</vt:i4>
      </vt:variant>
    </vt:vector>
  </HeadingPairs>
  <TitlesOfParts>
    <vt:vector size="25" baseType="lpstr">
      <vt:lpstr>Arial</vt:lpstr>
      <vt:lpstr>Calibri</vt:lpstr>
      <vt:lpstr>Verdana</vt:lpstr>
      <vt:lpstr>Lysbildemal vannmerke</vt:lpstr>
      <vt:lpstr> </vt:lpstr>
      <vt:lpstr>Ein av fleire rettleiarar om planar</vt:lpstr>
      <vt:lpstr>Døme på plansystem</vt:lpstr>
      <vt:lpstr>Innhald</vt:lpstr>
      <vt:lpstr>1. Om økonomiplanen</vt:lpstr>
      <vt:lpstr>PowerPoint-presentasjon</vt:lpstr>
      <vt:lpstr>PowerPoint-presentasjon</vt:lpstr>
      <vt:lpstr>PowerPoint-presentasjon</vt:lpstr>
      <vt:lpstr>2.2 – Økonomiplan og årsbudsjett</vt:lpstr>
      <vt:lpstr>PowerPoint-presentasjon</vt:lpstr>
      <vt:lpstr>3.3 – Økonomisk politikk</vt:lpstr>
      <vt:lpstr>Register om betinget kontroll og godkjenning Robek, kommunelova § 60</vt:lpstr>
      <vt:lpstr>3 – Status og målsettinger (II)</vt:lpstr>
      <vt:lpstr>PowerPoint-presentasjon</vt:lpstr>
      <vt:lpstr>4.1 – Folketalsprognose</vt:lpstr>
      <vt:lpstr>4.2 – Løns- og prisvekst</vt:lpstr>
      <vt:lpstr>4.3 – Driftsinntektene</vt:lpstr>
      <vt:lpstr>4.4 – Driftsutgiftene</vt:lpstr>
      <vt:lpstr>4.5 – Investeringar og gjeld</vt:lpstr>
      <vt:lpstr>PowerPoint-presentasjon</vt:lpstr>
      <vt:lpstr>PowerPoint-presentasjon</vt:lpstr>
    </vt:vector>
  </TitlesOfParts>
  <Company>Fylkesmannen i Møre og Romsdal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Lysbilde 1</dc:title>
  <dc:creator>Elin Røshol</dc:creator>
  <cp:lastModifiedBy>Mortensen, Martin Gjendem</cp:lastModifiedBy>
  <cp:revision>120</cp:revision>
  <cp:lastPrinted>2012-01-26T12:16:59Z</cp:lastPrinted>
  <dcterms:created xsi:type="dcterms:W3CDTF">2010-03-04T10:15:16Z</dcterms:created>
  <dcterms:modified xsi:type="dcterms:W3CDTF">2015-09-28T11:00:35Z</dcterms:modified>
</cp:coreProperties>
</file>