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60" r:id="rId8"/>
    <p:sldId id="262" r:id="rId9"/>
    <p:sldId id="263" r:id="rId10"/>
    <p:sldId id="266" r:id="rId11"/>
    <p:sldId id="267" r:id="rId12"/>
    <p:sldId id="272" r:id="rId13"/>
    <p:sldId id="268" r:id="rId14"/>
    <p:sldId id="269" r:id="rId15"/>
    <p:sldId id="264" r:id="rId16"/>
    <p:sldId id="270" r:id="rId17"/>
    <p:sldId id="265" r:id="rId18"/>
    <p:sldId id="271" r:id="rId19"/>
    <p:sldId id="274" r:id="rId20"/>
    <p:sldId id="275" r:id="rId21"/>
    <p:sldId id="276" r:id="rId22"/>
    <p:sldId id="279" r:id="rId23"/>
    <p:sldId id="278" r:id="rId24"/>
    <p:sldId id="280" r:id="rId25"/>
    <p:sldId id="277" r:id="rId26"/>
    <p:sldId id="281" r:id="rId2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ndelin, Lise Merete" initials="SLM" lastIdx="4" clrIdx="0">
    <p:extLst>
      <p:ext uri="{19B8F6BF-5375-455C-9EA6-DF929625EA0E}">
        <p15:presenceInfo xmlns:p15="http://schemas.microsoft.com/office/powerpoint/2012/main" userId="S::limsu@fylkesmannen.no::acc6fa8d-99e1-4d72-8b78-d698931366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66" autoAdjust="0"/>
    <p:restoredTop sz="94660"/>
  </p:normalViewPr>
  <p:slideViewPr>
    <p:cSldViewPr snapToGrid="0">
      <p:cViewPr varScale="1">
        <p:scale>
          <a:sx n="118" d="100"/>
          <a:sy n="118" d="100"/>
        </p:scale>
        <p:origin x="10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37A5B1-4645-4B94-9B7D-3620DE0E429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3F0FE5B-8F0B-45A0-B669-28B8755F1354}">
      <dgm:prSet custT="1"/>
      <dgm:spPr/>
      <dgm:t>
        <a:bodyPr/>
        <a:lstStyle/>
        <a:p>
          <a:r>
            <a:rPr lang="nb-NO" sz="2400" dirty="0"/>
            <a:t>Dyrs sårbarhet for forstyrrelse kan beskrives ut i fra tre ulike innfallsvinkler: </a:t>
          </a:r>
          <a:endParaRPr lang="en-US" sz="2400" dirty="0"/>
        </a:p>
      </dgm:t>
    </dgm:pt>
    <dgm:pt modelId="{FFFD97B7-0FD8-4023-902E-047F9148D01C}" type="parTrans" cxnId="{B748A203-B753-4089-9F3E-73955D139A14}">
      <dgm:prSet/>
      <dgm:spPr/>
      <dgm:t>
        <a:bodyPr/>
        <a:lstStyle/>
        <a:p>
          <a:endParaRPr lang="en-US"/>
        </a:p>
      </dgm:t>
    </dgm:pt>
    <dgm:pt modelId="{F1BAB83D-FF8E-4350-9222-4E00A7A3118F}" type="sibTrans" cxnId="{B748A203-B753-4089-9F3E-73955D139A14}">
      <dgm:prSet/>
      <dgm:spPr/>
      <dgm:t>
        <a:bodyPr/>
        <a:lstStyle/>
        <a:p>
          <a:endParaRPr lang="en-US"/>
        </a:p>
      </dgm:t>
    </dgm:pt>
    <dgm:pt modelId="{EB8F5790-49F4-43EE-A022-93E643DCE2F6}">
      <dgm:prSet custT="1"/>
      <dgm:spPr/>
      <dgm:t>
        <a:bodyPr/>
        <a:lstStyle/>
        <a:p>
          <a:pPr>
            <a:buFont typeface="+mj-lt"/>
            <a:buAutoNum type="arabicPeriod"/>
          </a:pPr>
          <a:r>
            <a:rPr lang="nb-NO" sz="2400" dirty="0"/>
            <a:t>Økologisk (egenskaper ved arten, altså artens sensitivitet som defineres uavhengig av faktisk påvirkning)</a:t>
          </a:r>
          <a:br>
            <a:rPr lang="nb-NO" sz="2400" dirty="0"/>
          </a:br>
          <a:endParaRPr lang="en-US" sz="2400" dirty="0"/>
        </a:p>
      </dgm:t>
    </dgm:pt>
    <dgm:pt modelId="{7F607552-4702-4836-950D-5F42F1F355B6}" type="parTrans" cxnId="{8606F111-3D7E-49C7-9A59-28B33FBC3FFF}">
      <dgm:prSet/>
      <dgm:spPr/>
      <dgm:t>
        <a:bodyPr/>
        <a:lstStyle/>
        <a:p>
          <a:endParaRPr lang="en-US"/>
        </a:p>
      </dgm:t>
    </dgm:pt>
    <dgm:pt modelId="{4A897A26-711E-494F-8FF1-8AE1FE308AB8}" type="sibTrans" cxnId="{8606F111-3D7E-49C7-9A59-28B33FBC3FFF}">
      <dgm:prSet/>
      <dgm:spPr/>
      <dgm:t>
        <a:bodyPr/>
        <a:lstStyle/>
        <a:p>
          <a:endParaRPr lang="en-US"/>
        </a:p>
      </dgm:t>
    </dgm:pt>
    <dgm:pt modelId="{A455CD83-9ED4-463F-9192-ADDFB89FD7F9}">
      <dgm:prSet custT="1"/>
      <dgm:spPr/>
      <dgm:t>
        <a:bodyPr/>
        <a:lstStyle/>
        <a:p>
          <a:pPr>
            <a:buFont typeface="+mj-lt"/>
            <a:buAutoNum type="arabicPeriod"/>
          </a:pPr>
          <a:r>
            <a:rPr lang="nb-NO" sz="2400" dirty="0"/>
            <a:t>Grad/type av påvirkning (egenskaper ved påvirkningen)</a:t>
          </a:r>
          <a:br>
            <a:rPr lang="nb-NO" sz="2400" dirty="0"/>
          </a:br>
          <a:endParaRPr lang="en-US" sz="2400" dirty="0"/>
        </a:p>
      </dgm:t>
    </dgm:pt>
    <dgm:pt modelId="{1E984344-9D49-4388-8BB2-74B566CDFC4E}" type="parTrans" cxnId="{9DFB4514-2A1F-4314-A006-0F81125E5B98}">
      <dgm:prSet/>
      <dgm:spPr/>
      <dgm:t>
        <a:bodyPr/>
        <a:lstStyle/>
        <a:p>
          <a:endParaRPr lang="en-US"/>
        </a:p>
      </dgm:t>
    </dgm:pt>
    <dgm:pt modelId="{4FAE591D-A371-4F31-87C4-44030395C7D7}" type="sibTrans" cxnId="{9DFB4514-2A1F-4314-A006-0F81125E5B98}">
      <dgm:prSet/>
      <dgm:spPr/>
      <dgm:t>
        <a:bodyPr/>
        <a:lstStyle/>
        <a:p>
          <a:endParaRPr lang="en-US"/>
        </a:p>
      </dgm:t>
    </dgm:pt>
    <dgm:pt modelId="{34CAA9F0-1134-436F-8BCD-909970A64401}">
      <dgm:prSet custT="1"/>
      <dgm:spPr/>
      <dgm:t>
        <a:bodyPr/>
        <a:lstStyle/>
        <a:p>
          <a:pPr>
            <a:buFont typeface="+mj-lt"/>
            <a:buAutoNum type="arabicPeriod"/>
          </a:pPr>
          <a:r>
            <a:rPr lang="nb-NO" sz="2400" dirty="0" err="1"/>
            <a:t>Bevaringsbiologisk</a:t>
          </a:r>
          <a:r>
            <a:rPr lang="nb-NO" sz="2400" dirty="0"/>
            <a:t> (rødlistestatus og tilstand). </a:t>
          </a:r>
          <a:endParaRPr lang="en-US" sz="2400" dirty="0"/>
        </a:p>
      </dgm:t>
    </dgm:pt>
    <dgm:pt modelId="{2A507930-5DDC-4E93-A691-069C47B3BCB2}" type="parTrans" cxnId="{DAB138A3-BE5F-4596-82D4-F9A608C61E68}">
      <dgm:prSet/>
      <dgm:spPr/>
      <dgm:t>
        <a:bodyPr/>
        <a:lstStyle/>
        <a:p>
          <a:endParaRPr lang="en-US"/>
        </a:p>
      </dgm:t>
    </dgm:pt>
    <dgm:pt modelId="{DDD0F64A-7ACA-4951-A506-E616959280FF}" type="sibTrans" cxnId="{DAB138A3-BE5F-4596-82D4-F9A608C61E68}">
      <dgm:prSet/>
      <dgm:spPr/>
      <dgm:t>
        <a:bodyPr/>
        <a:lstStyle/>
        <a:p>
          <a:endParaRPr lang="en-US"/>
        </a:p>
      </dgm:t>
    </dgm:pt>
    <dgm:pt modelId="{F7CC7E61-D6F3-41B4-A20E-941F886A6A20}" type="pres">
      <dgm:prSet presAssocID="{9A37A5B1-4645-4B94-9B7D-3620DE0E429C}" presName="linear" presStyleCnt="0">
        <dgm:presLayoutVars>
          <dgm:animLvl val="lvl"/>
          <dgm:resizeHandles val="exact"/>
        </dgm:presLayoutVars>
      </dgm:prSet>
      <dgm:spPr/>
    </dgm:pt>
    <dgm:pt modelId="{1A482CC6-7738-4EA6-99D7-DEE5A8387BFA}" type="pres">
      <dgm:prSet presAssocID="{B3F0FE5B-8F0B-45A0-B669-28B8755F1354}" presName="parentText" presStyleLbl="node1" presStyleIdx="0" presStyleCnt="1">
        <dgm:presLayoutVars>
          <dgm:chMax val="0"/>
          <dgm:bulletEnabled val="1"/>
        </dgm:presLayoutVars>
      </dgm:prSet>
      <dgm:spPr/>
    </dgm:pt>
    <dgm:pt modelId="{517AED67-9F09-4AA0-A9A1-BC7844A8BE7B}" type="pres">
      <dgm:prSet presAssocID="{B3F0FE5B-8F0B-45A0-B669-28B8755F1354}" presName="childText" presStyleLbl="revTx" presStyleIdx="0" presStyleCnt="1" custScaleY="137318">
        <dgm:presLayoutVars>
          <dgm:bulletEnabled val="1"/>
        </dgm:presLayoutVars>
      </dgm:prSet>
      <dgm:spPr/>
    </dgm:pt>
  </dgm:ptLst>
  <dgm:cxnLst>
    <dgm:cxn modelId="{B748A203-B753-4089-9F3E-73955D139A14}" srcId="{9A37A5B1-4645-4B94-9B7D-3620DE0E429C}" destId="{B3F0FE5B-8F0B-45A0-B669-28B8755F1354}" srcOrd="0" destOrd="0" parTransId="{FFFD97B7-0FD8-4023-902E-047F9148D01C}" sibTransId="{F1BAB83D-FF8E-4350-9222-4E00A7A3118F}"/>
    <dgm:cxn modelId="{2F0E990E-E723-4F90-A4B7-4F6CF3EE221E}" type="presOf" srcId="{B3F0FE5B-8F0B-45A0-B669-28B8755F1354}" destId="{1A482CC6-7738-4EA6-99D7-DEE5A8387BFA}" srcOrd="0" destOrd="0" presId="urn:microsoft.com/office/officeart/2005/8/layout/vList2"/>
    <dgm:cxn modelId="{8606F111-3D7E-49C7-9A59-28B33FBC3FFF}" srcId="{B3F0FE5B-8F0B-45A0-B669-28B8755F1354}" destId="{EB8F5790-49F4-43EE-A022-93E643DCE2F6}" srcOrd="0" destOrd="0" parTransId="{7F607552-4702-4836-950D-5F42F1F355B6}" sibTransId="{4A897A26-711E-494F-8FF1-8AE1FE308AB8}"/>
    <dgm:cxn modelId="{9DFB4514-2A1F-4314-A006-0F81125E5B98}" srcId="{B3F0FE5B-8F0B-45A0-B669-28B8755F1354}" destId="{A455CD83-9ED4-463F-9192-ADDFB89FD7F9}" srcOrd="1" destOrd="0" parTransId="{1E984344-9D49-4388-8BB2-74B566CDFC4E}" sibTransId="{4FAE591D-A371-4F31-87C4-44030395C7D7}"/>
    <dgm:cxn modelId="{F35CD845-0354-4C38-A6F5-5662095A9945}" type="presOf" srcId="{A455CD83-9ED4-463F-9192-ADDFB89FD7F9}" destId="{517AED67-9F09-4AA0-A9A1-BC7844A8BE7B}" srcOrd="0" destOrd="1" presId="urn:microsoft.com/office/officeart/2005/8/layout/vList2"/>
    <dgm:cxn modelId="{69D00F79-2A42-4B91-B3E9-947A989D4798}" type="presOf" srcId="{9A37A5B1-4645-4B94-9B7D-3620DE0E429C}" destId="{F7CC7E61-D6F3-41B4-A20E-941F886A6A20}" srcOrd="0" destOrd="0" presId="urn:microsoft.com/office/officeart/2005/8/layout/vList2"/>
    <dgm:cxn modelId="{E1853DA1-6CF7-4AB8-BC2C-DC41A643D6BE}" type="presOf" srcId="{34CAA9F0-1134-436F-8BCD-909970A64401}" destId="{517AED67-9F09-4AA0-A9A1-BC7844A8BE7B}" srcOrd="0" destOrd="2" presId="urn:microsoft.com/office/officeart/2005/8/layout/vList2"/>
    <dgm:cxn modelId="{DAB138A3-BE5F-4596-82D4-F9A608C61E68}" srcId="{B3F0FE5B-8F0B-45A0-B669-28B8755F1354}" destId="{34CAA9F0-1134-436F-8BCD-909970A64401}" srcOrd="2" destOrd="0" parTransId="{2A507930-5DDC-4E93-A691-069C47B3BCB2}" sibTransId="{DDD0F64A-7ACA-4951-A506-E616959280FF}"/>
    <dgm:cxn modelId="{4ACA3ADE-0B57-4D05-942D-EA6D5A5C2DD2}" type="presOf" srcId="{EB8F5790-49F4-43EE-A022-93E643DCE2F6}" destId="{517AED67-9F09-4AA0-A9A1-BC7844A8BE7B}" srcOrd="0" destOrd="0" presId="urn:microsoft.com/office/officeart/2005/8/layout/vList2"/>
    <dgm:cxn modelId="{9C3C8A53-7977-49E5-96A6-6C6BC99B602D}" type="presParOf" srcId="{F7CC7E61-D6F3-41B4-A20E-941F886A6A20}" destId="{1A482CC6-7738-4EA6-99D7-DEE5A8387BFA}" srcOrd="0" destOrd="0" presId="urn:microsoft.com/office/officeart/2005/8/layout/vList2"/>
    <dgm:cxn modelId="{9810467E-D16C-4EC9-9FFE-E03BE73E5463}" type="presParOf" srcId="{F7CC7E61-D6F3-41B4-A20E-941F886A6A20}" destId="{517AED67-9F09-4AA0-A9A1-BC7844A8BE7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82CC6-7738-4EA6-99D7-DEE5A8387BFA}">
      <dsp:nvSpPr>
        <dsp:cNvPr id="0" name=""/>
        <dsp:cNvSpPr/>
      </dsp:nvSpPr>
      <dsp:spPr>
        <a:xfrm>
          <a:off x="0" y="3032"/>
          <a:ext cx="5029199" cy="113451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b-NO" sz="2400" kern="1200" dirty="0"/>
            <a:t>Dyrs sårbarhet for forstyrrelse kan beskrives ut i fra tre ulike innfallsvinkler: </a:t>
          </a:r>
          <a:endParaRPr lang="en-US" sz="2400" kern="1200" dirty="0"/>
        </a:p>
      </dsp:txBody>
      <dsp:txXfrm>
        <a:off x="55382" y="58414"/>
        <a:ext cx="4918435" cy="1023747"/>
      </dsp:txXfrm>
    </dsp:sp>
    <dsp:sp modelId="{517AED67-9F09-4AA0-A9A1-BC7844A8BE7B}">
      <dsp:nvSpPr>
        <dsp:cNvPr id="0" name=""/>
        <dsp:cNvSpPr/>
      </dsp:nvSpPr>
      <dsp:spPr>
        <a:xfrm>
          <a:off x="0" y="1137543"/>
          <a:ext cx="5029199" cy="415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677" tIns="30480" rIns="170688" bIns="30480" numCol="1" spcCol="1270" anchor="t" anchorCtr="0">
          <a:noAutofit/>
        </a:bodyPr>
        <a:lstStyle/>
        <a:p>
          <a:pPr marL="228600" lvl="1" indent="-228600" algn="l" defTabSz="1066800">
            <a:lnSpc>
              <a:spcPct val="90000"/>
            </a:lnSpc>
            <a:spcBef>
              <a:spcPct val="0"/>
            </a:spcBef>
            <a:spcAft>
              <a:spcPct val="20000"/>
            </a:spcAft>
            <a:buFont typeface="+mj-lt"/>
            <a:buAutoNum type="arabicPeriod"/>
          </a:pPr>
          <a:r>
            <a:rPr lang="nb-NO" sz="2400" kern="1200" dirty="0"/>
            <a:t>Økologisk (egenskaper ved arten, altså artens sensitivitet som defineres uavhengig av faktisk påvirkning)</a:t>
          </a:r>
          <a:br>
            <a:rPr lang="nb-NO" sz="2400" kern="1200" dirty="0"/>
          </a:br>
          <a:endParaRPr lang="en-US" sz="2400" kern="1200" dirty="0"/>
        </a:p>
        <a:p>
          <a:pPr marL="228600" lvl="1" indent="-228600" algn="l" defTabSz="1066800">
            <a:lnSpc>
              <a:spcPct val="90000"/>
            </a:lnSpc>
            <a:spcBef>
              <a:spcPct val="0"/>
            </a:spcBef>
            <a:spcAft>
              <a:spcPct val="20000"/>
            </a:spcAft>
            <a:buFont typeface="+mj-lt"/>
            <a:buAutoNum type="arabicPeriod"/>
          </a:pPr>
          <a:r>
            <a:rPr lang="nb-NO" sz="2400" kern="1200" dirty="0"/>
            <a:t>Grad/type av påvirkning (egenskaper ved påvirkningen)</a:t>
          </a:r>
          <a:br>
            <a:rPr lang="nb-NO" sz="2400" kern="1200" dirty="0"/>
          </a:br>
          <a:endParaRPr lang="en-US" sz="2400" kern="1200" dirty="0"/>
        </a:p>
        <a:p>
          <a:pPr marL="228600" lvl="1" indent="-228600" algn="l" defTabSz="1066800">
            <a:lnSpc>
              <a:spcPct val="90000"/>
            </a:lnSpc>
            <a:spcBef>
              <a:spcPct val="0"/>
            </a:spcBef>
            <a:spcAft>
              <a:spcPct val="20000"/>
            </a:spcAft>
            <a:buFont typeface="+mj-lt"/>
            <a:buAutoNum type="arabicPeriod"/>
          </a:pPr>
          <a:r>
            <a:rPr lang="nb-NO" sz="2400" kern="1200" dirty="0" err="1"/>
            <a:t>Bevaringsbiologisk</a:t>
          </a:r>
          <a:r>
            <a:rPr lang="nb-NO" sz="2400" kern="1200" dirty="0"/>
            <a:t> (rødlistestatus og tilstand). </a:t>
          </a:r>
          <a:endParaRPr lang="en-US" sz="2400" kern="1200" dirty="0"/>
        </a:p>
      </dsp:txBody>
      <dsp:txXfrm>
        <a:off x="0" y="1137543"/>
        <a:ext cx="5029199" cy="41585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EF2C-F59B-400A-8200-BBD83617AB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B58F3FD4-DFDA-4EF7-A159-04FC371334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8537EBAB-DD0C-42AD-9602-4B927A77AB2E}"/>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5" name="Footer Placeholder 4">
            <a:extLst>
              <a:ext uri="{FF2B5EF4-FFF2-40B4-BE49-F238E27FC236}">
                <a16:creationId xmlns:a16="http://schemas.microsoft.com/office/drawing/2014/main" id="{87264FD1-1D84-47CE-8E97-23EE2BC167C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EAF5A1F-2C63-4A77-9F44-1290134FA5D1}"/>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2354817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06B4-9B0F-49D3-B62F-79F11B76D95E}"/>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438795F5-47D9-4A43-B50D-1BF93FF21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5CE56429-BD0B-46BC-BA14-ED497D2CABD9}"/>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5" name="Footer Placeholder 4">
            <a:extLst>
              <a:ext uri="{FF2B5EF4-FFF2-40B4-BE49-F238E27FC236}">
                <a16:creationId xmlns:a16="http://schemas.microsoft.com/office/drawing/2014/main" id="{2F0F0E2A-CA57-4C68-8C73-6D1D817855E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8742D52-8484-4C77-8254-65CB0260E8B9}"/>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381629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7F82B-40A6-41FE-A904-1DE0F3291D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1E524298-9963-42D8-B9DD-CF338BBC2F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8DF9C14-F744-4CCB-A839-B7FA930C8A4B}"/>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5" name="Footer Placeholder 4">
            <a:extLst>
              <a:ext uri="{FF2B5EF4-FFF2-40B4-BE49-F238E27FC236}">
                <a16:creationId xmlns:a16="http://schemas.microsoft.com/office/drawing/2014/main" id="{0F68AA4B-E7E2-4F46-838F-7AD88BB4611E}"/>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66462A0-1CB6-4266-A0DB-DEF09C4029A1}"/>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25354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5782-5348-4354-B4ED-4B9D5C8A3F0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D9C4A37C-2489-47B5-937B-F2B3A4F71A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DE794A9-340A-44F0-93D9-538646454A26}"/>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5" name="Footer Placeholder 4">
            <a:extLst>
              <a:ext uri="{FF2B5EF4-FFF2-40B4-BE49-F238E27FC236}">
                <a16:creationId xmlns:a16="http://schemas.microsoft.com/office/drawing/2014/main" id="{50304D1C-EA7D-4367-BCDB-9D26215FD9C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8AB2C02-D860-406C-A336-556BBD93E9A7}"/>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107061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DB39F-5B09-4C8D-BB3B-2887C644EC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6C7F5FB9-7294-49C3-A1BC-2EFBAF670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F5AE86-78FA-49CB-A030-E3BDC5DD61FC}"/>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5" name="Footer Placeholder 4">
            <a:extLst>
              <a:ext uri="{FF2B5EF4-FFF2-40B4-BE49-F238E27FC236}">
                <a16:creationId xmlns:a16="http://schemas.microsoft.com/office/drawing/2014/main" id="{30A53B28-EEF6-4C34-A3F1-5054AB1BF19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7C7FF695-B75D-4907-BC13-4068985ECABA}"/>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73272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80F1-8656-454C-BB0D-AAF4947389FC}"/>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2C8EFA91-DFEB-428E-8276-6C79C244ED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EC5D0A39-A17F-46DA-A58A-A8C934323C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E584347B-E7AD-45EE-8EDE-515858DCD71B}"/>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6" name="Footer Placeholder 5">
            <a:extLst>
              <a:ext uri="{FF2B5EF4-FFF2-40B4-BE49-F238E27FC236}">
                <a16:creationId xmlns:a16="http://schemas.microsoft.com/office/drawing/2014/main" id="{31B7E914-6BC1-49B4-873B-8F022082197E}"/>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0FF66D9-283B-490E-A901-A2D4AB55C627}"/>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95749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5F06-FA9D-4048-A688-7EB1C81233FD}"/>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6E4EDAA2-531D-45F7-90C9-687CC962F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BA56AF-11C8-4859-8485-4C1219E3EC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D1CE1F7E-06A2-4DDB-AD44-3BD8029B04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056542-AA8E-4873-A49E-24FB4ED60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D6D30CC6-2EB9-427F-A6F4-D0AD1DD2EAE6}"/>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8" name="Footer Placeholder 7">
            <a:extLst>
              <a:ext uri="{FF2B5EF4-FFF2-40B4-BE49-F238E27FC236}">
                <a16:creationId xmlns:a16="http://schemas.microsoft.com/office/drawing/2014/main" id="{4F57AF24-980A-45D4-AB62-7598DD2B54A4}"/>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5B00FDAB-2FBF-4E2A-9EE1-A60DBFA33549}"/>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1043974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35DC-ED2E-47C6-8123-0D0B5B8E301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B5777305-A534-412C-8CFD-C85D412742D5}"/>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4" name="Footer Placeholder 3">
            <a:extLst>
              <a:ext uri="{FF2B5EF4-FFF2-40B4-BE49-F238E27FC236}">
                <a16:creationId xmlns:a16="http://schemas.microsoft.com/office/drawing/2014/main" id="{2CF60E43-28A3-4194-8A3A-9F40BA4B6E2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05FC9A2-0F2A-4299-811D-54555CA4BAD5}"/>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102597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88CCA-C6A3-468E-A8E5-AAB49D3ADE38}"/>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3" name="Footer Placeholder 2">
            <a:extLst>
              <a:ext uri="{FF2B5EF4-FFF2-40B4-BE49-F238E27FC236}">
                <a16:creationId xmlns:a16="http://schemas.microsoft.com/office/drawing/2014/main" id="{57E01C37-1AA7-4B2C-AB9D-B298094456E9}"/>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9E85A2B7-AE38-4550-9960-2826586C0804}"/>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412068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5C87-177F-45CB-8F59-67C87186F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7DCDFEB2-BD2F-40BE-A4D1-8587D5AAB1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9D885DA3-E314-45AB-BEC0-D4E6D7451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605E6-8B40-4649-8C45-FFBD721D2E5B}"/>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6" name="Footer Placeholder 5">
            <a:extLst>
              <a:ext uri="{FF2B5EF4-FFF2-40B4-BE49-F238E27FC236}">
                <a16:creationId xmlns:a16="http://schemas.microsoft.com/office/drawing/2014/main" id="{44015B6A-FBDD-4223-80B8-EAE5472C32D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05D75E21-BC82-43A2-96A4-6034A22866CD}"/>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146603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6083-9E45-42CF-ADB4-84E3DD903C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42B93056-4B35-443A-8085-E330F3CD2B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8161C6AD-82D2-4E71-9865-CC94B2C0D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F4EBA-B187-4918-B74A-6757845DCB2A}"/>
              </a:ext>
            </a:extLst>
          </p:cNvPr>
          <p:cNvSpPr>
            <a:spLocks noGrp="1"/>
          </p:cNvSpPr>
          <p:nvPr>
            <p:ph type="dt" sz="half" idx="10"/>
          </p:nvPr>
        </p:nvSpPr>
        <p:spPr/>
        <p:txBody>
          <a:bodyPr/>
          <a:lstStyle/>
          <a:p>
            <a:fld id="{AAF4078E-EB94-41F0-A613-D32C2CA59C58}" type="datetimeFigureOut">
              <a:rPr lang="nb-NO" smtClean="0"/>
              <a:t>04.03.2021</a:t>
            </a:fld>
            <a:endParaRPr lang="nb-NO"/>
          </a:p>
        </p:txBody>
      </p:sp>
      <p:sp>
        <p:nvSpPr>
          <p:cNvPr id="6" name="Footer Placeholder 5">
            <a:extLst>
              <a:ext uri="{FF2B5EF4-FFF2-40B4-BE49-F238E27FC236}">
                <a16:creationId xmlns:a16="http://schemas.microsoft.com/office/drawing/2014/main" id="{B5DE0D1B-4B7A-496C-A38E-E7A90F64E94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43575C9-A910-4EA5-91B9-E3AC51F7BB96}"/>
              </a:ext>
            </a:extLst>
          </p:cNvPr>
          <p:cNvSpPr>
            <a:spLocks noGrp="1"/>
          </p:cNvSpPr>
          <p:nvPr>
            <p:ph type="sldNum" sz="quarter" idx="12"/>
          </p:nvPr>
        </p:nvSpPr>
        <p:spPr/>
        <p:txBody>
          <a:bodyPr/>
          <a:lstStyle/>
          <a:p>
            <a:fld id="{14C8EAEB-0725-497E-A5A0-82F3DE761524}" type="slidenum">
              <a:rPr lang="nb-NO" smtClean="0"/>
              <a:t>‹#›</a:t>
            </a:fld>
            <a:endParaRPr lang="nb-NO"/>
          </a:p>
        </p:txBody>
      </p:sp>
    </p:spTree>
    <p:extLst>
      <p:ext uri="{BB962C8B-B14F-4D97-AF65-F5344CB8AC3E}">
        <p14:creationId xmlns:p14="http://schemas.microsoft.com/office/powerpoint/2010/main" val="1939581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D75C6-205A-49F4-BA71-33D76A2FB2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7C9E0977-10CB-494F-802A-7C8747983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74435B7-1923-4A81-8457-1C9D8711C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4078E-EB94-41F0-A613-D32C2CA59C58}" type="datetimeFigureOut">
              <a:rPr lang="nb-NO" smtClean="0"/>
              <a:t>04.03.2021</a:t>
            </a:fld>
            <a:endParaRPr lang="nb-NO"/>
          </a:p>
        </p:txBody>
      </p:sp>
      <p:sp>
        <p:nvSpPr>
          <p:cNvPr id="5" name="Footer Placeholder 4">
            <a:extLst>
              <a:ext uri="{FF2B5EF4-FFF2-40B4-BE49-F238E27FC236}">
                <a16:creationId xmlns:a16="http://schemas.microsoft.com/office/drawing/2014/main" id="{0E66FDAF-0D4D-4A7E-9117-CAA7734C06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53209508-1537-4DB5-8929-88E2129153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8EAEB-0725-497E-A5A0-82F3DE761524}" type="slidenum">
              <a:rPr lang="nb-NO" smtClean="0"/>
              <a:t>‹#›</a:t>
            </a:fld>
            <a:endParaRPr lang="nb-NO"/>
          </a:p>
        </p:txBody>
      </p:sp>
    </p:spTree>
    <p:extLst>
      <p:ext uri="{BB962C8B-B14F-4D97-AF65-F5344CB8AC3E}">
        <p14:creationId xmlns:p14="http://schemas.microsoft.com/office/powerpoint/2010/main" val="3129240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www.flickr.com/photos/trondheimhavn/9595275153/" TargetMode="External"/><Relationship Id="rId5" Type="http://schemas.openxmlformats.org/officeDocument/2006/relationships/image" Target="../media/image23.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0D11FF-3B1F-4CD3-B8CA-6CC85F416269}"/>
              </a:ext>
            </a:extLst>
          </p:cNvPr>
          <p:cNvSpPr>
            <a:spLocks noGrp="1"/>
          </p:cNvSpPr>
          <p:nvPr>
            <p:ph type="ctrTitle"/>
          </p:nvPr>
        </p:nvSpPr>
        <p:spPr>
          <a:xfrm>
            <a:off x="6590967" y="4698258"/>
            <a:ext cx="4805996" cy="1297115"/>
          </a:xfrm>
        </p:spPr>
        <p:txBody>
          <a:bodyPr anchor="t">
            <a:normAutofit/>
          </a:bodyPr>
          <a:lstStyle/>
          <a:p>
            <a:pPr algn="l"/>
            <a:r>
              <a:rPr lang="nb-NO" sz="4100" b="1" dirty="0">
                <a:solidFill>
                  <a:srgbClr val="000000"/>
                </a:solidFill>
              </a:rPr>
              <a:t>Effekter av (motor) ferdsel på vilt</a:t>
            </a:r>
          </a:p>
        </p:txBody>
      </p:sp>
      <p:sp>
        <p:nvSpPr>
          <p:cNvPr id="3" name="Subtitle 2">
            <a:extLst>
              <a:ext uri="{FF2B5EF4-FFF2-40B4-BE49-F238E27FC236}">
                <a16:creationId xmlns:a16="http://schemas.microsoft.com/office/drawing/2014/main" id="{3037D7B4-D4A5-4BA8-B104-6A0CE065EA1F}"/>
              </a:ext>
            </a:extLst>
          </p:cNvPr>
          <p:cNvSpPr>
            <a:spLocks noGrp="1"/>
          </p:cNvSpPr>
          <p:nvPr>
            <p:ph type="subTitle" idx="1"/>
          </p:nvPr>
        </p:nvSpPr>
        <p:spPr>
          <a:xfrm>
            <a:off x="6399380" y="5736686"/>
            <a:ext cx="5409521" cy="838831"/>
          </a:xfrm>
        </p:spPr>
        <p:txBody>
          <a:bodyPr anchor="b">
            <a:normAutofit/>
          </a:bodyPr>
          <a:lstStyle/>
          <a:p>
            <a:pPr algn="l"/>
            <a:r>
              <a:rPr lang="nb-NO" sz="1800" dirty="0">
                <a:solidFill>
                  <a:srgbClr val="000000"/>
                </a:solidFill>
              </a:rPr>
              <a:t>Kurs for kommuner i Troms og Finnmark, 4. mars 2021</a:t>
            </a:r>
          </a:p>
          <a:p>
            <a:pPr algn="l"/>
            <a:r>
              <a:rPr lang="nb-NO" sz="1800" dirty="0">
                <a:solidFill>
                  <a:srgbClr val="000000"/>
                </a:solidFill>
              </a:rPr>
              <a:t>Oddgeir Andersen, NINA. </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409395C-9762-489A-A6E5-307BEC570CDB}"/>
              </a:ext>
            </a:extLst>
          </p:cNvPr>
          <p:cNvPicPr>
            <a:picLocks noChangeAspect="1"/>
          </p:cNvPicPr>
          <p:nvPr/>
        </p:nvPicPr>
        <p:blipFill rotWithShape="1">
          <a:blip r:embed="rId3"/>
          <a:srcRect l="65916" t="11200" r="22417" b="36800"/>
          <a:stretch/>
        </p:blipFill>
        <p:spPr>
          <a:xfrm>
            <a:off x="383099" y="1266968"/>
            <a:ext cx="3706801" cy="5162892"/>
          </a:xfrm>
          <a:custGeom>
            <a:avLst/>
            <a:gdLst/>
            <a:ahLst/>
            <a:cxnLst/>
            <a:rect l="l" t="t" r="r" b="b"/>
            <a:pathLst>
              <a:path w="4141760" h="4377846">
                <a:moveTo>
                  <a:pt x="0" y="0"/>
                </a:moveTo>
                <a:lnTo>
                  <a:pt x="4141760" y="0"/>
                </a:lnTo>
                <a:lnTo>
                  <a:pt x="4141760" y="4377846"/>
                </a:lnTo>
                <a:lnTo>
                  <a:pt x="0" y="4377846"/>
                </a:lnTo>
                <a:close/>
              </a:path>
            </a:pathLst>
          </a:custGeom>
        </p:spPr>
      </p:pic>
      <p:pic>
        <p:nvPicPr>
          <p:cNvPr id="8" name="Bilde 1" descr="Foto: Statsforvalteren i Troms og Finnmark">
            <a:extLst>
              <a:ext uri="{FF2B5EF4-FFF2-40B4-BE49-F238E27FC236}">
                <a16:creationId xmlns:a16="http://schemas.microsoft.com/office/drawing/2014/main" id="{525BA1EE-C148-42B5-AB6F-3223612A8C9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13100" y="7934"/>
            <a:ext cx="5760720" cy="3840480"/>
          </a:xfrm>
          <a:prstGeom prst="rect">
            <a:avLst/>
          </a:prstGeom>
        </p:spPr>
      </p:pic>
      <p:sp>
        <p:nvSpPr>
          <p:cNvPr id="4" name="Rectangle 3">
            <a:extLst>
              <a:ext uri="{FF2B5EF4-FFF2-40B4-BE49-F238E27FC236}">
                <a16:creationId xmlns:a16="http://schemas.microsoft.com/office/drawing/2014/main" id="{D7363891-0A47-44E9-BFD2-34D41010C810}"/>
              </a:ext>
            </a:extLst>
          </p:cNvPr>
          <p:cNvSpPr/>
          <p:nvPr/>
        </p:nvSpPr>
        <p:spPr>
          <a:xfrm>
            <a:off x="6456903" y="3910395"/>
            <a:ext cx="4159665" cy="369332"/>
          </a:xfrm>
          <a:prstGeom prst="rect">
            <a:avLst/>
          </a:prstGeom>
        </p:spPr>
        <p:txBody>
          <a:bodyPr wrap="none">
            <a:spAutoFit/>
          </a:bodyPr>
          <a:lstStyle/>
          <a:p>
            <a:r>
              <a:rPr lang="nb-NO" dirty="0">
                <a:solidFill>
                  <a:srgbClr val="000000"/>
                </a:solidFill>
              </a:rPr>
              <a:t>Foto: Statsforvalteren i Troms og Finnmark</a:t>
            </a:r>
          </a:p>
        </p:txBody>
      </p:sp>
    </p:spTree>
    <p:extLst>
      <p:ext uri="{BB962C8B-B14F-4D97-AF65-F5344CB8AC3E}">
        <p14:creationId xmlns:p14="http://schemas.microsoft.com/office/powerpoint/2010/main" val="3867307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829B-65AD-499A-886F-84A5CEDD418F}"/>
              </a:ext>
            </a:extLst>
          </p:cNvPr>
          <p:cNvSpPr>
            <a:spLocks noGrp="1"/>
          </p:cNvSpPr>
          <p:nvPr>
            <p:ph type="title"/>
          </p:nvPr>
        </p:nvSpPr>
        <p:spPr>
          <a:xfrm>
            <a:off x="4636008" y="629266"/>
            <a:ext cx="6903720" cy="997233"/>
          </a:xfrm>
        </p:spPr>
        <p:txBody>
          <a:bodyPr>
            <a:normAutofit/>
          </a:bodyPr>
          <a:lstStyle/>
          <a:p>
            <a:r>
              <a:rPr lang="nb-NO" dirty="0"/>
              <a:t>Type påvirkning</a:t>
            </a:r>
          </a:p>
        </p:txBody>
      </p:sp>
      <p:sp>
        <p:nvSpPr>
          <p:cNvPr id="14" name="Rectangle 13">
            <a:extLst>
              <a:ext uri="{FF2B5EF4-FFF2-40B4-BE49-F238E27FC236}">
                <a16:creationId xmlns:a16="http://schemas.microsoft.com/office/drawing/2014/main" id="{F88DA1F7-243F-4238-B2E5-D9BC0A53C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rgbClr val="3D3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A7FC5E3B-10AB-47E5-A8FC-14E8B42CE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131819"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descr="Et bilde som inneholder vei&#10;&#10;Automatisk generert beskrivelse">
            <a:extLst>
              <a:ext uri="{FF2B5EF4-FFF2-40B4-BE49-F238E27FC236}">
                <a16:creationId xmlns:a16="http://schemas.microsoft.com/office/drawing/2014/main" id="{2E149701-8F0B-4356-B772-9E302622A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84" y="2567305"/>
            <a:ext cx="1379957" cy="1971368"/>
          </a:xfrm>
          <a:prstGeom prst="rect">
            <a:avLst/>
          </a:prstGeom>
        </p:spPr>
      </p:pic>
      <p:pic>
        <p:nvPicPr>
          <p:cNvPr id="5" name="Bilde 4" descr="Et bilde som inneholder helikopter, insekt, luftfartøy&#10;&#10;Automatisk generert beskrivelse">
            <a:extLst>
              <a:ext uri="{FF2B5EF4-FFF2-40B4-BE49-F238E27FC236}">
                <a16:creationId xmlns:a16="http://schemas.microsoft.com/office/drawing/2014/main" id="{0DE99A28-DEC1-4B85-8609-F857AF6AA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064" y="629266"/>
            <a:ext cx="1526459" cy="1594214"/>
          </a:xfrm>
          <a:prstGeom prst="rect">
            <a:avLst/>
          </a:prstGeom>
        </p:spPr>
      </p:pic>
      <p:pic>
        <p:nvPicPr>
          <p:cNvPr id="7" name="Bilde 6" descr="Et bilde som inneholder snøscooter, transport&#10;&#10;Automatisk generert beskrivelse">
            <a:extLst>
              <a:ext uri="{FF2B5EF4-FFF2-40B4-BE49-F238E27FC236}">
                <a16:creationId xmlns:a16="http://schemas.microsoft.com/office/drawing/2014/main" id="{908F651F-A0E0-4D1F-BFDF-42CEB559F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640" y="2134218"/>
            <a:ext cx="2385766" cy="1586535"/>
          </a:xfrm>
          <a:prstGeom prst="rect">
            <a:avLst/>
          </a:prstGeom>
          <a:effectLst/>
        </p:spPr>
      </p:pic>
      <p:sp>
        <p:nvSpPr>
          <p:cNvPr id="3" name="Content Placeholder 2">
            <a:extLst>
              <a:ext uri="{FF2B5EF4-FFF2-40B4-BE49-F238E27FC236}">
                <a16:creationId xmlns:a16="http://schemas.microsoft.com/office/drawing/2014/main" id="{28AE0546-EEFC-424B-90FC-C5E519E39569}"/>
              </a:ext>
            </a:extLst>
          </p:cNvPr>
          <p:cNvSpPr>
            <a:spLocks noGrp="1"/>
          </p:cNvSpPr>
          <p:nvPr>
            <p:ph idx="1"/>
          </p:nvPr>
        </p:nvSpPr>
        <p:spPr>
          <a:xfrm>
            <a:off x="4636007" y="1467566"/>
            <a:ext cx="6903721" cy="4908957"/>
          </a:xfrm>
        </p:spPr>
        <p:txBody>
          <a:bodyPr>
            <a:normAutofit fontScale="92500"/>
          </a:bodyPr>
          <a:lstStyle/>
          <a:p>
            <a:pPr marL="0" indent="0">
              <a:buNone/>
            </a:pPr>
            <a:endParaRPr lang="nb-NO" sz="2000" dirty="0"/>
          </a:p>
          <a:p>
            <a:pPr marL="514350" indent="-514350">
              <a:buFont typeface="+mj-lt"/>
              <a:buAutoNum type="arabicPeriod"/>
            </a:pPr>
            <a:r>
              <a:rPr lang="nb-NO" sz="2400" dirty="0"/>
              <a:t>Forstyrrelser som er rettet mot dyret forstyrrer mest</a:t>
            </a:r>
          </a:p>
          <a:p>
            <a:pPr marL="514350" indent="-514350">
              <a:buFont typeface="+mj-lt"/>
              <a:buAutoNum type="arabicPeriod"/>
            </a:pPr>
            <a:r>
              <a:rPr lang="nb-NO" sz="2400" dirty="0"/>
              <a:t>Forstyrrelse med overhøyde (luftfartøy) skremmer mest</a:t>
            </a:r>
          </a:p>
          <a:p>
            <a:pPr marL="514350" indent="-514350">
              <a:buFont typeface="+mj-lt"/>
              <a:buAutoNum type="arabicPeriod"/>
            </a:pPr>
            <a:r>
              <a:rPr lang="nb-NO" sz="2400" dirty="0"/>
              <a:t>Stor fart skremmer mest</a:t>
            </a:r>
          </a:p>
          <a:p>
            <a:pPr marL="514350" indent="-514350">
              <a:buFont typeface="+mj-lt"/>
              <a:buAutoNum type="arabicPeriod"/>
            </a:pPr>
            <a:r>
              <a:rPr lang="nb-NO" sz="2400" dirty="0"/>
              <a:t>Spredt forstyrrelse skremmer mer enn kanalisert ferdsel</a:t>
            </a:r>
          </a:p>
          <a:p>
            <a:pPr marL="514350" indent="-514350">
              <a:buFont typeface="+mj-lt"/>
              <a:buAutoNum type="arabicPeriod"/>
            </a:pPr>
            <a:r>
              <a:rPr lang="nb-NO" sz="2400" dirty="0"/>
              <a:t>Dyr er mer sårbar i enkelte sesonger (yngletid)</a:t>
            </a:r>
          </a:p>
          <a:p>
            <a:pPr marL="514350" indent="-514350">
              <a:buFont typeface="+mj-lt"/>
              <a:buAutoNum type="arabicPeriod"/>
            </a:pPr>
            <a:r>
              <a:rPr lang="nb-NO" sz="2400" dirty="0"/>
              <a:t>Hvor ofte en lokalitet blir forstyrret kan ha innvirkning på om utfallet blir negativt </a:t>
            </a:r>
          </a:p>
          <a:p>
            <a:pPr marL="514350" indent="-514350">
              <a:buFont typeface="+mj-lt"/>
              <a:buAutoNum type="arabicPeriod"/>
            </a:pPr>
            <a:r>
              <a:rPr lang="nb-NO" sz="2400" dirty="0"/>
              <a:t>Negative effekter i vann (båter og vannskuter)</a:t>
            </a:r>
          </a:p>
          <a:p>
            <a:pPr marL="514350" indent="-514350">
              <a:buFont typeface="+mj-lt"/>
              <a:buAutoNum type="arabicPeriod"/>
            </a:pPr>
            <a:r>
              <a:rPr lang="nb-NO" sz="2400" dirty="0"/>
              <a:t>Støy negativt for arter som kommuniserer med lyd</a:t>
            </a:r>
          </a:p>
          <a:p>
            <a:pPr marL="514350" indent="-514350">
              <a:buFont typeface="+mj-lt"/>
              <a:buAutoNum type="arabicPeriod"/>
            </a:pPr>
            <a:endParaRPr lang="nb-NO" sz="2400" dirty="0"/>
          </a:p>
        </p:txBody>
      </p:sp>
      <p:pic>
        <p:nvPicPr>
          <p:cNvPr id="6" name="Picture 5">
            <a:extLst>
              <a:ext uri="{FF2B5EF4-FFF2-40B4-BE49-F238E27FC236}">
                <a16:creationId xmlns:a16="http://schemas.microsoft.com/office/drawing/2014/main" id="{081E7F1A-C530-4530-932E-E19992CAADE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9183" y="4403479"/>
            <a:ext cx="2768837" cy="1847741"/>
          </a:xfrm>
          <a:prstGeom prst="rect">
            <a:avLst/>
          </a:prstGeom>
        </p:spPr>
      </p:pic>
    </p:spTree>
    <p:extLst>
      <p:ext uri="{BB962C8B-B14F-4D97-AF65-F5344CB8AC3E}">
        <p14:creationId xmlns:p14="http://schemas.microsoft.com/office/powerpoint/2010/main" val="2128607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54D9E3F-CCD4-434D-AF82-B0C9076E4F30}"/>
              </a:ext>
            </a:extLst>
          </p:cNvPr>
          <p:cNvSpPr>
            <a:spLocks noGrp="1"/>
          </p:cNvSpPr>
          <p:nvPr>
            <p:ph type="title"/>
          </p:nvPr>
        </p:nvSpPr>
        <p:spPr>
          <a:xfrm>
            <a:off x="6094105" y="338329"/>
            <a:ext cx="4977976" cy="1286324"/>
          </a:xfrm>
        </p:spPr>
        <p:txBody>
          <a:bodyPr>
            <a:normAutofit fontScale="90000"/>
          </a:bodyPr>
          <a:lstStyle/>
          <a:p>
            <a:r>
              <a:rPr lang="nb-NO" dirty="0">
                <a:solidFill>
                  <a:srgbClr val="000000"/>
                </a:solidFill>
              </a:rPr>
              <a:t>Bevaringsbiologiske grunner</a:t>
            </a:r>
          </a:p>
        </p:txBody>
      </p:sp>
      <p:sp>
        <p:nvSpPr>
          <p:cNvPr id="3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Bilde 22" descr="Et bilde som inneholder rev, pattedyr, hvit&#10;&#10;Automatisk generert beskrivelse">
            <a:extLst>
              <a:ext uri="{FF2B5EF4-FFF2-40B4-BE49-F238E27FC236}">
                <a16:creationId xmlns:a16="http://schemas.microsoft.com/office/drawing/2014/main" id="{7087EDF8-B446-4504-9DEE-BAE32E78DE6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0813" r="13469"/>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9EA5BAC7-BD26-4D72-BDE6-A8B95045E70D}"/>
              </a:ext>
            </a:extLst>
          </p:cNvPr>
          <p:cNvSpPr>
            <a:spLocks noGrp="1"/>
          </p:cNvSpPr>
          <p:nvPr>
            <p:ph idx="1"/>
          </p:nvPr>
        </p:nvSpPr>
        <p:spPr>
          <a:xfrm>
            <a:off x="5453277" y="1865376"/>
            <a:ext cx="6424779" cy="4517136"/>
          </a:xfrm>
        </p:spPr>
        <p:txBody>
          <a:bodyPr anchor="ctr">
            <a:noAutofit/>
          </a:bodyPr>
          <a:lstStyle/>
          <a:p>
            <a:r>
              <a:rPr lang="nb-NO" sz="2400" dirty="0">
                <a:solidFill>
                  <a:srgbClr val="000000"/>
                </a:solidFill>
              </a:rPr>
              <a:t>Sårbarhet for forstyrrelse og forvaltningsmessig prioritering henger ikke nødvendigvis sammen. </a:t>
            </a:r>
            <a:br>
              <a:rPr lang="nb-NO" sz="2400" dirty="0">
                <a:solidFill>
                  <a:srgbClr val="000000"/>
                </a:solidFill>
              </a:rPr>
            </a:br>
            <a:endParaRPr lang="nb-NO" sz="2400" dirty="0">
              <a:solidFill>
                <a:srgbClr val="000000"/>
              </a:solidFill>
            </a:endParaRPr>
          </a:p>
          <a:p>
            <a:r>
              <a:rPr lang="nb-NO" sz="2400" dirty="0">
                <a:solidFill>
                  <a:srgbClr val="000000"/>
                </a:solidFill>
              </a:rPr>
              <a:t>Redusert reproduksjon på grunn av forstyrrelse vil ha en forvaltningsmessig større konsekvens (være mer negativt) </a:t>
            </a:r>
            <a:r>
              <a:rPr lang="nb-NO" sz="2400" b="1" dirty="0">
                <a:solidFill>
                  <a:srgbClr val="000000"/>
                </a:solidFill>
              </a:rPr>
              <a:t>dersom arten er fåtallig. </a:t>
            </a:r>
          </a:p>
          <a:p>
            <a:endParaRPr lang="nb-NO" sz="2400" dirty="0">
              <a:solidFill>
                <a:srgbClr val="000000"/>
              </a:solidFill>
            </a:endParaRPr>
          </a:p>
          <a:p>
            <a:r>
              <a:rPr lang="nb-NO" sz="2400" dirty="0">
                <a:solidFill>
                  <a:srgbClr val="000000"/>
                </a:solidFill>
              </a:rPr>
              <a:t> Bestandsstørrelse gir i noen grad også uttrykk for artens evne til å komme seg etter forstyrrelse (</a:t>
            </a:r>
            <a:r>
              <a:rPr lang="nb-NO" sz="2400" dirty="0" err="1">
                <a:solidFill>
                  <a:srgbClr val="000000"/>
                </a:solidFill>
              </a:rPr>
              <a:t>resiliens</a:t>
            </a:r>
            <a:r>
              <a:rPr lang="nb-NO" sz="2400" dirty="0">
                <a:solidFill>
                  <a:srgbClr val="000000"/>
                </a:solidFill>
              </a:rPr>
              <a:t>). </a:t>
            </a:r>
          </a:p>
        </p:txBody>
      </p:sp>
    </p:spTree>
    <p:extLst>
      <p:ext uri="{BB962C8B-B14F-4D97-AF65-F5344CB8AC3E}">
        <p14:creationId xmlns:p14="http://schemas.microsoft.com/office/powerpoint/2010/main" val="1377424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785F3-5897-456E-94B8-3E90DA408AC9}"/>
              </a:ext>
            </a:extLst>
          </p:cNvPr>
          <p:cNvSpPr>
            <a:spLocks noGrp="1"/>
          </p:cNvSpPr>
          <p:nvPr>
            <p:ph type="title"/>
          </p:nvPr>
        </p:nvSpPr>
        <p:spPr>
          <a:xfrm>
            <a:off x="838200" y="963877"/>
            <a:ext cx="3494362" cy="2615902"/>
          </a:xfrm>
        </p:spPr>
        <p:txBody>
          <a:bodyPr>
            <a:normAutofit/>
          </a:bodyPr>
          <a:lstStyle/>
          <a:p>
            <a:pPr algn="r"/>
            <a:r>
              <a:rPr lang="nb-NO" dirty="0">
                <a:solidFill>
                  <a:schemeClr val="accent1"/>
                </a:solidFill>
              </a:rPr>
              <a:t>Effekter av ferdsel i tid og rom</a:t>
            </a:r>
          </a:p>
        </p:txBody>
      </p:sp>
      <p:cxnSp>
        <p:nvCxnSpPr>
          <p:cNvPr id="27" name="Straight Connector 2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282FAD5B-E978-4D9C-BCCC-F5BB0792364C}"/>
              </a:ext>
            </a:extLst>
          </p:cNvPr>
          <p:cNvSpPr>
            <a:spLocks noGrp="1"/>
          </p:cNvSpPr>
          <p:nvPr>
            <p:ph idx="1"/>
          </p:nvPr>
        </p:nvSpPr>
        <p:spPr>
          <a:xfrm>
            <a:off x="4976031" y="731520"/>
            <a:ext cx="6636845" cy="5614416"/>
          </a:xfrm>
        </p:spPr>
        <p:txBody>
          <a:bodyPr anchor="ctr">
            <a:normAutofit/>
          </a:bodyPr>
          <a:lstStyle/>
          <a:p>
            <a:r>
              <a:rPr lang="nb-NO" dirty="0"/>
              <a:t>Sensitivitet vil variere med sesong (yngletid/fjærfelling)</a:t>
            </a:r>
          </a:p>
          <a:p>
            <a:r>
              <a:rPr lang="nb-NO" dirty="0"/>
              <a:t>Temporære (kortvarig) og permanente/langvarige forstyrrelser</a:t>
            </a:r>
          </a:p>
          <a:p>
            <a:r>
              <a:rPr lang="nb-NO" dirty="0"/>
              <a:t>Arter som er generalister tilvenner seg lettere enn arter som er spesialister</a:t>
            </a:r>
          </a:p>
          <a:p>
            <a:r>
              <a:rPr lang="nb-NO" dirty="0"/>
              <a:t>For enkelte arter (f.eks. hjortevilt) kan sensitiviteten for forstyrrelse øke, </a:t>
            </a:r>
            <a:r>
              <a:rPr lang="nb-NO" b="1" dirty="0"/>
              <a:t>jo mer åpent landskapet er</a:t>
            </a:r>
          </a:p>
        </p:txBody>
      </p:sp>
      <p:pic>
        <p:nvPicPr>
          <p:cNvPr id="6" name="Picture 5" descr="A picture containing outdoor, snow, lagomorph, mammal&#10;&#10;Description automatically generated">
            <a:extLst>
              <a:ext uri="{FF2B5EF4-FFF2-40B4-BE49-F238E27FC236}">
                <a16:creationId xmlns:a16="http://schemas.microsoft.com/office/drawing/2014/main" id="{AC77462A-A89A-464D-94B1-9FE874605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97" y="3332982"/>
            <a:ext cx="3257139" cy="3204978"/>
          </a:xfrm>
          <a:prstGeom prst="rect">
            <a:avLst/>
          </a:prstGeom>
        </p:spPr>
      </p:pic>
    </p:spTree>
    <p:extLst>
      <p:ext uri="{BB962C8B-B14F-4D97-AF65-F5344CB8AC3E}">
        <p14:creationId xmlns:p14="http://schemas.microsoft.com/office/powerpoint/2010/main" val="3026725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82FC1-E8DE-4D5C-BF00-27DE4F16CC88}"/>
              </a:ext>
            </a:extLst>
          </p:cNvPr>
          <p:cNvSpPr>
            <a:spLocks noGrp="1"/>
          </p:cNvSpPr>
          <p:nvPr>
            <p:ph type="title"/>
          </p:nvPr>
        </p:nvSpPr>
        <p:spPr>
          <a:xfrm>
            <a:off x="466722" y="586855"/>
            <a:ext cx="3201366" cy="3387497"/>
          </a:xfrm>
        </p:spPr>
        <p:txBody>
          <a:bodyPr anchor="b">
            <a:normAutofit/>
          </a:bodyPr>
          <a:lstStyle/>
          <a:p>
            <a:pPr algn="r"/>
            <a:r>
              <a:rPr lang="nb-NO" sz="4000" dirty="0">
                <a:solidFill>
                  <a:srgbClr val="FFFFFF"/>
                </a:solidFill>
              </a:rPr>
              <a:t>Fellestrekk for hjortevilt</a:t>
            </a:r>
          </a:p>
        </p:txBody>
      </p:sp>
      <p:sp>
        <p:nvSpPr>
          <p:cNvPr id="3" name="Content Placeholder 2">
            <a:extLst>
              <a:ext uri="{FF2B5EF4-FFF2-40B4-BE49-F238E27FC236}">
                <a16:creationId xmlns:a16="http://schemas.microsoft.com/office/drawing/2014/main" id="{81178939-8EAD-46D8-A54C-E7D99459E6DB}"/>
              </a:ext>
            </a:extLst>
          </p:cNvPr>
          <p:cNvSpPr>
            <a:spLocks noGrp="1"/>
          </p:cNvSpPr>
          <p:nvPr>
            <p:ph idx="1"/>
          </p:nvPr>
        </p:nvSpPr>
        <p:spPr>
          <a:xfrm>
            <a:off x="5041907" y="901358"/>
            <a:ext cx="6555347" cy="5546047"/>
          </a:xfrm>
        </p:spPr>
        <p:txBody>
          <a:bodyPr anchor="ctr">
            <a:normAutofit/>
          </a:bodyPr>
          <a:lstStyle/>
          <a:p>
            <a:r>
              <a:rPr lang="nb-NO" sz="2200" dirty="0"/>
              <a:t>Mer sky i </a:t>
            </a:r>
            <a:r>
              <a:rPr lang="nb-NO" sz="2200" u="sng" dirty="0"/>
              <a:t>åpne landskap </a:t>
            </a:r>
            <a:r>
              <a:rPr lang="nb-NO" sz="2200" dirty="0"/>
              <a:t>og hunndyr med kalver er mer sky.</a:t>
            </a:r>
          </a:p>
          <a:p>
            <a:r>
              <a:rPr lang="nb-NO" sz="2200" dirty="0"/>
              <a:t>Ferdsel til fots er mer skremmende enn andre stimuli. </a:t>
            </a:r>
          </a:p>
          <a:p>
            <a:r>
              <a:rPr lang="nb-NO" sz="2200" dirty="0"/>
              <a:t>Bestander i områder med mye menneskelig aktivitet var mindre sky, men mangelen på alternative (uforstyrrede) områder kan trolig forklare denne oppførselen. </a:t>
            </a:r>
          </a:p>
          <a:p>
            <a:r>
              <a:rPr lang="nb-NO" sz="2200" dirty="0"/>
              <a:t>Jakta bestander viste større fluktresponser enn ikke-jakta bestander, og denne forskjellen var størst morgen og kveld, sammenlignet med andre tider på døgnet. </a:t>
            </a:r>
          </a:p>
          <a:p>
            <a:r>
              <a:rPr lang="nb-NO" sz="2200" dirty="0"/>
              <a:t>Forutsigbar ferdsel (langs stier), er mindre truende enn ferdsel utenfor stier (</a:t>
            </a:r>
            <a:r>
              <a:rPr lang="nb-NO" sz="2200" dirty="0" err="1"/>
              <a:t>myldring</a:t>
            </a:r>
            <a:r>
              <a:rPr lang="nb-NO" sz="2200" dirty="0"/>
              <a:t>). </a:t>
            </a:r>
          </a:p>
          <a:p>
            <a:r>
              <a:rPr lang="nb-NO" sz="2200" dirty="0"/>
              <a:t>Resultatene er i samsvar med studier av forstyrrelse av elg i Norge og Sverige</a:t>
            </a:r>
          </a:p>
        </p:txBody>
      </p:sp>
      <p:pic>
        <p:nvPicPr>
          <p:cNvPr id="11" name="Bilde 16" descr="Et bilde som inneholder pattedyr, rådyr, ku&#10;&#10;Automatisk generert beskrivelse">
            <a:extLst>
              <a:ext uri="{FF2B5EF4-FFF2-40B4-BE49-F238E27FC236}">
                <a16:creationId xmlns:a16="http://schemas.microsoft.com/office/drawing/2014/main" id="{2E28A17A-536B-4DF7-A6A9-885E1764C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398" y="324910"/>
            <a:ext cx="1818855" cy="1629390"/>
          </a:xfrm>
          <a:prstGeom prst="rect">
            <a:avLst/>
          </a:prstGeom>
        </p:spPr>
      </p:pic>
      <p:pic>
        <p:nvPicPr>
          <p:cNvPr id="12" name="Bilde 33" descr="Et bilde som inneholder pattedyr, stående, ku, mørk&#10;&#10;Automatisk generert beskrivelse">
            <a:extLst>
              <a:ext uri="{FF2B5EF4-FFF2-40B4-BE49-F238E27FC236}">
                <a16:creationId xmlns:a16="http://schemas.microsoft.com/office/drawing/2014/main" id="{1A9CCB41-17F4-4D2B-B04D-24BBD9927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645" y="5219170"/>
            <a:ext cx="2018262" cy="1538999"/>
          </a:xfrm>
          <a:prstGeom prst="rect">
            <a:avLst/>
          </a:prstGeom>
        </p:spPr>
      </p:pic>
      <p:sp>
        <p:nvSpPr>
          <p:cNvPr id="4" name="TextBox 3">
            <a:extLst>
              <a:ext uri="{FF2B5EF4-FFF2-40B4-BE49-F238E27FC236}">
                <a16:creationId xmlns:a16="http://schemas.microsoft.com/office/drawing/2014/main" id="{DA698A80-DE6B-4427-A9B0-0774B07E68DC}"/>
              </a:ext>
            </a:extLst>
          </p:cNvPr>
          <p:cNvSpPr txBox="1"/>
          <p:nvPr/>
        </p:nvSpPr>
        <p:spPr>
          <a:xfrm>
            <a:off x="5299457" y="410595"/>
            <a:ext cx="2526384" cy="369332"/>
          </a:xfrm>
          <a:prstGeom prst="rect">
            <a:avLst/>
          </a:prstGeom>
          <a:noFill/>
        </p:spPr>
        <p:txBody>
          <a:bodyPr wrap="square" rtlCol="0">
            <a:spAutoFit/>
          </a:bodyPr>
          <a:lstStyle/>
          <a:p>
            <a:r>
              <a:rPr lang="nb-NO" dirty="0" err="1"/>
              <a:t>Stankowich</a:t>
            </a:r>
            <a:r>
              <a:rPr lang="nb-NO" dirty="0"/>
              <a:t> (2008) </a:t>
            </a:r>
          </a:p>
        </p:txBody>
      </p:sp>
    </p:spTree>
    <p:extLst>
      <p:ext uri="{BB962C8B-B14F-4D97-AF65-F5344CB8AC3E}">
        <p14:creationId xmlns:p14="http://schemas.microsoft.com/office/powerpoint/2010/main" val="31594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553D9-1D23-4A04-9EAD-32D4604310C8}"/>
              </a:ext>
            </a:extLst>
          </p:cNvPr>
          <p:cNvSpPr>
            <a:spLocks noGrp="1"/>
          </p:cNvSpPr>
          <p:nvPr>
            <p:ph type="title"/>
          </p:nvPr>
        </p:nvSpPr>
        <p:spPr>
          <a:xfrm>
            <a:off x="466722" y="586855"/>
            <a:ext cx="3201366" cy="3387497"/>
          </a:xfrm>
        </p:spPr>
        <p:txBody>
          <a:bodyPr anchor="b">
            <a:normAutofit/>
          </a:bodyPr>
          <a:lstStyle/>
          <a:p>
            <a:pPr algn="r"/>
            <a:r>
              <a:rPr lang="nb-NO" sz="4000">
                <a:solidFill>
                  <a:srgbClr val="FFFFFF"/>
                </a:solidFill>
              </a:rPr>
              <a:t>Effekter av (motor)ferdsel</a:t>
            </a:r>
          </a:p>
        </p:txBody>
      </p:sp>
      <p:sp>
        <p:nvSpPr>
          <p:cNvPr id="3" name="Content Placeholder 2">
            <a:extLst>
              <a:ext uri="{FF2B5EF4-FFF2-40B4-BE49-F238E27FC236}">
                <a16:creationId xmlns:a16="http://schemas.microsoft.com/office/drawing/2014/main" id="{D07924ED-4FAE-4E6E-8AF9-572E4A132D19}"/>
              </a:ext>
            </a:extLst>
          </p:cNvPr>
          <p:cNvSpPr>
            <a:spLocks noGrp="1"/>
          </p:cNvSpPr>
          <p:nvPr>
            <p:ph idx="1"/>
          </p:nvPr>
        </p:nvSpPr>
        <p:spPr>
          <a:xfrm>
            <a:off x="4367695" y="586856"/>
            <a:ext cx="7482929" cy="5608672"/>
          </a:xfrm>
        </p:spPr>
        <p:txBody>
          <a:bodyPr anchor="ctr">
            <a:normAutofit/>
          </a:bodyPr>
          <a:lstStyle/>
          <a:p>
            <a:r>
              <a:rPr lang="nb-NO" dirty="0"/>
              <a:t>Ferdsel til </a:t>
            </a:r>
            <a:r>
              <a:rPr lang="nb-NO" u="sng" dirty="0"/>
              <a:t>fots/ski/sykkel </a:t>
            </a:r>
            <a:r>
              <a:rPr lang="nb-NO" dirty="0"/>
              <a:t>ser gjennomgående ut til å gi tidligere responser og lenger fluktavstander enn motorisert ferdsel. </a:t>
            </a:r>
            <a:r>
              <a:rPr lang="nb-NO" dirty="0">
                <a:highlight>
                  <a:srgbClr val="FFFF00"/>
                </a:highlight>
              </a:rPr>
              <a:t>Merk: kjøretøy gir større rekkevidde enn å gå til fots</a:t>
            </a:r>
            <a:br>
              <a:rPr lang="nb-NO" dirty="0"/>
            </a:br>
            <a:endParaRPr lang="nb-NO" dirty="0"/>
          </a:p>
          <a:p>
            <a:r>
              <a:rPr lang="nb-NO" b="1" dirty="0"/>
              <a:t>Type kjøretøy </a:t>
            </a:r>
            <a:r>
              <a:rPr lang="nb-NO" dirty="0"/>
              <a:t>ser imidlertid også ut til å ha større innvirkning. Et generelt trekk er at luftfartøy medfører sterkere negative responser på dyr enn kjøretøy langs bakken. </a:t>
            </a:r>
            <a:br>
              <a:rPr lang="nb-NO" dirty="0"/>
            </a:br>
            <a:endParaRPr lang="nb-NO" dirty="0"/>
          </a:p>
          <a:p>
            <a:r>
              <a:rPr lang="nb-NO" b="1" dirty="0"/>
              <a:t>Kanalisert</a:t>
            </a:r>
            <a:r>
              <a:rPr lang="nb-NO" dirty="0"/>
              <a:t> ferdsel (stier, skuterløyper) er bedre enn </a:t>
            </a:r>
            <a:r>
              <a:rPr lang="nb-NO" b="1" dirty="0"/>
              <a:t>spredt</a:t>
            </a:r>
            <a:r>
              <a:rPr lang="nb-NO" dirty="0"/>
              <a:t> ferdsel</a:t>
            </a:r>
          </a:p>
        </p:txBody>
      </p:sp>
      <p:pic>
        <p:nvPicPr>
          <p:cNvPr id="11" name="Bilde 6" descr="Et bilde som inneholder helikopter, insekt, luftfartøy&#10;&#10;Automatisk generert beskrivelse">
            <a:extLst>
              <a:ext uri="{FF2B5EF4-FFF2-40B4-BE49-F238E27FC236}">
                <a16:creationId xmlns:a16="http://schemas.microsoft.com/office/drawing/2014/main" id="{4D15BFCF-B701-4898-A29E-AB3814E65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335" y="4172239"/>
            <a:ext cx="1380702" cy="1442692"/>
          </a:xfrm>
          <a:prstGeom prst="rect">
            <a:avLst/>
          </a:prstGeom>
        </p:spPr>
      </p:pic>
      <p:pic>
        <p:nvPicPr>
          <p:cNvPr id="13" name="Bilde 10" descr="Et bilde som inneholder snøscooter, transport&#10;&#10;Automatisk generert beskrivelse">
            <a:extLst>
              <a:ext uri="{FF2B5EF4-FFF2-40B4-BE49-F238E27FC236}">
                <a16:creationId xmlns:a16="http://schemas.microsoft.com/office/drawing/2014/main" id="{00E9E589-80DB-41C8-95FB-88B5211E4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921" y="944621"/>
            <a:ext cx="2345428" cy="15573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426896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4DF8-1C36-4284-9B6C-20F1DD24AFD2}"/>
              </a:ext>
            </a:extLst>
          </p:cNvPr>
          <p:cNvSpPr>
            <a:spLocks noGrp="1"/>
          </p:cNvSpPr>
          <p:nvPr>
            <p:ph type="title"/>
          </p:nvPr>
        </p:nvSpPr>
        <p:spPr/>
        <p:txBody>
          <a:bodyPr/>
          <a:lstStyle/>
          <a:p>
            <a:r>
              <a:rPr lang="nb-NO"/>
              <a:t>Villrein i Rondane</a:t>
            </a:r>
          </a:p>
        </p:txBody>
      </p:sp>
      <p:pic>
        <p:nvPicPr>
          <p:cNvPr id="11" name="Picture 10">
            <a:extLst>
              <a:ext uri="{FF2B5EF4-FFF2-40B4-BE49-F238E27FC236}">
                <a16:creationId xmlns:a16="http://schemas.microsoft.com/office/drawing/2014/main" id="{8547B448-D81C-43DE-AC51-B418C3C93A2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280" y="1260475"/>
            <a:ext cx="11013440" cy="5232400"/>
          </a:xfrm>
          <a:prstGeom prst="rect">
            <a:avLst/>
          </a:prstGeom>
          <a:noFill/>
          <a:ln>
            <a:noFill/>
          </a:ln>
        </p:spPr>
      </p:pic>
      <p:cxnSp>
        <p:nvCxnSpPr>
          <p:cNvPr id="4" name="Straight Connector 3">
            <a:extLst>
              <a:ext uri="{FF2B5EF4-FFF2-40B4-BE49-F238E27FC236}">
                <a16:creationId xmlns:a16="http://schemas.microsoft.com/office/drawing/2014/main" id="{B05019B0-64CC-4BDD-B361-9B6CC09B4620}"/>
              </a:ext>
            </a:extLst>
          </p:cNvPr>
          <p:cNvCxnSpPr/>
          <p:nvPr/>
        </p:nvCxnSpPr>
        <p:spPr>
          <a:xfrm flipV="1">
            <a:off x="6096000" y="3848100"/>
            <a:ext cx="327660" cy="40386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71AC33C-D587-4EFB-A99A-3819DFCAF1DF}"/>
              </a:ext>
            </a:extLst>
          </p:cNvPr>
          <p:cNvSpPr txBox="1"/>
          <p:nvPr/>
        </p:nvSpPr>
        <p:spPr>
          <a:xfrm>
            <a:off x="2525240" y="5906528"/>
            <a:ext cx="7796840" cy="400110"/>
          </a:xfrm>
          <a:prstGeom prst="rect">
            <a:avLst/>
          </a:prstGeom>
          <a:noFill/>
        </p:spPr>
        <p:txBody>
          <a:bodyPr wrap="square" rtlCol="0">
            <a:spAutoFit/>
          </a:bodyPr>
          <a:lstStyle/>
          <a:p>
            <a:r>
              <a:rPr lang="nb-NO" sz="2000" b="1" dirty="0"/>
              <a:t>Barriereeffekt ved 2-3 passeringer per time (30 passeringer per dag)</a:t>
            </a:r>
          </a:p>
        </p:txBody>
      </p:sp>
    </p:spTree>
    <p:extLst>
      <p:ext uri="{BB962C8B-B14F-4D97-AF65-F5344CB8AC3E}">
        <p14:creationId xmlns:p14="http://schemas.microsoft.com/office/powerpoint/2010/main" val="356256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emph" presetSubtype="0" repeatCount="indefinite" fill="hold" nodeType="withEffect">
                                  <p:stCondLst>
                                    <p:cond delay="0"/>
                                  </p:stCondLst>
                                  <p:endCondLst>
                                    <p:cond evt="onNext" delay="0">
                                      <p:tgtEl>
                                        <p:sldTgt/>
                                      </p:tgtEl>
                                    </p:cond>
                                  </p:end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2D53-49E9-4BB9-92E6-A9C2BD4313DF}"/>
              </a:ext>
            </a:extLst>
          </p:cNvPr>
          <p:cNvSpPr>
            <a:spLocks noGrp="1"/>
          </p:cNvSpPr>
          <p:nvPr>
            <p:ph type="title"/>
          </p:nvPr>
        </p:nvSpPr>
        <p:spPr/>
        <p:txBody>
          <a:bodyPr/>
          <a:lstStyle/>
          <a:p>
            <a:r>
              <a:rPr lang="nb-NO"/>
              <a:t>ATV</a:t>
            </a:r>
          </a:p>
        </p:txBody>
      </p:sp>
      <p:graphicFrame>
        <p:nvGraphicFramePr>
          <p:cNvPr id="4" name="Table 3">
            <a:extLst>
              <a:ext uri="{FF2B5EF4-FFF2-40B4-BE49-F238E27FC236}">
                <a16:creationId xmlns:a16="http://schemas.microsoft.com/office/drawing/2014/main" id="{F9BE8A5E-22C7-416E-93CD-30BB2D105D88}"/>
              </a:ext>
            </a:extLst>
          </p:cNvPr>
          <p:cNvGraphicFramePr>
            <a:graphicFrameLocks noGrp="1"/>
          </p:cNvGraphicFramePr>
          <p:nvPr>
            <p:extLst>
              <p:ext uri="{D42A27DB-BD31-4B8C-83A1-F6EECF244321}">
                <p14:modId xmlns:p14="http://schemas.microsoft.com/office/powerpoint/2010/main" val="2573463630"/>
              </p:ext>
            </p:extLst>
          </p:nvPr>
        </p:nvGraphicFramePr>
        <p:xfrm>
          <a:off x="2042160" y="356553"/>
          <a:ext cx="9791703" cy="4297440"/>
        </p:xfrm>
        <a:graphic>
          <a:graphicData uri="http://schemas.openxmlformats.org/drawingml/2006/table">
            <a:tbl>
              <a:tblPr firstRow="1" firstCol="1" bandRow="1">
                <a:tableStyleId>{5C22544A-7EE6-4342-B048-85BDC9FD1C3A}</a:tableStyleId>
              </a:tblPr>
              <a:tblGrid>
                <a:gridCol w="1737360">
                  <a:extLst>
                    <a:ext uri="{9D8B030D-6E8A-4147-A177-3AD203B41FA5}">
                      <a16:colId xmlns:a16="http://schemas.microsoft.com/office/drawing/2014/main" val="1319223177"/>
                    </a:ext>
                  </a:extLst>
                </a:gridCol>
                <a:gridCol w="922020">
                  <a:extLst>
                    <a:ext uri="{9D8B030D-6E8A-4147-A177-3AD203B41FA5}">
                      <a16:colId xmlns:a16="http://schemas.microsoft.com/office/drawing/2014/main" val="3258670755"/>
                    </a:ext>
                  </a:extLst>
                </a:gridCol>
                <a:gridCol w="982980">
                  <a:extLst>
                    <a:ext uri="{9D8B030D-6E8A-4147-A177-3AD203B41FA5}">
                      <a16:colId xmlns:a16="http://schemas.microsoft.com/office/drawing/2014/main" val="2598668954"/>
                    </a:ext>
                  </a:extLst>
                </a:gridCol>
                <a:gridCol w="2004060">
                  <a:extLst>
                    <a:ext uri="{9D8B030D-6E8A-4147-A177-3AD203B41FA5}">
                      <a16:colId xmlns:a16="http://schemas.microsoft.com/office/drawing/2014/main" val="4046039031"/>
                    </a:ext>
                  </a:extLst>
                </a:gridCol>
                <a:gridCol w="2683142">
                  <a:extLst>
                    <a:ext uri="{9D8B030D-6E8A-4147-A177-3AD203B41FA5}">
                      <a16:colId xmlns:a16="http://schemas.microsoft.com/office/drawing/2014/main" val="2228432451"/>
                    </a:ext>
                  </a:extLst>
                </a:gridCol>
                <a:gridCol w="1462141">
                  <a:extLst>
                    <a:ext uri="{9D8B030D-6E8A-4147-A177-3AD203B41FA5}">
                      <a16:colId xmlns:a16="http://schemas.microsoft.com/office/drawing/2014/main" val="4151885943"/>
                    </a:ext>
                  </a:extLst>
                </a:gridCol>
              </a:tblGrid>
              <a:tr h="396000">
                <a:tc>
                  <a:txBody>
                    <a:bodyPr/>
                    <a:lstStyle/>
                    <a:p>
                      <a:pPr>
                        <a:lnSpc>
                          <a:spcPct val="100000"/>
                        </a:lnSpc>
                        <a:spcAft>
                          <a:spcPts val="0"/>
                        </a:spcAft>
                      </a:pPr>
                      <a:r>
                        <a:rPr lang="nn-NO" sz="1600" dirty="0">
                          <a:effectLst/>
                        </a:rPr>
                        <a:t>Forstyrringsfaktor</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Sesong</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Klasse</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a:effectLst/>
                        </a:rPr>
                        <a:t>Art</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a:effectLst/>
                        </a:rPr>
                        <a:t>Effekt</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a:effectLst/>
                        </a:rPr>
                        <a:t>Referanse</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4898991"/>
                  </a:ext>
                </a:extLst>
              </a:tr>
              <a:tr h="0">
                <a:tc>
                  <a:txBody>
                    <a:bodyPr/>
                    <a:lstStyle/>
                    <a:p>
                      <a:pPr>
                        <a:lnSpc>
                          <a:spcPct val="100000"/>
                        </a:lnSpc>
                        <a:spcAft>
                          <a:spcPts val="0"/>
                        </a:spcAft>
                      </a:pPr>
                      <a:r>
                        <a:rPr lang="nn-NO" sz="1600" dirty="0">
                          <a:effectLst/>
                        </a:rPr>
                        <a:t>ATV</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a:effectLst/>
                        </a:rPr>
                        <a:t>Barmark</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nn-NO" sz="1600" dirty="0">
                          <a:effectLst/>
                        </a:rPr>
                        <a:t>Pattedyr</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Elk (Cervus elaphus)</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a:effectLst/>
                        </a:rPr>
                        <a:t>Auka fluktavstand. (-) ***</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Naylor m fl., 2009</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1829930"/>
                  </a:ext>
                </a:extLst>
              </a:tr>
              <a:tr h="0">
                <a:tc>
                  <a:txBody>
                    <a:bodyPr/>
                    <a:lstStyle/>
                    <a:p>
                      <a:pPr>
                        <a:lnSpc>
                          <a:spcPct val="100000"/>
                        </a:lnSpc>
                        <a:spcAft>
                          <a:spcPts val="0"/>
                        </a:spcAft>
                      </a:pPr>
                      <a:r>
                        <a:rPr lang="nn-NO" sz="1600">
                          <a:effectLst/>
                        </a:rPr>
                        <a:t>ATV</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a:effectLst/>
                        </a:rPr>
                        <a:t>Barmark</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nn-NO" sz="1600">
                          <a:effectLst/>
                        </a:rPr>
                        <a:t>Pattedyr</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Elk (Cervus elaphus)</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Auka kviletid. (-) ***</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Naylor m fl., 2009</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7857188"/>
                  </a:ext>
                </a:extLst>
              </a:tr>
              <a:tr h="0">
                <a:tc>
                  <a:txBody>
                    <a:bodyPr/>
                    <a:lstStyle/>
                    <a:p>
                      <a:pPr>
                        <a:lnSpc>
                          <a:spcPct val="100000"/>
                        </a:lnSpc>
                        <a:spcAft>
                          <a:spcPts val="0"/>
                        </a:spcAft>
                      </a:pPr>
                      <a:r>
                        <a:rPr lang="nn-NO" sz="1600" dirty="0">
                          <a:effectLst/>
                        </a:rPr>
                        <a:t>ATV</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a:effectLst/>
                        </a:rPr>
                        <a:t>Barmark</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nn-NO" sz="1600">
                          <a:effectLst/>
                        </a:rPr>
                        <a:t>Pattedyr</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a:effectLst/>
                        </a:rPr>
                        <a:t>Elk (Cervus elaphus)</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Lineær negativ samanheng mellom avstand til ATV-trase og sannsynlegheit for flukt. (-) ***</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600" dirty="0">
                          <a:effectLst/>
                        </a:rPr>
                        <a:t>Preisler m fl., 2006</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0481867"/>
                  </a:ext>
                </a:extLst>
              </a:tr>
              <a:tr h="0">
                <a:tc>
                  <a:txBody>
                    <a:bodyPr/>
                    <a:lstStyle/>
                    <a:p>
                      <a:pPr>
                        <a:lnSpc>
                          <a:spcPct val="100000"/>
                        </a:lnSpc>
                        <a:spcAft>
                          <a:spcPts val="0"/>
                        </a:spcAft>
                      </a:pPr>
                      <a:r>
                        <a:rPr lang="nb-NO" sz="1600">
                          <a:effectLst/>
                        </a:rPr>
                        <a:t>ATV</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a:effectLst/>
                        </a:rPr>
                        <a:t>Barmark</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a:effectLst/>
                        </a:rPr>
                        <a:t>Fugl</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a:effectLst/>
                        </a:rPr>
                        <a:t>American oystercatchers (Haematopus palliatus)</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dirty="0">
                          <a:effectLst/>
                        </a:rPr>
                        <a:t>Redusert rugetid. (-) **</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dirty="0" err="1">
                          <a:effectLst/>
                        </a:rPr>
                        <a:t>McGowan</a:t>
                      </a:r>
                      <a:r>
                        <a:rPr lang="nb-NO" sz="1600" dirty="0">
                          <a:effectLst/>
                        </a:rPr>
                        <a:t> &amp; Simons, 2006</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88887089"/>
                  </a:ext>
                </a:extLst>
              </a:tr>
              <a:tr h="0">
                <a:tc>
                  <a:txBody>
                    <a:bodyPr/>
                    <a:lstStyle/>
                    <a:p>
                      <a:pPr>
                        <a:lnSpc>
                          <a:spcPct val="100000"/>
                        </a:lnSpc>
                        <a:spcAft>
                          <a:spcPts val="0"/>
                        </a:spcAft>
                      </a:pPr>
                      <a:r>
                        <a:rPr lang="nb-NO" sz="1600">
                          <a:effectLst/>
                        </a:rPr>
                        <a:t>ATV</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a:effectLst/>
                        </a:rPr>
                        <a:t>Barmark</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a:effectLst/>
                        </a:rPr>
                        <a:t>Fugl</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a:effectLst/>
                        </a:rPr>
                        <a:t>American oystercatchers (Haematopus palliatus)</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dirty="0" err="1">
                          <a:effectLst/>
                        </a:rPr>
                        <a:t>Auka</a:t>
                      </a:r>
                      <a:r>
                        <a:rPr lang="nb-NO" sz="1600" dirty="0">
                          <a:effectLst/>
                        </a:rPr>
                        <a:t> hekkesuksess. (+) **</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600" dirty="0" err="1">
                          <a:effectLst/>
                        </a:rPr>
                        <a:t>McGowan</a:t>
                      </a:r>
                      <a:r>
                        <a:rPr lang="nb-NO" sz="1600" dirty="0">
                          <a:effectLst/>
                        </a:rPr>
                        <a:t> &amp; Simons, 2006</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5355785"/>
                  </a:ext>
                </a:extLst>
              </a:tr>
            </a:tbl>
          </a:graphicData>
        </a:graphic>
      </p:graphicFrame>
      <p:pic>
        <p:nvPicPr>
          <p:cNvPr id="5" name="Bilde 4" descr="Et bilde som inneholder militære kjøretøy&#10;&#10;Automatisk generert beskrivelse">
            <a:extLst>
              <a:ext uri="{FF2B5EF4-FFF2-40B4-BE49-F238E27FC236}">
                <a16:creationId xmlns:a16="http://schemas.microsoft.com/office/drawing/2014/main" id="{0664B593-17DA-4807-B260-5DE6E6FD1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67" y="4672584"/>
            <a:ext cx="2578185" cy="2080880"/>
          </a:xfrm>
          <a:prstGeom prst="rect">
            <a:avLst/>
          </a:prstGeom>
        </p:spPr>
      </p:pic>
    </p:spTree>
    <p:extLst>
      <p:ext uri="{BB962C8B-B14F-4D97-AF65-F5344CB8AC3E}">
        <p14:creationId xmlns:p14="http://schemas.microsoft.com/office/powerpoint/2010/main" val="3548081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198E-8E02-48B8-81B9-778570B7C5E7}"/>
              </a:ext>
            </a:extLst>
          </p:cNvPr>
          <p:cNvSpPr>
            <a:spLocks noGrp="1"/>
          </p:cNvSpPr>
          <p:nvPr>
            <p:ph type="title"/>
          </p:nvPr>
        </p:nvSpPr>
        <p:spPr/>
        <p:txBody>
          <a:bodyPr/>
          <a:lstStyle/>
          <a:p>
            <a:r>
              <a:rPr lang="nb-NO"/>
              <a:t>Snøskuter og </a:t>
            </a:r>
            <a:r>
              <a:rPr lang="nb-NO" err="1"/>
              <a:t>skigåere</a:t>
            </a:r>
            <a:endParaRPr lang="nb-NO"/>
          </a:p>
        </p:txBody>
      </p:sp>
      <p:graphicFrame>
        <p:nvGraphicFramePr>
          <p:cNvPr id="4" name="Content Placeholder 3">
            <a:extLst>
              <a:ext uri="{FF2B5EF4-FFF2-40B4-BE49-F238E27FC236}">
                <a16:creationId xmlns:a16="http://schemas.microsoft.com/office/drawing/2014/main" id="{22AC36F2-908B-4F57-9E97-6CD4FF9AE07E}"/>
              </a:ext>
            </a:extLst>
          </p:cNvPr>
          <p:cNvGraphicFramePr>
            <a:graphicFrameLocks noGrp="1"/>
          </p:cNvGraphicFramePr>
          <p:nvPr>
            <p:ph idx="1"/>
            <p:extLst>
              <p:ext uri="{D42A27DB-BD31-4B8C-83A1-F6EECF244321}">
                <p14:modId xmlns:p14="http://schemas.microsoft.com/office/powerpoint/2010/main" val="1605444850"/>
              </p:ext>
            </p:extLst>
          </p:nvPr>
        </p:nvGraphicFramePr>
        <p:xfrm>
          <a:off x="1016000" y="2519680"/>
          <a:ext cx="9408160" cy="3471934"/>
        </p:xfrm>
        <a:graphic>
          <a:graphicData uri="http://schemas.openxmlformats.org/drawingml/2006/table">
            <a:tbl>
              <a:tblPr firstRow="1" firstCol="1" bandRow="1">
                <a:tableStyleId>{5C22544A-7EE6-4342-B048-85BDC9FD1C3A}</a:tableStyleId>
              </a:tblPr>
              <a:tblGrid>
                <a:gridCol w="2169160">
                  <a:extLst>
                    <a:ext uri="{9D8B030D-6E8A-4147-A177-3AD203B41FA5}">
                      <a16:colId xmlns:a16="http://schemas.microsoft.com/office/drawing/2014/main" val="2065835759"/>
                    </a:ext>
                  </a:extLst>
                </a:gridCol>
                <a:gridCol w="1203960">
                  <a:extLst>
                    <a:ext uri="{9D8B030D-6E8A-4147-A177-3AD203B41FA5}">
                      <a16:colId xmlns:a16="http://schemas.microsoft.com/office/drawing/2014/main" val="3822864153"/>
                    </a:ext>
                  </a:extLst>
                </a:gridCol>
                <a:gridCol w="995680">
                  <a:extLst>
                    <a:ext uri="{9D8B030D-6E8A-4147-A177-3AD203B41FA5}">
                      <a16:colId xmlns:a16="http://schemas.microsoft.com/office/drawing/2014/main" val="2923577518"/>
                    </a:ext>
                  </a:extLst>
                </a:gridCol>
                <a:gridCol w="1361440">
                  <a:extLst>
                    <a:ext uri="{9D8B030D-6E8A-4147-A177-3AD203B41FA5}">
                      <a16:colId xmlns:a16="http://schemas.microsoft.com/office/drawing/2014/main" val="2399465596"/>
                    </a:ext>
                  </a:extLst>
                </a:gridCol>
                <a:gridCol w="2230120">
                  <a:extLst>
                    <a:ext uri="{9D8B030D-6E8A-4147-A177-3AD203B41FA5}">
                      <a16:colId xmlns:a16="http://schemas.microsoft.com/office/drawing/2014/main" val="1228998508"/>
                    </a:ext>
                  </a:extLst>
                </a:gridCol>
                <a:gridCol w="1447800">
                  <a:extLst>
                    <a:ext uri="{9D8B030D-6E8A-4147-A177-3AD203B41FA5}">
                      <a16:colId xmlns:a16="http://schemas.microsoft.com/office/drawing/2014/main" val="3237605171"/>
                    </a:ext>
                  </a:extLst>
                </a:gridCol>
              </a:tblGrid>
              <a:tr h="420466">
                <a:tc>
                  <a:txBody>
                    <a:bodyPr/>
                    <a:lstStyle/>
                    <a:p>
                      <a:pPr>
                        <a:lnSpc>
                          <a:spcPts val="1200"/>
                        </a:lnSpc>
                        <a:spcAft>
                          <a:spcPts val="0"/>
                        </a:spcAft>
                      </a:pPr>
                      <a:r>
                        <a:rPr lang="nn-NO" sz="1800">
                          <a:effectLst/>
                        </a:rPr>
                        <a:t>Forstyrringsfaktor</a:t>
                      </a: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0"/>
                        </a:spcAft>
                      </a:pPr>
                      <a:r>
                        <a:rPr lang="nn-NO" sz="1800">
                          <a:effectLst/>
                        </a:rPr>
                        <a:t>Sesong</a:t>
                      </a: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0"/>
                        </a:spcAft>
                      </a:pPr>
                      <a:r>
                        <a:rPr lang="nn-NO" sz="1800">
                          <a:effectLst/>
                        </a:rPr>
                        <a:t>Klasse</a:t>
                      </a: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0"/>
                        </a:spcAft>
                      </a:pPr>
                      <a:r>
                        <a:rPr lang="nn-NO" sz="1800">
                          <a:effectLst/>
                        </a:rPr>
                        <a:t>Art</a:t>
                      </a: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0"/>
                        </a:spcAft>
                      </a:pPr>
                      <a:r>
                        <a:rPr lang="nn-NO" sz="1800">
                          <a:effectLst/>
                        </a:rPr>
                        <a:t>Effekt</a:t>
                      </a: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ts val="1200"/>
                        </a:lnSpc>
                        <a:spcAft>
                          <a:spcPts val="0"/>
                        </a:spcAft>
                      </a:pPr>
                      <a:r>
                        <a:rPr lang="nn-NO" sz="1800">
                          <a:effectLst/>
                        </a:rPr>
                        <a:t>Referanse</a:t>
                      </a: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4041519"/>
                  </a:ext>
                </a:extLst>
              </a:tr>
              <a:tr h="1405548">
                <a:tc>
                  <a:txBody>
                    <a:bodyPr/>
                    <a:lstStyle/>
                    <a:p>
                      <a:pPr>
                        <a:lnSpc>
                          <a:spcPct val="100000"/>
                        </a:lnSpc>
                        <a:spcAft>
                          <a:spcPts val="0"/>
                        </a:spcAft>
                      </a:pPr>
                      <a:r>
                        <a:rPr lang="nn-NO" sz="1800" baseline="0" dirty="0">
                          <a:effectLst/>
                        </a:rPr>
                        <a:t>Snøscooter </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dirty="0">
                          <a:effectLst/>
                        </a:rPr>
                        <a:t>Snøføre/is</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dirty="0">
                          <a:effectLst/>
                        </a:rPr>
                        <a:t>Pattedyr </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dirty="0">
                          <a:effectLst/>
                        </a:rPr>
                        <a:t>Isbjørn (Ursus maritimus)</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b-NO" sz="1800" baseline="0" dirty="0">
                          <a:effectLst/>
                        </a:rPr>
                        <a:t>Tydelig fluktrespons. Størst fluktrespons hos binner med </a:t>
                      </a:r>
                      <a:r>
                        <a:rPr lang="nb-NO" sz="1800" baseline="0" dirty="0" err="1">
                          <a:effectLst/>
                        </a:rPr>
                        <a:t>ungar</a:t>
                      </a:r>
                      <a:r>
                        <a:rPr lang="nb-NO" sz="1800" baseline="0" dirty="0">
                          <a:effectLst/>
                        </a:rPr>
                        <a:t>. </a:t>
                      </a:r>
                      <a:r>
                        <a:rPr lang="nn-NO" sz="1800" baseline="0" dirty="0">
                          <a:effectLst/>
                        </a:rPr>
                        <a:t>(-) ***</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dirty="0">
                          <a:effectLst/>
                        </a:rPr>
                        <a:t>M. Andersen &amp; Aars, 2008</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90385006"/>
                  </a:ext>
                </a:extLst>
              </a:tr>
              <a:tr h="617482">
                <a:tc>
                  <a:txBody>
                    <a:bodyPr/>
                    <a:lstStyle/>
                    <a:p>
                      <a:pPr>
                        <a:lnSpc>
                          <a:spcPct val="100000"/>
                        </a:lnSpc>
                        <a:spcAft>
                          <a:spcPts val="0"/>
                        </a:spcAft>
                      </a:pPr>
                      <a:r>
                        <a:rPr lang="nn-NO" sz="1800" baseline="0">
                          <a:effectLst/>
                        </a:rPr>
                        <a:t>Snøscooter/skigåar</a:t>
                      </a:r>
                      <a:endParaRPr lang="nb-NO" sz="1800" baseline="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a:effectLst/>
                        </a:rPr>
                        <a:t>Snøføre/is</a:t>
                      </a:r>
                      <a:endParaRPr lang="nb-NO" sz="1800" baseline="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a:effectLst/>
                        </a:rPr>
                        <a:t>Fugl</a:t>
                      </a:r>
                      <a:endParaRPr lang="nb-NO" sz="1800" baseline="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a:effectLst/>
                        </a:rPr>
                        <a:t>Kongeørn (Aquila chrysaetos)</a:t>
                      </a:r>
                      <a:endParaRPr lang="nb-NO" sz="1800" baseline="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dirty="0">
                          <a:effectLst/>
                        </a:rPr>
                        <a:t>Færre territorium i bruk. (-) **</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dirty="0">
                          <a:effectLst/>
                        </a:rPr>
                        <a:t>Kaisanlahti-Jokimäki m fl., 2008</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8895632"/>
                  </a:ext>
                </a:extLst>
              </a:tr>
              <a:tr h="814499">
                <a:tc>
                  <a:txBody>
                    <a:bodyPr/>
                    <a:lstStyle/>
                    <a:p>
                      <a:pPr>
                        <a:lnSpc>
                          <a:spcPct val="100000"/>
                        </a:lnSpc>
                        <a:spcAft>
                          <a:spcPts val="0"/>
                        </a:spcAft>
                      </a:pPr>
                      <a:r>
                        <a:rPr lang="nn-NO" sz="1800" baseline="0">
                          <a:effectLst/>
                        </a:rPr>
                        <a:t>Snøscooter/skigåar</a:t>
                      </a:r>
                      <a:endParaRPr lang="nb-NO" sz="1800" baseline="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a:effectLst/>
                        </a:rPr>
                        <a:t>Snøføre/is</a:t>
                      </a:r>
                      <a:endParaRPr lang="nb-NO" sz="1800" baseline="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a:effectLst/>
                        </a:rPr>
                        <a:t>Fugl</a:t>
                      </a:r>
                      <a:endParaRPr lang="nb-NO" sz="1800" baseline="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a:effectLst/>
                        </a:rPr>
                        <a:t>Kongeørn (Aquila chrysaetos)</a:t>
                      </a:r>
                      <a:endParaRPr lang="nb-NO" sz="1800" baseline="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dirty="0">
                          <a:effectLst/>
                        </a:rPr>
                        <a:t>Ingen effekt på hekkesuksess. (0) **</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800" baseline="0" dirty="0">
                          <a:effectLst/>
                        </a:rPr>
                        <a:t>Kaisanlahti-Jokimäki m fl., 2008</a:t>
                      </a:r>
                      <a:endParaRPr lang="nb-NO" sz="1800"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6112511"/>
                  </a:ext>
                </a:extLst>
              </a:tr>
            </a:tbl>
          </a:graphicData>
        </a:graphic>
      </p:graphicFrame>
      <p:pic>
        <p:nvPicPr>
          <p:cNvPr id="5" name="Bilde 4" descr="Et bilde som inneholder snøscooter, transport&#10;&#10;Automatisk generert beskrivelse">
            <a:extLst>
              <a:ext uri="{FF2B5EF4-FFF2-40B4-BE49-F238E27FC236}">
                <a16:creationId xmlns:a16="http://schemas.microsoft.com/office/drawing/2014/main" id="{ACBC7FE2-E6EA-4B8B-A9B7-4E342161A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507" y="365125"/>
            <a:ext cx="2933241" cy="1947672"/>
          </a:xfrm>
          <a:prstGeom prst="rect">
            <a:avLst/>
          </a:prstGeom>
        </p:spPr>
      </p:pic>
      <p:pic>
        <p:nvPicPr>
          <p:cNvPr id="7" name="Bilde 6">
            <a:extLst>
              <a:ext uri="{FF2B5EF4-FFF2-40B4-BE49-F238E27FC236}">
                <a16:creationId xmlns:a16="http://schemas.microsoft.com/office/drawing/2014/main" id="{27424D10-DDF8-4615-BD90-E2E17C020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6510" y="486395"/>
            <a:ext cx="1438527" cy="1618789"/>
          </a:xfrm>
          <a:prstGeom prst="rect">
            <a:avLst/>
          </a:prstGeom>
        </p:spPr>
      </p:pic>
    </p:spTree>
    <p:extLst>
      <p:ext uri="{BB962C8B-B14F-4D97-AF65-F5344CB8AC3E}">
        <p14:creationId xmlns:p14="http://schemas.microsoft.com/office/powerpoint/2010/main" val="273025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EBD0-AC48-40D7-9E68-114B6F0DA6DC}"/>
              </a:ext>
            </a:extLst>
          </p:cNvPr>
          <p:cNvSpPr>
            <a:spLocks noGrp="1"/>
          </p:cNvSpPr>
          <p:nvPr>
            <p:ph type="title"/>
          </p:nvPr>
        </p:nvSpPr>
        <p:spPr/>
        <p:txBody>
          <a:bodyPr/>
          <a:lstStyle/>
          <a:p>
            <a:r>
              <a:rPr lang="nb-NO" dirty="0"/>
              <a:t>Bil og båt</a:t>
            </a:r>
          </a:p>
        </p:txBody>
      </p:sp>
      <p:graphicFrame>
        <p:nvGraphicFramePr>
          <p:cNvPr id="4" name="Content Placeholder 3">
            <a:extLst>
              <a:ext uri="{FF2B5EF4-FFF2-40B4-BE49-F238E27FC236}">
                <a16:creationId xmlns:a16="http://schemas.microsoft.com/office/drawing/2014/main" id="{0033DC7A-2A2B-495D-AF15-C41BC1443384}"/>
              </a:ext>
            </a:extLst>
          </p:cNvPr>
          <p:cNvGraphicFramePr>
            <a:graphicFrameLocks noGrp="1"/>
          </p:cNvGraphicFramePr>
          <p:nvPr>
            <p:ph idx="1"/>
            <p:extLst>
              <p:ext uri="{D42A27DB-BD31-4B8C-83A1-F6EECF244321}">
                <p14:modId xmlns:p14="http://schemas.microsoft.com/office/powerpoint/2010/main" val="2984640714"/>
              </p:ext>
            </p:extLst>
          </p:nvPr>
        </p:nvGraphicFramePr>
        <p:xfrm>
          <a:off x="1008379" y="2209165"/>
          <a:ext cx="10175242" cy="3527040"/>
        </p:xfrm>
        <a:graphic>
          <a:graphicData uri="http://schemas.openxmlformats.org/drawingml/2006/table">
            <a:tbl>
              <a:tblPr firstRow="1" firstCol="1" bandRow="1">
                <a:tableStyleId>{5C22544A-7EE6-4342-B048-85BDC9FD1C3A}</a:tableStyleId>
              </a:tblPr>
              <a:tblGrid>
                <a:gridCol w="1725507">
                  <a:extLst>
                    <a:ext uri="{9D8B030D-6E8A-4147-A177-3AD203B41FA5}">
                      <a16:colId xmlns:a16="http://schemas.microsoft.com/office/drawing/2014/main" val="941558732"/>
                    </a:ext>
                  </a:extLst>
                </a:gridCol>
                <a:gridCol w="900853">
                  <a:extLst>
                    <a:ext uri="{9D8B030D-6E8A-4147-A177-3AD203B41FA5}">
                      <a16:colId xmlns:a16="http://schemas.microsoft.com/office/drawing/2014/main" val="4173797324"/>
                    </a:ext>
                  </a:extLst>
                </a:gridCol>
                <a:gridCol w="883920">
                  <a:extLst>
                    <a:ext uri="{9D8B030D-6E8A-4147-A177-3AD203B41FA5}">
                      <a16:colId xmlns:a16="http://schemas.microsoft.com/office/drawing/2014/main" val="515250318"/>
                    </a:ext>
                  </a:extLst>
                </a:gridCol>
                <a:gridCol w="1676400">
                  <a:extLst>
                    <a:ext uri="{9D8B030D-6E8A-4147-A177-3AD203B41FA5}">
                      <a16:colId xmlns:a16="http://schemas.microsoft.com/office/drawing/2014/main" val="3674028563"/>
                    </a:ext>
                  </a:extLst>
                </a:gridCol>
                <a:gridCol w="3298615">
                  <a:extLst>
                    <a:ext uri="{9D8B030D-6E8A-4147-A177-3AD203B41FA5}">
                      <a16:colId xmlns:a16="http://schemas.microsoft.com/office/drawing/2014/main" val="1260368613"/>
                    </a:ext>
                  </a:extLst>
                </a:gridCol>
                <a:gridCol w="1689947">
                  <a:extLst>
                    <a:ext uri="{9D8B030D-6E8A-4147-A177-3AD203B41FA5}">
                      <a16:colId xmlns:a16="http://schemas.microsoft.com/office/drawing/2014/main" val="20239825"/>
                    </a:ext>
                  </a:extLst>
                </a:gridCol>
              </a:tblGrid>
              <a:tr h="540000">
                <a:tc>
                  <a:txBody>
                    <a:bodyPr/>
                    <a:lstStyle/>
                    <a:p>
                      <a:pPr>
                        <a:lnSpc>
                          <a:spcPct val="100000"/>
                        </a:lnSpc>
                        <a:spcAft>
                          <a:spcPts val="0"/>
                        </a:spcAft>
                      </a:pPr>
                      <a:r>
                        <a:rPr lang="nn-NO" sz="1400" dirty="0">
                          <a:effectLst/>
                        </a:rPr>
                        <a:t>Forstyrringsfaktor</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Sesong</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Klasse</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Art</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Effekt</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Referanse</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1168753"/>
                  </a:ext>
                </a:extLst>
              </a:tr>
              <a:tr h="540000">
                <a:tc>
                  <a:txBody>
                    <a:bodyPr/>
                    <a:lstStyle/>
                    <a:p>
                      <a:pPr>
                        <a:lnSpc>
                          <a:spcPct val="100000"/>
                        </a:lnSpc>
                        <a:spcAft>
                          <a:spcPts val="0"/>
                        </a:spcAft>
                      </a:pPr>
                      <a:r>
                        <a:rPr lang="nn-NO" sz="1400">
                          <a:effectLst/>
                        </a:rPr>
                        <a:t>Bil</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b-NO" sz="1400" dirty="0">
                          <a:effectLst/>
                        </a:rPr>
                        <a:t>Barmark</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gn="just">
                        <a:lnSpc>
                          <a:spcPct val="100000"/>
                        </a:lnSpc>
                        <a:spcAft>
                          <a:spcPts val="0"/>
                        </a:spcAft>
                      </a:pPr>
                      <a:r>
                        <a:rPr lang="nn-NO" sz="1400" dirty="0">
                          <a:effectLst/>
                        </a:rPr>
                        <a:t>Pattedyr</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Elk (Cervus elaphus)</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Auka trafikk medfører målbare endringar i åtferda men ikkje i fordelinga av dyra innan studieområdet.  (-) *</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(Clair &amp; Forrest, 2009)</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extLst>
                  <a:ext uri="{0D108BD9-81ED-4DB2-BD59-A6C34878D82A}">
                    <a16:rowId xmlns:a16="http://schemas.microsoft.com/office/drawing/2014/main" val="1253359880"/>
                  </a:ext>
                </a:extLst>
              </a:tr>
              <a:tr h="540000">
                <a:tc>
                  <a:txBody>
                    <a:bodyPr/>
                    <a:lstStyle/>
                    <a:p>
                      <a:pPr>
                        <a:lnSpc>
                          <a:spcPct val="100000"/>
                        </a:lnSpc>
                        <a:spcAft>
                          <a:spcPts val="0"/>
                        </a:spcAft>
                      </a:pPr>
                      <a:r>
                        <a:rPr lang="nn-NO" sz="1400">
                          <a:effectLst/>
                        </a:rPr>
                        <a:t>Båt/køyrety</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Barmark</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Fugl</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b-NO" sz="1400" dirty="0">
                          <a:effectLst/>
                        </a:rPr>
                        <a:t>American </a:t>
                      </a:r>
                      <a:r>
                        <a:rPr lang="nb-NO" sz="1400" dirty="0" err="1">
                          <a:effectLst/>
                        </a:rPr>
                        <a:t>Oystercatchers</a:t>
                      </a:r>
                      <a:r>
                        <a:rPr lang="nb-NO" sz="1400" dirty="0">
                          <a:effectLst/>
                        </a:rPr>
                        <a:t> (</a:t>
                      </a:r>
                      <a:r>
                        <a:rPr lang="nb-NO" sz="1400" dirty="0" err="1">
                          <a:effectLst/>
                        </a:rPr>
                        <a:t>Haematopus</a:t>
                      </a:r>
                      <a:r>
                        <a:rPr lang="nb-NO" sz="1400" dirty="0">
                          <a:effectLst/>
                        </a:rPr>
                        <a:t> </a:t>
                      </a:r>
                      <a:r>
                        <a:rPr lang="nb-NO" sz="1400" dirty="0" err="1">
                          <a:effectLst/>
                        </a:rPr>
                        <a:t>Palliatus</a:t>
                      </a:r>
                      <a:r>
                        <a:rPr lang="nb-NO" sz="1400" dirty="0">
                          <a:effectLst/>
                        </a:rPr>
                        <a:t>)</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Ingen effekt av ferdsel med båt eller køyrety i hekkeperioden. (0) *</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(Sabine m fl., 2008)</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extLst>
                  <a:ext uri="{0D108BD9-81ED-4DB2-BD59-A6C34878D82A}">
                    <a16:rowId xmlns:a16="http://schemas.microsoft.com/office/drawing/2014/main" val="1952698602"/>
                  </a:ext>
                </a:extLst>
              </a:tr>
              <a:tr h="540000">
                <a:tc>
                  <a:txBody>
                    <a:bodyPr/>
                    <a:lstStyle/>
                    <a:p>
                      <a:pPr>
                        <a:lnSpc>
                          <a:spcPct val="100000"/>
                        </a:lnSpc>
                        <a:spcAft>
                          <a:spcPts val="0"/>
                        </a:spcAft>
                      </a:pPr>
                      <a:r>
                        <a:rPr lang="nn-NO" sz="1400">
                          <a:effectLst/>
                        </a:rPr>
                        <a:t>Køyrety</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Barmark</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Fugl</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Strandlevande fuglar</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Forstyrring medførte redusert bruk av føretrekte tilhaldsstadar og auka bruk av mindre føretrekte tilhaldsstadar. (-) *</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(Tarr m fl., 2010)</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extLst>
                  <a:ext uri="{0D108BD9-81ED-4DB2-BD59-A6C34878D82A}">
                    <a16:rowId xmlns:a16="http://schemas.microsoft.com/office/drawing/2014/main" val="859885886"/>
                  </a:ext>
                </a:extLst>
              </a:tr>
              <a:tr h="540000">
                <a:tc>
                  <a:txBody>
                    <a:bodyPr/>
                    <a:lstStyle/>
                    <a:p>
                      <a:pPr>
                        <a:lnSpc>
                          <a:spcPct val="100000"/>
                        </a:lnSpc>
                        <a:spcAft>
                          <a:spcPts val="0"/>
                        </a:spcAft>
                      </a:pPr>
                      <a:r>
                        <a:rPr lang="nn-NO" sz="1400">
                          <a:effectLst/>
                        </a:rPr>
                        <a:t>Båt</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Barmark</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Fugl</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b-NO" sz="1400">
                          <a:effectLst/>
                        </a:rPr>
                        <a:t>Seks </a:t>
                      </a:r>
                      <a:r>
                        <a:rPr lang="nb-NO" sz="1400" err="1">
                          <a:effectLst/>
                        </a:rPr>
                        <a:t>artar</a:t>
                      </a:r>
                      <a:r>
                        <a:rPr lang="nb-NO" sz="1400">
                          <a:effectLst/>
                        </a:rPr>
                        <a:t> </a:t>
                      </a:r>
                      <a:r>
                        <a:rPr lang="nb-NO" sz="1400" err="1">
                          <a:effectLst/>
                        </a:rPr>
                        <a:t>vadefuglar</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Respons på forstyrring varierte mellom artane.</a:t>
                      </a:r>
                      <a:endParaRPr lang="nb-NO" sz="1400" dirty="0">
                        <a:effectLst/>
                      </a:endParaRPr>
                    </a:p>
                    <a:p>
                      <a:pPr>
                        <a:lnSpc>
                          <a:spcPct val="100000"/>
                        </a:lnSpc>
                        <a:spcAft>
                          <a:spcPts val="0"/>
                        </a:spcAft>
                      </a:pPr>
                      <a:r>
                        <a:rPr lang="nn-NO" sz="1400" dirty="0">
                          <a:effectLst/>
                        </a:rPr>
                        <a:t>Ingen klar samanheng mellom fluktrespons og områdebruk. (0) *</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(Peters &amp; Otis, 2006)</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extLst>
                  <a:ext uri="{0D108BD9-81ED-4DB2-BD59-A6C34878D82A}">
                    <a16:rowId xmlns:a16="http://schemas.microsoft.com/office/drawing/2014/main" val="1682619112"/>
                  </a:ext>
                </a:extLst>
              </a:tr>
            </a:tbl>
          </a:graphicData>
        </a:graphic>
      </p:graphicFrame>
    </p:spTree>
    <p:extLst>
      <p:ext uri="{BB962C8B-B14F-4D97-AF65-F5344CB8AC3E}">
        <p14:creationId xmlns:p14="http://schemas.microsoft.com/office/powerpoint/2010/main" val="484250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D203-A45D-4002-9997-75B5B91367F7}"/>
              </a:ext>
            </a:extLst>
          </p:cNvPr>
          <p:cNvSpPr>
            <a:spLocks noGrp="1"/>
          </p:cNvSpPr>
          <p:nvPr>
            <p:ph type="title"/>
          </p:nvPr>
        </p:nvSpPr>
        <p:spPr/>
        <p:txBody>
          <a:bodyPr/>
          <a:lstStyle/>
          <a:p>
            <a:r>
              <a:rPr lang="nb-NO" dirty="0"/>
              <a:t>Uspesifisert ferdsel</a:t>
            </a:r>
          </a:p>
        </p:txBody>
      </p:sp>
      <p:graphicFrame>
        <p:nvGraphicFramePr>
          <p:cNvPr id="4" name="Table 3">
            <a:extLst>
              <a:ext uri="{FF2B5EF4-FFF2-40B4-BE49-F238E27FC236}">
                <a16:creationId xmlns:a16="http://schemas.microsoft.com/office/drawing/2014/main" id="{5ED97093-C0CD-4BE9-B8AB-F82C085B31D6}"/>
              </a:ext>
            </a:extLst>
          </p:cNvPr>
          <p:cNvGraphicFramePr>
            <a:graphicFrameLocks noGrp="1"/>
          </p:cNvGraphicFramePr>
          <p:nvPr>
            <p:extLst>
              <p:ext uri="{D42A27DB-BD31-4B8C-83A1-F6EECF244321}">
                <p14:modId xmlns:p14="http://schemas.microsoft.com/office/powerpoint/2010/main" val="146651499"/>
              </p:ext>
            </p:extLst>
          </p:nvPr>
        </p:nvGraphicFramePr>
        <p:xfrm>
          <a:off x="838200" y="1825625"/>
          <a:ext cx="10139682" cy="3426960"/>
        </p:xfrm>
        <a:graphic>
          <a:graphicData uri="http://schemas.openxmlformats.org/drawingml/2006/table">
            <a:tbl>
              <a:tblPr firstRow="1" firstCol="1" bandRow="1">
                <a:tableStyleId>{5C22544A-7EE6-4342-B048-85BDC9FD1C3A}</a:tableStyleId>
              </a:tblPr>
              <a:tblGrid>
                <a:gridCol w="1689947">
                  <a:extLst>
                    <a:ext uri="{9D8B030D-6E8A-4147-A177-3AD203B41FA5}">
                      <a16:colId xmlns:a16="http://schemas.microsoft.com/office/drawing/2014/main" val="1202887014"/>
                    </a:ext>
                  </a:extLst>
                </a:gridCol>
                <a:gridCol w="900853">
                  <a:extLst>
                    <a:ext uri="{9D8B030D-6E8A-4147-A177-3AD203B41FA5}">
                      <a16:colId xmlns:a16="http://schemas.microsoft.com/office/drawing/2014/main" val="216944481"/>
                    </a:ext>
                  </a:extLst>
                </a:gridCol>
                <a:gridCol w="883920">
                  <a:extLst>
                    <a:ext uri="{9D8B030D-6E8A-4147-A177-3AD203B41FA5}">
                      <a16:colId xmlns:a16="http://schemas.microsoft.com/office/drawing/2014/main" val="1829721910"/>
                    </a:ext>
                  </a:extLst>
                </a:gridCol>
                <a:gridCol w="1676400">
                  <a:extLst>
                    <a:ext uri="{9D8B030D-6E8A-4147-A177-3AD203B41FA5}">
                      <a16:colId xmlns:a16="http://schemas.microsoft.com/office/drawing/2014/main" val="3109818614"/>
                    </a:ext>
                  </a:extLst>
                </a:gridCol>
                <a:gridCol w="3298615">
                  <a:extLst>
                    <a:ext uri="{9D8B030D-6E8A-4147-A177-3AD203B41FA5}">
                      <a16:colId xmlns:a16="http://schemas.microsoft.com/office/drawing/2014/main" val="2440030479"/>
                    </a:ext>
                  </a:extLst>
                </a:gridCol>
                <a:gridCol w="1689947">
                  <a:extLst>
                    <a:ext uri="{9D8B030D-6E8A-4147-A177-3AD203B41FA5}">
                      <a16:colId xmlns:a16="http://schemas.microsoft.com/office/drawing/2014/main" val="762737176"/>
                    </a:ext>
                  </a:extLst>
                </a:gridCol>
              </a:tblGrid>
              <a:tr h="540000">
                <a:tc>
                  <a:txBody>
                    <a:bodyPr/>
                    <a:lstStyle/>
                    <a:p>
                      <a:pPr>
                        <a:lnSpc>
                          <a:spcPct val="100000"/>
                        </a:lnSpc>
                        <a:spcAft>
                          <a:spcPts val="0"/>
                        </a:spcAft>
                      </a:pPr>
                      <a:r>
                        <a:rPr lang="nn-NO" sz="1400" dirty="0">
                          <a:effectLst/>
                        </a:rPr>
                        <a:t>Forstyrringsfaktor</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Sesong</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Klasse</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Art</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Effekt</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nn-NO" sz="1400" dirty="0">
                          <a:effectLst/>
                        </a:rPr>
                        <a:t>Referanse</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7922552"/>
                  </a:ext>
                </a:extLst>
              </a:tr>
              <a:tr h="540000">
                <a:tc>
                  <a:txBody>
                    <a:bodyPr/>
                    <a:lstStyle/>
                    <a:p>
                      <a:pPr>
                        <a:lnSpc>
                          <a:spcPct val="100000"/>
                        </a:lnSpc>
                        <a:spcAft>
                          <a:spcPts val="0"/>
                        </a:spcAft>
                      </a:pPr>
                      <a:r>
                        <a:rPr lang="nn-NO" sz="1400" dirty="0">
                          <a:effectLst/>
                        </a:rPr>
                        <a:t>Motorisert ferdsel langs veg (uspesifiert)</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Barmark</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gn="just">
                        <a:lnSpc>
                          <a:spcPct val="100000"/>
                        </a:lnSpc>
                        <a:spcAft>
                          <a:spcPts val="0"/>
                        </a:spcAft>
                      </a:pPr>
                      <a:r>
                        <a:rPr lang="nn-NO" sz="1400" dirty="0">
                          <a:effectLst/>
                        </a:rPr>
                        <a:t>Pattedyr</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Bighorn sheep (Ovis canadensis)</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Redusert kryssingsfrekvens av veg medførte redusert bruk av viktig mineralkjelde. (-) ***</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(B. J. Keller &amp; Bender, 2007)</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extLst>
                  <a:ext uri="{0D108BD9-81ED-4DB2-BD59-A6C34878D82A}">
                    <a16:rowId xmlns:a16="http://schemas.microsoft.com/office/drawing/2014/main" val="3805576002"/>
                  </a:ext>
                </a:extLst>
              </a:tr>
              <a:tr h="540000">
                <a:tc>
                  <a:txBody>
                    <a:bodyPr/>
                    <a:lstStyle/>
                    <a:p>
                      <a:pPr>
                        <a:lnSpc>
                          <a:spcPct val="100000"/>
                        </a:lnSpc>
                        <a:spcAft>
                          <a:spcPts val="0"/>
                        </a:spcAft>
                      </a:pPr>
                      <a:r>
                        <a:rPr lang="nn-NO" sz="1400">
                          <a:effectLst/>
                        </a:rPr>
                        <a:t>Infrastruktur og uspesifisert menneskeleg forstyrring</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Barmark</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Pattedyr</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Brunbjørn (Ursus arctos)</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Unngå både i tid og rom. (-) **</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(Martin m fl., 2010)</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extLst>
                  <a:ext uri="{0D108BD9-81ED-4DB2-BD59-A6C34878D82A}">
                    <a16:rowId xmlns:a16="http://schemas.microsoft.com/office/drawing/2014/main" val="817684250"/>
                  </a:ext>
                </a:extLst>
              </a:tr>
              <a:tr h="540000">
                <a:tc>
                  <a:txBody>
                    <a:bodyPr/>
                    <a:lstStyle/>
                    <a:p>
                      <a:pPr>
                        <a:lnSpc>
                          <a:spcPct val="100000"/>
                        </a:lnSpc>
                        <a:spcAft>
                          <a:spcPts val="0"/>
                        </a:spcAft>
                      </a:pPr>
                      <a:r>
                        <a:rPr lang="nn-NO" sz="1400">
                          <a:effectLst/>
                        </a:rPr>
                        <a:t>Infrastruktur og uspesifisert menneskeleg forstyrring</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Barmark</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Fugl </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Vassfuglar </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Negativ samanheng mellom menneske og førekomst av fuglar. (-) *</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(N. H. K. Burton, 2007)</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extLst>
                  <a:ext uri="{0D108BD9-81ED-4DB2-BD59-A6C34878D82A}">
                    <a16:rowId xmlns:a16="http://schemas.microsoft.com/office/drawing/2014/main" val="1851500917"/>
                  </a:ext>
                </a:extLst>
              </a:tr>
              <a:tr h="540000">
                <a:tc>
                  <a:txBody>
                    <a:bodyPr/>
                    <a:lstStyle/>
                    <a:p>
                      <a:pPr>
                        <a:lnSpc>
                          <a:spcPct val="100000"/>
                        </a:lnSpc>
                        <a:spcAft>
                          <a:spcPts val="0"/>
                        </a:spcAft>
                      </a:pPr>
                      <a:r>
                        <a:rPr lang="nn-NO" sz="1400">
                          <a:effectLst/>
                        </a:rPr>
                        <a:t>Helikopter</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Snøføre/is</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Fugl</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a:effectLst/>
                        </a:rPr>
                        <a:t>Kongeørn (Aquila chrysaetos)</a:t>
                      </a:r>
                      <a:endParaRPr lang="nb-NO"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Ingen. (0) ***</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tc>
                  <a:txBody>
                    <a:bodyPr/>
                    <a:lstStyle/>
                    <a:p>
                      <a:pPr>
                        <a:lnSpc>
                          <a:spcPct val="100000"/>
                        </a:lnSpc>
                        <a:spcAft>
                          <a:spcPts val="0"/>
                        </a:spcAft>
                      </a:pPr>
                      <a:r>
                        <a:rPr lang="nn-NO" sz="1400" dirty="0">
                          <a:effectLst/>
                        </a:rPr>
                        <a:t>(Grubb m fl., 2010)</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48" marR="53848" marT="0" marB="0"/>
                </a:tc>
                <a:extLst>
                  <a:ext uri="{0D108BD9-81ED-4DB2-BD59-A6C34878D82A}">
                    <a16:rowId xmlns:a16="http://schemas.microsoft.com/office/drawing/2014/main" val="3694665713"/>
                  </a:ext>
                </a:extLst>
              </a:tr>
            </a:tbl>
          </a:graphicData>
        </a:graphic>
      </p:graphicFrame>
    </p:spTree>
    <p:extLst>
      <p:ext uri="{BB962C8B-B14F-4D97-AF65-F5344CB8AC3E}">
        <p14:creationId xmlns:p14="http://schemas.microsoft.com/office/powerpoint/2010/main" val="1158332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2CAD-E6D8-48EB-90B5-F74DC9C2E3FC}"/>
              </a:ext>
            </a:extLst>
          </p:cNvPr>
          <p:cNvSpPr>
            <a:spLocks noGrp="1"/>
          </p:cNvSpPr>
          <p:nvPr>
            <p:ph type="title"/>
          </p:nvPr>
        </p:nvSpPr>
        <p:spPr/>
        <p:txBody>
          <a:bodyPr/>
          <a:lstStyle/>
          <a:p>
            <a:r>
              <a:rPr lang="nb-NO"/>
              <a:t>Viltets sårbarhet for forstyrrelse</a:t>
            </a:r>
          </a:p>
        </p:txBody>
      </p:sp>
      <p:pic>
        <p:nvPicPr>
          <p:cNvPr id="4" name="Picture 3">
            <a:extLst>
              <a:ext uri="{FF2B5EF4-FFF2-40B4-BE49-F238E27FC236}">
                <a16:creationId xmlns:a16="http://schemas.microsoft.com/office/drawing/2014/main" id="{870859A5-A6E5-48E2-B985-71758172A7D4}"/>
              </a:ext>
            </a:extLst>
          </p:cNvPr>
          <p:cNvPicPr>
            <a:picLocks noChangeAspect="1"/>
          </p:cNvPicPr>
          <p:nvPr/>
        </p:nvPicPr>
        <p:blipFill>
          <a:blip r:embed="rId2"/>
          <a:stretch>
            <a:fillRect/>
          </a:stretch>
        </p:blipFill>
        <p:spPr>
          <a:xfrm>
            <a:off x="2329039" y="1690688"/>
            <a:ext cx="7533922" cy="4712338"/>
          </a:xfrm>
          <a:prstGeom prst="rect">
            <a:avLst/>
          </a:prstGeom>
        </p:spPr>
      </p:pic>
      <p:sp>
        <p:nvSpPr>
          <p:cNvPr id="3" name="TextBox 2">
            <a:extLst>
              <a:ext uri="{FF2B5EF4-FFF2-40B4-BE49-F238E27FC236}">
                <a16:creationId xmlns:a16="http://schemas.microsoft.com/office/drawing/2014/main" id="{8D5EA3BB-C191-4C4F-8396-18180A4394FC}"/>
              </a:ext>
            </a:extLst>
          </p:cNvPr>
          <p:cNvSpPr txBox="1"/>
          <p:nvPr/>
        </p:nvSpPr>
        <p:spPr>
          <a:xfrm>
            <a:off x="9920042" y="1623702"/>
            <a:ext cx="2179178" cy="1754326"/>
          </a:xfrm>
          <a:prstGeom prst="rect">
            <a:avLst/>
          </a:prstGeom>
          <a:noFill/>
        </p:spPr>
        <p:txBody>
          <a:bodyPr wrap="square" rtlCol="0">
            <a:spAutoFit/>
          </a:bodyPr>
          <a:lstStyle/>
          <a:p>
            <a:r>
              <a:rPr lang="nb-NO" b="1" dirty="0"/>
              <a:t>Eksponeringsgraden</a:t>
            </a:r>
            <a:r>
              <a:rPr lang="nb-NO" dirty="0"/>
              <a:t> vil variere i tid, rom og omfang/styrke, avhengig av aktivitetene som utøves </a:t>
            </a:r>
          </a:p>
        </p:txBody>
      </p:sp>
      <p:sp>
        <p:nvSpPr>
          <p:cNvPr id="5" name="TextBox 4">
            <a:extLst>
              <a:ext uri="{FF2B5EF4-FFF2-40B4-BE49-F238E27FC236}">
                <a16:creationId xmlns:a16="http://schemas.microsoft.com/office/drawing/2014/main" id="{7FA2898C-C860-433A-A824-069A97C837BC}"/>
              </a:ext>
            </a:extLst>
          </p:cNvPr>
          <p:cNvSpPr txBox="1"/>
          <p:nvPr/>
        </p:nvSpPr>
        <p:spPr>
          <a:xfrm>
            <a:off x="227887" y="1632648"/>
            <a:ext cx="2298819" cy="1477328"/>
          </a:xfrm>
          <a:prstGeom prst="rect">
            <a:avLst/>
          </a:prstGeom>
          <a:noFill/>
        </p:spPr>
        <p:txBody>
          <a:bodyPr wrap="square" rtlCol="0">
            <a:spAutoFit/>
          </a:bodyPr>
          <a:lstStyle/>
          <a:p>
            <a:r>
              <a:rPr lang="nb-NO" b="1" dirty="0"/>
              <a:t>Sensitiviteten</a:t>
            </a:r>
            <a:r>
              <a:rPr lang="nb-NO" dirty="0"/>
              <a:t> for for-</a:t>
            </a:r>
            <a:r>
              <a:rPr lang="nb-NO" dirty="0" err="1"/>
              <a:t>styrrelse</a:t>
            </a:r>
            <a:r>
              <a:rPr lang="nb-NO" dirty="0"/>
              <a:t> fra ferdsel varierer mye mellom ulike arter og artsgrupper</a:t>
            </a:r>
          </a:p>
        </p:txBody>
      </p:sp>
      <p:pic>
        <p:nvPicPr>
          <p:cNvPr id="7" name="Bilde 6" descr="Et bilde som inneholder helikopter, insekt, luftfartøy&#10;&#10;Automatisk generert beskrivelse">
            <a:extLst>
              <a:ext uri="{FF2B5EF4-FFF2-40B4-BE49-F238E27FC236}">
                <a16:creationId xmlns:a16="http://schemas.microsoft.com/office/drawing/2014/main" id="{6050A083-7C08-4588-9925-F3B27D69C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872" y="3791606"/>
            <a:ext cx="1380702" cy="1442692"/>
          </a:xfrm>
          <a:prstGeom prst="rect">
            <a:avLst/>
          </a:prstGeom>
        </p:spPr>
      </p:pic>
      <p:pic>
        <p:nvPicPr>
          <p:cNvPr id="9" name="Bilde 8" descr="Et bilde som inneholder bilvei, bil, blå&#10;&#10;Automatisk generert beskrivelse">
            <a:extLst>
              <a:ext uri="{FF2B5EF4-FFF2-40B4-BE49-F238E27FC236}">
                <a16:creationId xmlns:a16="http://schemas.microsoft.com/office/drawing/2014/main" id="{947D9B78-01F4-403A-B270-177DEAB84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4344" y="3528806"/>
            <a:ext cx="1841957" cy="1036101"/>
          </a:xfrm>
          <a:prstGeom prst="rect">
            <a:avLst/>
          </a:prstGeom>
        </p:spPr>
      </p:pic>
      <p:pic>
        <p:nvPicPr>
          <p:cNvPr id="11" name="Bilde 10" descr="Et bilde som inneholder snøscooter, transport&#10;&#10;Automatisk generert beskrivelse">
            <a:extLst>
              <a:ext uri="{FF2B5EF4-FFF2-40B4-BE49-F238E27FC236}">
                <a16:creationId xmlns:a16="http://schemas.microsoft.com/office/drawing/2014/main" id="{227E5B66-6BA3-45FA-93D1-F8E62CE33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869" y="4536216"/>
            <a:ext cx="1377108" cy="914399"/>
          </a:xfrm>
          <a:prstGeom prst="rect">
            <a:avLst/>
          </a:prstGeom>
        </p:spPr>
      </p:pic>
      <p:pic>
        <p:nvPicPr>
          <p:cNvPr id="13" name="Bilde 12" descr="Et bilde som inneholder militære kjøretøy&#10;&#10;Automatisk generert beskrivelse">
            <a:extLst>
              <a:ext uri="{FF2B5EF4-FFF2-40B4-BE49-F238E27FC236}">
                <a16:creationId xmlns:a16="http://schemas.microsoft.com/office/drawing/2014/main" id="{44C68242-F0B2-4F85-96CE-66B8BE315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228" y="5309662"/>
            <a:ext cx="1448040" cy="1168728"/>
          </a:xfrm>
          <a:prstGeom prst="rect">
            <a:avLst/>
          </a:prstGeom>
        </p:spPr>
      </p:pic>
      <p:pic>
        <p:nvPicPr>
          <p:cNvPr id="17" name="Bilde 16" descr="Et bilde som inneholder pattedyr, rådyr, ku&#10;&#10;Automatisk generert beskrivelse">
            <a:extLst>
              <a:ext uri="{FF2B5EF4-FFF2-40B4-BE49-F238E27FC236}">
                <a16:creationId xmlns:a16="http://schemas.microsoft.com/office/drawing/2014/main" id="{2C048628-8376-4CF2-878D-E67E7176A0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914" y="2742288"/>
            <a:ext cx="1533125" cy="1373424"/>
          </a:xfrm>
          <a:prstGeom prst="rect">
            <a:avLst/>
          </a:prstGeom>
        </p:spPr>
      </p:pic>
      <p:pic>
        <p:nvPicPr>
          <p:cNvPr id="21" name="Bilde 20">
            <a:extLst>
              <a:ext uri="{FF2B5EF4-FFF2-40B4-BE49-F238E27FC236}">
                <a16:creationId xmlns:a16="http://schemas.microsoft.com/office/drawing/2014/main" id="{4BAB634F-68B9-4739-B226-372EC66006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440" y="4442992"/>
            <a:ext cx="595069" cy="586143"/>
          </a:xfrm>
          <a:prstGeom prst="rect">
            <a:avLst/>
          </a:prstGeom>
        </p:spPr>
      </p:pic>
      <p:pic>
        <p:nvPicPr>
          <p:cNvPr id="28" name="Bilde 27" descr="Et bilde som inneholder hvit, pattedyr, katt, rev&#10;&#10;Automatisk generert beskrivelse">
            <a:extLst>
              <a:ext uri="{FF2B5EF4-FFF2-40B4-BE49-F238E27FC236}">
                <a16:creationId xmlns:a16="http://schemas.microsoft.com/office/drawing/2014/main" id="{5F03796A-3CB2-4AAD-AF32-2195C6FF2B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8394" y="4005878"/>
            <a:ext cx="1223175" cy="927866"/>
          </a:xfrm>
          <a:prstGeom prst="rect">
            <a:avLst/>
          </a:prstGeom>
        </p:spPr>
      </p:pic>
      <p:pic>
        <p:nvPicPr>
          <p:cNvPr id="34" name="Bilde 33" descr="Et bilde som inneholder pattedyr, stående, ku, mørk&#10;&#10;Automatisk generert beskrivelse">
            <a:extLst>
              <a:ext uri="{FF2B5EF4-FFF2-40B4-BE49-F238E27FC236}">
                <a16:creationId xmlns:a16="http://schemas.microsoft.com/office/drawing/2014/main" id="{64EEB9C7-2261-4A26-ABE9-3551CEBBC6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444" y="5124527"/>
            <a:ext cx="2018262" cy="1538999"/>
          </a:xfrm>
          <a:prstGeom prst="rect">
            <a:avLst/>
          </a:prstGeom>
        </p:spPr>
      </p:pic>
      <p:pic>
        <p:nvPicPr>
          <p:cNvPr id="35" name="Bilde 34">
            <a:extLst>
              <a:ext uri="{FF2B5EF4-FFF2-40B4-BE49-F238E27FC236}">
                <a16:creationId xmlns:a16="http://schemas.microsoft.com/office/drawing/2014/main" id="{96ACDBD3-1762-40FB-8E9B-B5489850F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1767" y="5507490"/>
            <a:ext cx="875656" cy="985385"/>
          </a:xfrm>
          <a:prstGeom prst="rect">
            <a:avLst/>
          </a:prstGeom>
        </p:spPr>
      </p:pic>
    </p:spTree>
    <p:extLst>
      <p:ext uri="{BB962C8B-B14F-4D97-AF65-F5344CB8AC3E}">
        <p14:creationId xmlns:p14="http://schemas.microsoft.com/office/powerpoint/2010/main" val="1841415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38AC-6D24-4AB2-BECE-3335FC257865}"/>
              </a:ext>
            </a:extLst>
          </p:cNvPr>
          <p:cNvSpPr>
            <a:spLocks noGrp="1"/>
          </p:cNvSpPr>
          <p:nvPr>
            <p:ph type="title"/>
          </p:nvPr>
        </p:nvSpPr>
        <p:spPr/>
        <p:txBody>
          <a:bodyPr/>
          <a:lstStyle/>
          <a:p>
            <a:r>
              <a:rPr lang="nb-NO" dirty="0"/>
              <a:t>Eksempler </a:t>
            </a:r>
            <a:r>
              <a:rPr lang="nb-NO"/>
              <a:t>på hensyn </a:t>
            </a:r>
            <a:r>
              <a:rPr lang="nb-NO" dirty="0"/>
              <a:t>til viltet</a:t>
            </a:r>
          </a:p>
        </p:txBody>
      </p:sp>
      <p:sp>
        <p:nvSpPr>
          <p:cNvPr id="3" name="Content Placeholder 2">
            <a:extLst>
              <a:ext uri="{FF2B5EF4-FFF2-40B4-BE49-F238E27FC236}">
                <a16:creationId xmlns:a16="http://schemas.microsoft.com/office/drawing/2014/main" id="{A0993E53-65D6-47B8-B92A-09AE870EAEDA}"/>
              </a:ext>
            </a:extLst>
          </p:cNvPr>
          <p:cNvSpPr>
            <a:spLocks noGrp="1"/>
          </p:cNvSpPr>
          <p:nvPr>
            <p:ph idx="1"/>
          </p:nvPr>
        </p:nvSpPr>
        <p:spPr/>
        <p:txBody>
          <a:bodyPr/>
          <a:lstStyle/>
          <a:p>
            <a:r>
              <a:rPr lang="nb-NO" dirty="0"/>
              <a:t>Unngå løyper i/ved viktige biotoper og beiteområder </a:t>
            </a:r>
          </a:p>
          <a:p>
            <a:pPr lvl="1"/>
            <a:r>
              <a:rPr lang="nb-NO" dirty="0" err="1"/>
              <a:t>f.eks</a:t>
            </a:r>
            <a:r>
              <a:rPr lang="nb-NO" dirty="0"/>
              <a:t> vierdrag langs vassdrag i høyfjellet om vinteren (rype, hare og hjortevilt)</a:t>
            </a:r>
          </a:p>
          <a:p>
            <a:pPr lvl="1"/>
            <a:r>
              <a:rPr lang="nb-NO" dirty="0"/>
              <a:t>Beiteområder for hjortevilt</a:t>
            </a:r>
          </a:p>
          <a:p>
            <a:pPr lvl="1"/>
            <a:r>
              <a:rPr lang="nb-NO" dirty="0"/>
              <a:t>Hekkeområder for rovfugl (mars-juli)</a:t>
            </a:r>
          </a:p>
          <a:p>
            <a:pPr lvl="1"/>
            <a:r>
              <a:rPr lang="nb-NO" dirty="0"/>
              <a:t>Strender og våtmarksområder i hekkesesongen</a:t>
            </a:r>
          </a:p>
          <a:p>
            <a:pPr lvl="1"/>
            <a:r>
              <a:rPr lang="nb-NO" dirty="0"/>
              <a:t>Trekkveier</a:t>
            </a:r>
          </a:p>
          <a:p>
            <a:r>
              <a:rPr lang="nb-NO" dirty="0"/>
              <a:t>Tiltak:</a:t>
            </a:r>
          </a:p>
          <a:p>
            <a:pPr lvl="1"/>
            <a:r>
              <a:rPr lang="nb-NO" dirty="0"/>
              <a:t>Kanalisering av ferdsel (forutsigbarhet)</a:t>
            </a:r>
          </a:p>
          <a:p>
            <a:pPr lvl="1"/>
            <a:r>
              <a:rPr lang="nb-NO" dirty="0"/>
              <a:t>Kjøremønster (jevn fart bedre enn variasjon)</a:t>
            </a:r>
          </a:p>
          <a:p>
            <a:pPr lvl="1"/>
            <a:r>
              <a:rPr lang="nb-NO" dirty="0"/>
              <a:t>Begrense ferdsel i sårbare perioder (unngå vår-forsommer)</a:t>
            </a:r>
          </a:p>
          <a:p>
            <a:pPr lvl="1"/>
            <a:endParaRPr lang="nb-NO" dirty="0"/>
          </a:p>
          <a:p>
            <a:endParaRPr lang="nb-NO" dirty="0"/>
          </a:p>
          <a:p>
            <a:endParaRPr lang="nb-NO" dirty="0"/>
          </a:p>
        </p:txBody>
      </p:sp>
    </p:spTree>
    <p:extLst>
      <p:ext uri="{BB962C8B-B14F-4D97-AF65-F5344CB8AC3E}">
        <p14:creationId xmlns:p14="http://schemas.microsoft.com/office/powerpoint/2010/main" val="392042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301-9803-4DA1-ADAC-57F04E32F42C}"/>
              </a:ext>
            </a:extLst>
          </p:cNvPr>
          <p:cNvSpPr>
            <a:spLocks noGrp="1"/>
          </p:cNvSpPr>
          <p:nvPr>
            <p:ph type="title"/>
          </p:nvPr>
        </p:nvSpPr>
        <p:spPr>
          <a:xfrm>
            <a:off x="838200" y="365125"/>
            <a:ext cx="4152900" cy="1325563"/>
          </a:xfrm>
        </p:spPr>
        <p:txBody>
          <a:bodyPr/>
          <a:lstStyle/>
          <a:p>
            <a:r>
              <a:rPr lang="nb-NO" b="1" dirty="0"/>
              <a:t>Oppsummering av effekter</a:t>
            </a:r>
          </a:p>
        </p:txBody>
      </p:sp>
      <p:pic>
        <p:nvPicPr>
          <p:cNvPr id="4" name="Picture 3">
            <a:extLst>
              <a:ext uri="{FF2B5EF4-FFF2-40B4-BE49-F238E27FC236}">
                <a16:creationId xmlns:a16="http://schemas.microsoft.com/office/drawing/2014/main" id="{32757832-8DF1-447F-ACCA-E0CB00BF054F}"/>
              </a:ext>
            </a:extLst>
          </p:cNvPr>
          <p:cNvPicPr>
            <a:picLocks noChangeAspect="1"/>
          </p:cNvPicPr>
          <p:nvPr/>
        </p:nvPicPr>
        <p:blipFill rotWithShape="1">
          <a:blip r:embed="rId2"/>
          <a:srcRect l="66171" t="13250" r="14845" b="27250"/>
          <a:stretch/>
        </p:blipFill>
        <p:spPr>
          <a:xfrm>
            <a:off x="4991100" y="458787"/>
            <a:ext cx="6065221" cy="594042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1405352-1143-4DCE-A600-BD549D443F5C}"/>
              </a:ext>
            </a:extLst>
          </p:cNvPr>
          <p:cNvSpPr txBox="1"/>
          <p:nvPr/>
        </p:nvSpPr>
        <p:spPr>
          <a:xfrm>
            <a:off x="234886" y="3162454"/>
            <a:ext cx="4472008" cy="2554545"/>
          </a:xfrm>
          <a:prstGeom prst="rect">
            <a:avLst/>
          </a:prstGeom>
          <a:noFill/>
        </p:spPr>
        <p:txBody>
          <a:bodyPr wrap="square" rtlCol="0">
            <a:spAutoFit/>
          </a:bodyPr>
          <a:lstStyle/>
          <a:p>
            <a:r>
              <a:rPr lang="nb-NO" sz="3200" dirty="0"/>
              <a:t>Effekter på flere nivåer:</a:t>
            </a:r>
          </a:p>
          <a:p>
            <a:r>
              <a:rPr lang="nb-NO" sz="3200" dirty="0"/>
              <a:t>1. Individ (direkte)</a:t>
            </a:r>
          </a:p>
          <a:p>
            <a:r>
              <a:rPr lang="nb-NO" sz="3200" dirty="0"/>
              <a:t>2. Populasjon (indirekte)</a:t>
            </a:r>
          </a:p>
          <a:p>
            <a:r>
              <a:rPr lang="nb-NO" sz="3200" dirty="0"/>
              <a:t>3. Dyresamfunn (kumulative)</a:t>
            </a:r>
          </a:p>
        </p:txBody>
      </p:sp>
      <p:sp>
        <p:nvSpPr>
          <p:cNvPr id="6" name="Rectangle: Rounded Corners 5">
            <a:extLst>
              <a:ext uri="{FF2B5EF4-FFF2-40B4-BE49-F238E27FC236}">
                <a16:creationId xmlns:a16="http://schemas.microsoft.com/office/drawing/2014/main" id="{4FA6B239-1386-42AB-B6A8-219D581B5B00}"/>
              </a:ext>
            </a:extLst>
          </p:cNvPr>
          <p:cNvSpPr/>
          <p:nvPr/>
        </p:nvSpPr>
        <p:spPr>
          <a:xfrm>
            <a:off x="4991100" y="3372355"/>
            <a:ext cx="5943600" cy="7239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190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4.44444E-6 L 0.00066 0.12755 " pathEditMode="relative" rAng="0" ptsTypes="AA">
                                      <p:cBhvr>
                                        <p:cTn id="6" dur="2000" fill="hold"/>
                                        <p:tgtEl>
                                          <p:spTgt spid="6"/>
                                        </p:tgtEl>
                                        <p:attrNameLst>
                                          <p:attrName>ppt_x</p:attrName>
                                          <p:attrName>ppt_y</p:attrName>
                                        </p:attrNameLst>
                                      </p:cBhvr>
                                      <p:rCtr x="26" y="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E3A3-423E-44E8-9CEC-A4F19B5EA3F5}"/>
              </a:ext>
            </a:extLst>
          </p:cNvPr>
          <p:cNvSpPr>
            <a:spLocks noGrp="1"/>
          </p:cNvSpPr>
          <p:nvPr>
            <p:ph type="title"/>
          </p:nvPr>
        </p:nvSpPr>
        <p:spPr/>
        <p:txBody>
          <a:bodyPr/>
          <a:lstStyle/>
          <a:p>
            <a:r>
              <a:rPr lang="nb-NO"/>
              <a:t>Oppsummering</a:t>
            </a:r>
          </a:p>
        </p:txBody>
      </p:sp>
      <p:sp>
        <p:nvSpPr>
          <p:cNvPr id="3" name="Content Placeholder 2">
            <a:extLst>
              <a:ext uri="{FF2B5EF4-FFF2-40B4-BE49-F238E27FC236}">
                <a16:creationId xmlns:a16="http://schemas.microsoft.com/office/drawing/2014/main" id="{6A74A2A2-5C1F-4368-8DF4-BCA5AE8C3670}"/>
              </a:ext>
            </a:extLst>
          </p:cNvPr>
          <p:cNvSpPr>
            <a:spLocks noGrp="1"/>
          </p:cNvSpPr>
          <p:nvPr>
            <p:ph idx="1"/>
          </p:nvPr>
        </p:nvSpPr>
        <p:spPr>
          <a:xfrm>
            <a:off x="609601" y="1416050"/>
            <a:ext cx="6267450" cy="4479926"/>
          </a:xfrm>
        </p:spPr>
        <p:txBody>
          <a:bodyPr/>
          <a:lstStyle/>
          <a:p>
            <a:r>
              <a:rPr lang="nb-NO" dirty="0"/>
              <a:t>Motorferdsel har effekt på dyreliv, men påvirkningsgraden varierer mye mellom arter og tid på året. </a:t>
            </a:r>
          </a:p>
          <a:p>
            <a:r>
              <a:rPr lang="nb-NO" dirty="0"/>
              <a:t>Dyreliv er mest sårbart i tilknytning til yngletid/hekking (vår- tidlig sommer)</a:t>
            </a:r>
          </a:p>
          <a:p>
            <a:r>
              <a:rPr lang="nb-NO" dirty="0"/>
              <a:t>Vær spesielt oppmerksom i snørike vintre eller når vanskelig å finne beite (tapper energireservene raskere).</a:t>
            </a:r>
          </a:p>
          <a:p>
            <a:r>
              <a:rPr lang="nb-NO" dirty="0"/>
              <a:t>Menneskelig aktivitet </a:t>
            </a:r>
            <a:r>
              <a:rPr lang="nb-NO" dirty="0" err="1"/>
              <a:t>vs</a:t>
            </a:r>
            <a:r>
              <a:rPr lang="nb-NO" dirty="0"/>
              <a:t> Kjøretøy</a:t>
            </a:r>
          </a:p>
          <a:p>
            <a:endParaRPr lang="nb-NO" dirty="0"/>
          </a:p>
        </p:txBody>
      </p:sp>
      <p:pic>
        <p:nvPicPr>
          <p:cNvPr id="4" name="Picture 3">
            <a:extLst>
              <a:ext uri="{FF2B5EF4-FFF2-40B4-BE49-F238E27FC236}">
                <a16:creationId xmlns:a16="http://schemas.microsoft.com/office/drawing/2014/main" id="{EF7355DF-AD54-4213-A1D9-91C06FDD4250}"/>
              </a:ext>
            </a:extLst>
          </p:cNvPr>
          <p:cNvPicPr>
            <a:picLocks noChangeAspect="1"/>
          </p:cNvPicPr>
          <p:nvPr/>
        </p:nvPicPr>
        <p:blipFill rotWithShape="1">
          <a:blip r:embed="rId2"/>
          <a:srcRect l="66562" t="40479" r="15469" b="16521"/>
          <a:stretch/>
        </p:blipFill>
        <p:spPr>
          <a:xfrm>
            <a:off x="6610627" y="2468562"/>
            <a:ext cx="5381348" cy="4024313"/>
          </a:xfrm>
          <a:prstGeom prst="rect">
            <a:avLst/>
          </a:prstGeom>
        </p:spPr>
      </p:pic>
    </p:spTree>
    <p:extLst>
      <p:ext uri="{BB962C8B-B14F-4D97-AF65-F5344CB8AC3E}">
        <p14:creationId xmlns:p14="http://schemas.microsoft.com/office/powerpoint/2010/main" val="3686671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9EB38-A6C5-43C7-A3C9-0C7AE1EB2E19}"/>
              </a:ext>
            </a:extLst>
          </p:cNvPr>
          <p:cNvSpPr>
            <a:spLocks noGrp="1"/>
          </p:cNvSpPr>
          <p:nvPr>
            <p:ph type="title"/>
          </p:nvPr>
        </p:nvSpPr>
        <p:spPr/>
        <p:txBody>
          <a:bodyPr/>
          <a:lstStyle/>
          <a:p>
            <a:r>
              <a:rPr lang="nb-NO" dirty="0"/>
              <a:t>Takk for oppmerksomheten!</a:t>
            </a:r>
          </a:p>
        </p:txBody>
      </p:sp>
      <p:pic>
        <p:nvPicPr>
          <p:cNvPr id="4" name="Picture 3">
            <a:extLst>
              <a:ext uri="{FF2B5EF4-FFF2-40B4-BE49-F238E27FC236}">
                <a16:creationId xmlns:a16="http://schemas.microsoft.com/office/drawing/2014/main" id="{25154824-DB02-4641-A803-9DB76509BB69}"/>
              </a:ext>
            </a:extLst>
          </p:cNvPr>
          <p:cNvPicPr>
            <a:picLocks noChangeAspect="1"/>
          </p:cNvPicPr>
          <p:nvPr/>
        </p:nvPicPr>
        <p:blipFill rotWithShape="1">
          <a:blip r:embed="rId2"/>
          <a:srcRect l="66811" t="14864" r="15812" b="6272"/>
          <a:stretch/>
        </p:blipFill>
        <p:spPr>
          <a:xfrm>
            <a:off x="2343150" y="1575732"/>
            <a:ext cx="3467100" cy="4917143"/>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465987C1-6319-4A22-A154-DAEF640B02C6}"/>
              </a:ext>
            </a:extLst>
          </p:cNvPr>
          <p:cNvPicPr>
            <a:picLocks noGrp="1" noChangeAspect="1"/>
          </p:cNvPicPr>
          <p:nvPr>
            <p:ph idx="1"/>
          </p:nvPr>
        </p:nvPicPr>
        <p:blipFill rotWithShape="1">
          <a:blip r:embed="rId3"/>
          <a:srcRect l="65916" t="11200" r="22417" b="36800"/>
          <a:stretch/>
        </p:blipFill>
        <p:spPr>
          <a:xfrm>
            <a:off x="7153275" y="1575732"/>
            <a:ext cx="3551004" cy="4945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5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50A0-7D12-47F2-A9F0-23371933561F}"/>
              </a:ext>
            </a:extLst>
          </p:cNvPr>
          <p:cNvSpPr>
            <a:spLocks noGrp="1"/>
          </p:cNvSpPr>
          <p:nvPr>
            <p:ph type="title"/>
          </p:nvPr>
        </p:nvSpPr>
        <p:spPr/>
        <p:txBody>
          <a:bodyPr/>
          <a:lstStyle/>
          <a:p>
            <a:r>
              <a:rPr lang="nb-NO"/>
              <a:t>3 typer forstyrrelser av dyreliv</a:t>
            </a:r>
          </a:p>
        </p:txBody>
      </p:sp>
      <p:sp>
        <p:nvSpPr>
          <p:cNvPr id="3" name="Content Placeholder 2">
            <a:extLst>
              <a:ext uri="{FF2B5EF4-FFF2-40B4-BE49-F238E27FC236}">
                <a16:creationId xmlns:a16="http://schemas.microsoft.com/office/drawing/2014/main" id="{0D7B949F-15E7-4B17-B9AF-667F87EAF273}"/>
              </a:ext>
            </a:extLst>
          </p:cNvPr>
          <p:cNvSpPr>
            <a:spLocks noGrp="1"/>
          </p:cNvSpPr>
          <p:nvPr>
            <p:ph idx="1"/>
          </p:nvPr>
        </p:nvSpPr>
        <p:spPr>
          <a:xfrm>
            <a:off x="8364319" y="1904324"/>
            <a:ext cx="3474695" cy="2390775"/>
          </a:xfrm>
        </p:spPr>
        <p:txBody>
          <a:bodyPr>
            <a:normAutofit/>
          </a:bodyPr>
          <a:lstStyle/>
          <a:p>
            <a:pPr marL="0" indent="0">
              <a:buNone/>
            </a:pPr>
            <a:endParaRPr lang="nb-NO" dirty="0"/>
          </a:p>
          <a:p>
            <a:r>
              <a:rPr lang="nb-NO" b="1" dirty="0"/>
              <a:t>Kumulative effekter </a:t>
            </a:r>
            <a:r>
              <a:rPr lang="nb-NO" dirty="0"/>
              <a:t>(sumeffekter/samlet belastning) </a:t>
            </a:r>
          </a:p>
          <a:p>
            <a:endParaRPr lang="nb-NO" dirty="0"/>
          </a:p>
        </p:txBody>
      </p:sp>
      <p:sp>
        <p:nvSpPr>
          <p:cNvPr id="4" name="Arrow: Down 3">
            <a:extLst>
              <a:ext uri="{FF2B5EF4-FFF2-40B4-BE49-F238E27FC236}">
                <a16:creationId xmlns:a16="http://schemas.microsoft.com/office/drawing/2014/main" id="{4366CF44-5569-4B85-8187-BC36C97CB858}"/>
              </a:ext>
            </a:extLst>
          </p:cNvPr>
          <p:cNvSpPr/>
          <p:nvPr/>
        </p:nvSpPr>
        <p:spPr>
          <a:xfrm rot="16200000">
            <a:off x="5261716" y="219816"/>
            <a:ext cx="1803163" cy="10381004"/>
          </a:xfrm>
          <a:prstGeom prst="downArrow">
            <a:avLst/>
          </a:prstGeom>
          <a:gradFill>
            <a:gsLst>
              <a:gs pos="0">
                <a:schemeClr val="accent6"/>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dirty="0"/>
              <a:t>Individ –				 Populasjon -		 Samfunn</a:t>
            </a:r>
          </a:p>
        </p:txBody>
      </p:sp>
      <p:sp>
        <p:nvSpPr>
          <p:cNvPr id="5" name="Content Placeholder 2">
            <a:extLst>
              <a:ext uri="{FF2B5EF4-FFF2-40B4-BE49-F238E27FC236}">
                <a16:creationId xmlns:a16="http://schemas.microsoft.com/office/drawing/2014/main" id="{B20A84F3-ADEA-4E34-98EF-E2A41C29ABE9}"/>
              </a:ext>
            </a:extLst>
          </p:cNvPr>
          <p:cNvSpPr txBox="1">
            <a:spLocks/>
          </p:cNvSpPr>
          <p:nvPr/>
        </p:nvSpPr>
        <p:spPr>
          <a:xfrm>
            <a:off x="352986" y="2923341"/>
            <a:ext cx="3558590" cy="2390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b-NO"/>
          </a:p>
          <a:p>
            <a:r>
              <a:rPr lang="nb-NO" b="1"/>
              <a:t>Direkte effekter =</a:t>
            </a:r>
            <a:r>
              <a:rPr lang="nb-NO"/>
              <a:t>observerbare responser (</a:t>
            </a:r>
            <a:r>
              <a:rPr lang="nb-NO" err="1"/>
              <a:t>f.eks</a:t>
            </a:r>
            <a:r>
              <a:rPr lang="nb-NO"/>
              <a:t> flukt)</a:t>
            </a:r>
          </a:p>
          <a:p>
            <a:endParaRPr lang="nb-NO"/>
          </a:p>
        </p:txBody>
      </p:sp>
      <p:sp>
        <p:nvSpPr>
          <p:cNvPr id="6" name="Content Placeholder 2">
            <a:extLst>
              <a:ext uri="{FF2B5EF4-FFF2-40B4-BE49-F238E27FC236}">
                <a16:creationId xmlns:a16="http://schemas.microsoft.com/office/drawing/2014/main" id="{8BEADDF2-3B43-424C-8896-AA0E8CCD9BB2}"/>
              </a:ext>
            </a:extLst>
          </p:cNvPr>
          <p:cNvSpPr txBox="1">
            <a:spLocks/>
          </p:cNvSpPr>
          <p:nvPr/>
        </p:nvSpPr>
        <p:spPr>
          <a:xfrm>
            <a:off x="3990340" y="2426652"/>
            <a:ext cx="4211320" cy="2390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b-NO" dirty="0"/>
          </a:p>
          <a:p>
            <a:r>
              <a:rPr lang="nb-NO" b="1" dirty="0"/>
              <a:t>Indirekte/regionale effekter</a:t>
            </a:r>
            <a:r>
              <a:rPr lang="nb-NO" dirty="0"/>
              <a:t> (ikke nødvendigvis direkte observerbare responser, som unnvikelse) </a:t>
            </a:r>
          </a:p>
          <a:p>
            <a:endParaRPr lang="nb-NO" dirty="0"/>
          </a:p>
        </p:txBody>
      </p:sp>
      <p:pic>
        <p:nvPicPr>
          <p:cNvPr id="8" name="Bilde 7">
            <a:extLst>
              <a:ext uri="{FF2B5EF4-FFF2-40B4-BE49-F238E27FC236}">
                <a16:creationId xmlns:a16="http://schemas.microsoft.com/office/drawing/2014/main" id="{2422386E-E937-4576-BDAE-F65A9E511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95" y="1745589"/>
            <a:ext cx="1622128" cy="1622128"/>
          </a:xfrm>
          <a:prstGeom prst="rect">
            <a:avLst/>
          </a:prstGeom>
        </p:spPr>
      </p:pic>
      <p:pic>
        <p:nvPicPr>
          <p:cNvPr id="10" name="Bilde 9" descr="Et bilde som inneholder tekst, skilt, utendørs, stang&#10;&#10;Automatisk generert beskrivelse">
            <a:extLst>
              <a:ext uri="{FF2B5EF4-FFF2-40B4-BE49-F238E27FC236}">
                <a16:creationId xmlns:a16="http://schemas.microsoft.com/office/drawing/2014/main" id="{6E0C810E-2D91-4C52-B9E6-BD1F2BB3A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154" y="1655950"/>
            <a:ext cx="1267391" cy="1267391"/>
          </a:xfrm>
          <a:prstGeom prst="rect">
            <a:avLst/>
          </a:prstGeom>
        </p:spPr>
      </p:pic>
      <p:pic>
        <p:nvPicPr>
          <p:cNvPr id="12" name="Bilde 11">
            <a:extLst>
              <a:ext uri="{FF2B5EF4-FFF2-40B4-BE49-F238E27FC236}">
                <a16:creationId xmlns:a16="http://schemas.microsoft.com/office/drawing/2014/main" id="{DE12121E-10C5-4BCB-B284-BF9631B52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9520" y="1027906"/>
            <a:ext cx="1604291" cy="1303486"/>
          </a:xfrm>
          <a:prstGeom prst="rect">
            <a:avLst/>
          </a:prstGeom>
        </p:spPr>
      </p:pic>
    </p:spTree>
    <p:extLst>
      <p:ext uri="{BB962C8B-B14F-4D97-AF65-F5344CB8AC3E}">
        <p14:creationId xmlns:p14="http://schemas.microsoft.com/office/powerpoint/2010/main" val="1566389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91DDD99-FDC8-410B-8631-EAC9F703A2F0}"/>
              </a:ext>
            </a:extLst>
          </p:cNvPr>
          <p:cNvSpPr>
            <a:spLocks noGrp="1"/>
          </p:cNvSpPr>
          <p:nvPr>
            <p:ph type="title"/>
          </p:nvPr>
        </p:nvSpPr>
        <p:spPr>
          <a:xfrm>
            <a:off x="640079" y="2053641"/>
            <a:ext cx="3669161" cy="2760098"/>
          </a:xfrm>
        </p:spPr>
        <p:txBody>
          <a:bodyPr>
            <a:normAutofit/>
          </a:bodyPr>
          <a:lstStyle/>
          <a:p>
            <a:r>
              <a:rPr lang="nb-NO" b="1" dirty="0">
                <a:solidFill>
                  <a:srgbClr val="FFFFFF"/>
                </a:solidFill>
              </a:rPr>
              <a:t>1 Direkte effekter = kortvarige og observerbare</a:t>
            </a:r>
          </a:p>
        </p:txBody>
      </p:sp>
      <p:sp>
        <p:nvSpPr>
          <p:cNvPr id="3" name="Content Placeholder 2">
            <a:extLst>
              <a:ext uri="{FF2B5EF4-FFF2-40B4-BE49-F238E27FC236}">
                <a16:creationId xmlns:a16="http://schemas.microsoft.com/office/drawing/2014/main" id="{175EAA25-6EB9-417E-8492-0E562B6C9481}"/>
              </a:ext>
            </a:extLst>
          </p:cNvPr>
          <p:cNvSpPr>
            <a:spLocks noGrp="1"/>
          </p:cNvSpPr>
          <p:nvPr>
            <p:ph idx="1"/>
          </p:nvPr>
        </p:nvSpPr>
        <p:spPr>
          <a:xfrm>
            <a:off x="6090574" y="801866"/>
            <a:ext cx="5306084" cy="5230634"/>
          </a:xfrm>
        </p:spPr>
        <p:txBody>
          <a:bodyPr anchor="ctr">
            <a:normAutofit/>
          </a:bodyPr>
          <a:lstStyle/>
          <a:p>
            <a:r>
              <a:rPr lang="nb-NO" sz="2200" dirty="0">
                <a:solidFill>
                  <a:srgbClr val="000000"/>
                </a:solidFill>
              </a:rPr>
              <a:t>Direkte effekter: Hjertefrekvens, måling av stresshormoner eller </a:t>
            </a:r>
            <a:r>
              <a:rPr lang="nb-NO" sz="2200" dirty="0" err="1">
                <a:solidFill>
                  <a:srgbClr val="000000"/>
                </a:solidFill>
              </a:rPr>
              <a:t>atferdsresponser</a:t>
            </a:r>
            <a:r>
              <a:rPr lang="nb-NO" sz="2200" dirty="0">
                <a:solidFill>
                  <a:srgbClr val="000000"/>
                </a:solidFill>
              </a:rPr>
              <a:t> som fryktadferd eller fluktavstand. </a:t>
            </a:r>
          </a:p>
          <a:p>
            <a:endParaRPr lang="nb-NO" sz="2200" dirty="0">
              <a:solidFill>
                <a:srgbClr val="000000"/>
              </a:solidFill>
            </a:endParaRPr>
          </a:p>
          <a:p>
            <a:r>
              <a:rPr lang="nb-NO" sz="2200" dirty="0">
                <a:solidFill>
                  <a:srgbClr val="000000"/>
                </a:solidFill>
              </a:rPr>
              <a:t>Direkte effekter er observerbare og kortvarige. Fluktavstander: 0 - 800 meter for en del fugl og hjortevilt, og at hjertefrekvensen øker i 0 - 4 minutter. </a:t>
            </a:r>
          </a:p>
          <a:p>
            <a:endParaRPr lang="nb-NO" sz="2200" dirty="0">
              <a:solidFill>
                <a:srgbClr val="000000"/>
              </a:solidFill>
            </a:endParaRPr>
          </a:p>
          <a:p>
            <a:r>
              <a:rPr lang="nb-NO" sz="2200" dirty="0">
                <a:solidFill>
                  <a:srgbClr val="000000"/>
                </a:solidFill>
              </a:rPr>
              <a:t>Stress-effekter deles inn i kortvarige (akutte) eller langtidsvirkende (kroniske) og måles gjennom kortisolnivået i hår/ekskrementer </a:t>
            </a:r>
            <a:r>
              <a:rPr lang="nb-NO" sz="2200" dirty="0" err="1">
                <a:solidFill>
                  <a:srgbClr val="000000"/>
                </a:solidFill>
              </a:rPr>
              <a:t>o.l</a:t>
            </a:r>
            <a:endParaRPr lang="nb-NO" sz="2200" dirty="0">
              <a:solidFill>
                <a:srgbClr val="000000"/>
              </a:solidFill>
            </a:endParaRPr>
          </a:p>
        </p:txBody>
      </p:sp>
      <p:sp>
        <p:nvSpPr>
          <p:cNvPr id="4" name="Arrow: Down 3">
            <a:extLst>
              <a:ext uri="{FF2B5EF4-FFF2-40B4-BE49-F238E27FC236}">
                <a16:creationId xmlns:a16="http://schemas.microsoft.com/office/drawing/2014/main" id="{2841B5E8-74BD-46DB-83B2-B268E7D940F2}"/>
              </a:ext>
            </a:extLst>
          </p:cNvPr>
          <p:cNvSpPr/>
          <p:nvPr/>
        </p:nvSpPr>
        <p:spPr>
          <a:xfrm rot="16200000">
            <a:off x="5584261" y="1121398"/>
            <a:ext cx="888881" cy="10381004"/>
          </a:xfrm>
          <a:prstGeom prst="downArrow">
            <a:avLst/>
          </a:prstGeom>
          <a:gradFill>
            <a:gsLst>
              <a:gs pos="0">
                <a:schemeClr val="accent6"/>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spcAft>
                <a:spcPts val="600"/>
              </a:spcAft>
            </a:pPr>
            <a:r>
              <a:rPr lang="nb-NO" sz="2000" b="1" dirty="0"/>
              <a:t>INDIVID</a:t>
            </a:r>
            <a:r>
              <a:rPr lang="nb-NO" dirty="0"/>
              <a:t> 				</a:t>
            </a:r>
            <a:r>
              <a:rPr lang="nb-NO" dirty="0">
                <a:solidFill>
                  <a:schemeClr val="bg1">
                    <a:lumMod val="95000"/>
                  </a:schemeClr>
                </a:solidFill>
              </a:rPr>
              <a:t> populasjon 			 samfunn</a:t>
            </a:r>
          </a:p>
        </p:txBody>
      </p:sp>
      <p:pic>
        <p:nvPicPr>
          <p:cNvPr id="8" name="Bilde 7">
            <a:extLst>
              <a:ext uri="{FF2B5EF4-FFF2-40B4-BE49-F238E27FC236}">
                <a16:creationId xmlns:a16="http://schemas.microsoft.com/office/drawing/2014/main" id="{75B1FC91-97BA-4956-B94A-C9E2C2E42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756" y="3622508"/>
            <a:ext cx="2288082" cy="2288082"/>
          </a:xfrm>
          <a:prstGeom prst="rect">
            <a:avLst/>
          </a:prstGeom>
        </p:spPr>
      </p:pic>
      <p:pic>
        <p:nvPicPr>
          <p:cNvPr id="6" name="Bilde 5">
            <a:extLst>
              <a:ext uri="{FF2B5EF4-FFF2-40B4-BE49-F238E27FC236}">
                <a16:creationId xmlns:a16="http://schemas.microsoft.com/office/drawing/2014/main" id="{57045CAC-354B-414E-8D55-B42A0CB4F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6049" y="2951727"/>
            <a:ext cx="1537601" cy="1537601"/>
          </a:xfrm>
          <a:prstGeom prst="rect">
            <a:avLst/>
          </a:prstGeom>
        </p:spPr>
      </p:pic>
    </p:spTree>
    <p:extLst>
      <p:ext uri="{BB962C8B-B14F-4D97-AF65-F5344CB8AC3E}">
        <p14:creationId xmlns:p14="http://schemas.microsoft.com/office/powerpoint/2010/main" val="76879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2961C1-59BF-4C0B-90FD-20D128ACC8B8}"/>
              </a:ext>
            </a:extLst>
          </p:cNvPr>
          <p:cNvSpPr>
            <a:spLocks noGrp="1"/>
          </p:cNvSpPr>
          <p:nvPr>
            <p:ph type="title"/>
          </p:nvPr>
        </p:nvSpPr>
        <p:spPr>
          <a:xfrm>
            <a:off x="640079" y="2053641"/>
            <a:ext cx="3669161" cy="2760098"/>
          </a:xfrm>
        </p:spPr>
        <p:txBody>
          <a:bodyPr>
            <a:normAutofit/>
          </a:bodyPr>
          <a:lstStyle/>
          <a:p>
            <a:r>
              <a:rPr lang="nb-NO" sz="4100" b="1" dirty="0">
                <a:solidFill>
                  <a:srgbClr val="FFFFFF"/>
                </a:solidFill>
              </a:rPr>
              <a:t>2 Indirekte effekter = unnvikelse og endret arealbruk</a:t>
            </a:r>
          </a:p>
        </p:txBody>
      </p:sp>
      <p:sp>
        <p:nvSpPr>
          <p:cNvPr id="3" name="Content Placeholder 2">
            <a:extLst>
              <a:ext uri="{FF2B5EF4-FFF2-40B4-BE49-F238E27FC236}">
                <a16:creationId xmlns:a16="http://schemas.microsoft.com/office/drawing/2014/main" id="{31BF881B-A3A5-47D5-9533-41D2E05FAB9D}"/>
              </a:ext>
            </a:extLst>
          </p:cNvPr>
          <p:cNvSpPr>
            <a:spLocks noGrp="1"/>
          </p:cNvSpPr>
          <p:nvPr>
            <p:ph idx="1"/>
          </p:nvPr>
        </p:nvSpPr>
        <p:spPr>
          <a:xfrm>
            <a:off x="6090574" y="801866"/>
            <a:ext cx="5306084" cy="5230634"/>
          </a:xfrm>
        </p:spPr>
        <p:txBody>
          <a:bodyPr anchor="ctr">
            <a:normAutofit/>
          </a:bodyPr>
          <a:lstStyle/>
          <a:p>
            <a:r>
              <a:rPr lang="nb-NO" sz="2400" dirty="0">
                <a:solidFill>
                  <a:srgbClr val="000000"/>
                </a:solidFill>
              </a:rPr>
              <a:t>Unnvikelse defineres her som redusert bruk av soner i nærheten av menneskelig forstyrrelse, eller som endringer i aktivitetsmønster gjennom døgnet (</a:t>
            </a:r>
            <a:r>
              <a:rPr lang="nb-NO" sz="2400" dirty="0" err="1">
                <a:solidFill>
                  <a:srgbClr val="000000"/>
                </a:solidFill>
              </a:rPr>
              <a:t>f.eks</a:t>
            </a:r>
            <a:r>
              <a:rPr lang="nb-NO" sz="2400" dirty="0">
                <a:solidFill>
                  <a:srgbClr val="000000"/>
                </a:solidFill>
              </a:rPr>
              <a:t> at dyr blir mer nattaktive) </a:t>
            </a:r>
          </a:p>
          <a:p>
            <a:pPr marL="0" indent="0">
              <a:buNone/>
            </a:pPr>
            <a:endParaRPr lang="nb-NO" sz="2400" dirty="0">
              <a:solidFill>
                <a:srgbClr val="000000"/>
              </a:solidFill>
            </a:endParaRPr>
          </a:p>
          <a:p>
            <a:endParaRPr lang="nb-NO" sz="2400" dirty="0">
              <a:solidFill>
                <a:srgbClr val="000000"/>
              </a:solidFill>
            </a:endParaRPr>
          </a:p>
        </p:txBody>
      </p:sp>
      <p:sp>
        <p:nvSpPr>
          <p:cNvPr id="4" name="Arrow: Down 3">
            <a:extLst>
              <a:ext uri="{FF2B5EF4-FFF2-40B4-BE49-F238E27FC236}">
                <a16:creationId xmlns:a16="http://schemas.microsoft.com/office/drawing/2014/main" id="{30280FCC-6BA7-4D3A-9795-20F020369422}"/>
              </a:ext>
            </a:extLst>
          </p:cNvPr>
          <p:cNvSpPr/>
          <p:nvPr/>
        </p:nvSpPr>
        <p:spPr>
          <a:xfrm rot="16200000">
            <a:off x="5736661" y="1273798"/>
            <a:ext cx="888881" cy="10381004"/>
          </a:xfrm>
          <a:prstGeom prst="downArrow">
            <a:avLst/>
          </a:prstGeom>
          <a:gradFill>
            <a:gsLst>
              <a:gs pos="0">
                <a:schemeClr val="accent6"/>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spcAft>
                <a:spcPts val="600"/>
              </a:spcAft>
            </a:pPr>
            <a:r>
              <a:rPr lang="nb-NO" dirty="0">
                <a:solidFill>
                  <a:schemeClr val="bg1">
                    <a:lumMod val="95000"/>
                  </a:schemeClr>
                </a:solidFill>
              </a:rPr>
              <a:t>Individ </a:t>
            </a:r>
            <a:r>
              <a:rPr lang="nb-NO" dirty="0"/>
              <a:t>				 </a:t>
            </a:r>
            <a:r>
              <a:rPr lang="nb-NO" sz="2000" b="1" dirty="0"/>
              <a:t>POPULASJON	</a:t>
            </a:r>
            <a:r>
              <a:rPr lang="nb-NO" dirty="0"/>
              <a:t>		</a:t>
            </a:r>
            <a:r>
              <a:rPr lang="nb-NO" dirty="0">
                <a:solidFill>
                  <a:schemeClr val="bg1">
                    <a:lumMod val="95000"/>
                  </a:schemeClr>
                </a:solidFill>
              </a:rPr>
              <a:t> samfunn</a:t>
            </a:r>
          </a:p>
        </p:txBody>
      </p:sp>
      <p:pic>
        <p:nvPicPr>
          <p:cNvPr id="8" name="Bilde 7" descr="Et bilde som inneholder tekst, skilt, utendørs, stang&#10;&#10;Automatisk generert beskrivelse">
            <a:extLst>
              <a:ext uri="{FF2B5EF4-FFF2-40B4-BE49-F238E27FC236}">
                <a16:creationId xmlns:a16="http://schemas.microsoft.com/office/drawing/2014/main" id="{88F74D8D-8DD9-4B0D-BC3E-166F13FCC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921" y="4061531"/>
            <a:ext cx="1682366" cy="1682366"/>
          </a:xfrm>
          <a:prstGeom prst="rect">
            <a:avLst/>
          </a:prstGeom>
        </p:spPr>
      </p:pic>
      <p:pic>
        <p:nvPicPr>
          <p:cNvPr id="6" name="Bilde 5">
            <a:extLst>
              <a:ext uri="{FF2B5EF4-FFF2-40B4-BE49-F238E27FC236}">
                <a16:creationId xmlns:a16="http://schemas.microsoft.com/office/drawing/2014/main" id="{A58DE278-FDCA-4F78-90EC-1575DC258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590" y="4057536"/>
            <a:ext cx="1682365" cy="1682365"/>
          </a:xfrm>
          <a:prstGeom prst="rect">
            <a:avLst/>
          </a:prstGeom>
        </p:spPr>
      </p:pic>
    </p:spTree>
    <p:extLst>
      <p:ext uri="{BB962C8B-B14F-4D97-AF65-F5344CB8AC3E}">
        <p14:creationId xmlns:p14="http://schemas.microsoft.com/office/powerpoint/2010/main" val="18346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7E326-5AF6-4D14-BBA1-A749B9E5FB19}"/>
              </a:ext>
            </a:extLst>
          </p:cNvPr>
          <p:cNvSpPr>
            <a:spLocks noGrp="1"/>
          </p:cNvSpPr>
          <p:nvPr>
            <p:ph type="title"/>
          </p:nvPr>
        </p:nvSpPr>
        <p:spPr>
          <a:xfrm>
            <a:off x="640079" y="2053641"/>
            <a:ext cx="3669161" cy="2760098"/>
          </a:xfrm>
        </p:spPr>
        <p:txBody>
          <a:bodyPr>
            <a:normAutofit/>
          </a:bodyPr>
          <a:lstStyle/>
          <a:p>
            <a:r>
              <a:rPr lang="nb-NO" sz="3100" b="1">
                <a:solidFill>
                  <a:srgbClr val="FFFFFF"/>
                </a:solidFill>
              </a:rPr>
              <a:t>3 Kumulative effekter = endring i reproduksjon, overlevelse og populasjonsstørrelse </a:t>
            </a:r>
            <a:endParaRPr lang="nb-NO" sz="3100">
              <a:solidFill>
                <a:srgbClr val="FFFFFF"/>
              </a:solidFill>
            </a:endParaRPr>
          </a:p>
        </p:txBody>
      </p:sp>
      <p:sp>
        <p:nvSpPr>
          <p:cNvPr id="3" name="Content Placeholder 2">
            <a:extLst>
              <a:ext uri="{FF2B5EF4-FFF2-40B4-BE49-F238E27FC236}">
                <a16:creationId xmlns:a16="http://schemas.microsoft.com/office/drawing/2014/main" id="{785FF812-3781-4243-A786-797B8E20C5CE}"/>
              </a:ext>
            </a:extLst>
          </p:cNvPr>
          <p:cNvSpPr>
            <a:spLocks noGrp="1"/>
          </p:cNvSpPr>
          <p:nvPr>
            <p:ph idx="1"/>
          </p:nvPr>
        </p:nvSpPr>
        <p:spPr>
          <a:xfrm>
            <a:off x="6090574" y="801866"/>
            <a:ext cx="5306084" cy="5230634"/>
          </a:xfrm>
        </p:spPr>
        <p:txBody>
          <a:bodyPr anchor="ctr">
            <a:normAutofit/>
          </a:bodyPr>
          <a:lstStyle/>
          <a:p>
            <a:r>
              <a:rPr lang="nb-NO" sz="2200" dirty="0">
                <a:solidFill>
                  <a:srgbClr val="000000"/>
                </a:solidFill>
              </a:rPr>
              <a:t>Kumulative effekter kartlegger </a:t>
            </a:r>
            <a:r>
              <a:rPr lang="nb-NO" sz="2200" b="1" u="sng" dirty="0">
                <a:solidFill>
                  <a:srgbClr val="000000"/>
                </a:solidFill>
              </a:rPr>
              <a:t>den samlede effekten</a:t>
            </a:r>
            <a:r>
              <a:rPr lang="nb-NO" sz="2200" dirty="0">
                <a:solidFill>
                  <a:srgbClr val="000000"/>
                </a:solidFill>
              </a:rPr>
              <a:t> av forstyrrelse gjennom målbare endringer i reproduksjon og overlevelse. </a:t>
            </a:r>
            <a:br>
              <a:rPr lang="nb-NO" sz="2200" dirty="0">
                <a:solidFill>
                  <a:srgbClr val="000000"/>
                </a:solidFill>
              </a:rPr>
            </a:br>
            <a:endParaRPr lang="nb-NO" sz="2200" dirty="0">
              <a:solidFill>
                <a:srgbClr val="000000"/>
              </a:solidFill>
            </a:endParaRPr>
          </a:p>
          <a:p>
            <a:r>
              <a:rPr lang="nb-NO" sz="2200" dirty="0">
                <a:solidFill>
                  <a:srgbClr val="000000"/>
                </a:solidFill>
              </a:rPr>
              <a:t>Forstyrrelse kan ha stor innvirkning dersom dyret mister tilgang til essensielle områder: </a:t>
            </a:r>
            <a:r>
              <a:rPr lang="nb-NO" sz="2200" b="1" dirty="0">
                <a:solidFill>
                  <a:srgbClr val="000000"/>
                </a:solidFill>
              </a:rPr>
              <a:t>de forbruker mer energi, de får redusert tid til å søke etter mat, mindre tid til yngelpleie, eller de forlater avkom. </a:t>
            </a:r>
            <a:br>
              <a:rPr lang="nb-NO" sz="2200" b="1" dirty="0">
                <a:solidFill>
                  <a:srgbClr val="000000"/>
                </a:solidFill>
              </a:rPr>
            </a:br>
            <a:endParaRPr lang="nb-NO" sz="2200" b="1" dirty="0">
              <a:solidFill>
                <a:srgbClr val="000000"/>
              </a:solidFill>
            </a:endParaRPr>
          </a:p>
          <a:p>
            <a:r>
              <a:rPr lang="nb-NO" sz="2200" dirty="0">
                <a:solidFill>
                  <a:srgbClr val="000000"/>
                </a:solidFill>
              </a:rPr>
              <a:t>Dyr kan også stå over reproduksjon som følge av stor lokal forstyrrelse. </a:t>
            </a:r>
          </a:p>
        </p:txBody>
      </p:sp>
      <p:sp>
        <p:nvSpPr>
          <p:cNvPr id="4" name="Arrow: Down 3">
            <a:extLst>
              <a:ext uri="{FF2B5EF4-FFF2-40B4-BE49-F238E27FC236}">
                <a16:creationId xmlns:a16="http://schemas.microsoft.com/office/drawing/2014/main" id="{A8DA063D-A8FB-4328-B826-841D39B304DA}"/>
              </a:ext>
            </a:extLst>
          </p:cNvPr>
          <p:cNvSpPr/>
          <p:nvPr/>
        </p:nvSpPr>
        <p:spPr>
          <a:xfrm rot="16200000">
            <a:off x="5718858" y="1223057"/>
            <a:ext cx="888881" cy="10381004"/>
          </a:xfrm>
          <a:prstGeom prst="downArrow">
            <a:avLst/>
          </a:prstGeom>
          <a:gradFill>
            <a:gsLst>
              <a:gs pos="0">
                <a:schemeClr val="accent6"/>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spcAft>
                <a:spcPts val="600"/>
              </a:spcAft>
            </a:pPr>
            <a:r>
              <a:rPr lang="nb-NO" dirty="0">
                <a:solidFill>
                  <a:schemeClr val="bg1">
                    <a:lumMod val="95000"/>
                  </a:schemeClr>
                </a:solidFill>
              </a:rPr>
              <a:t>Individ 				 bestand 	</a:t>
            </a:r>
            <a:r>
              <a:rPr lang="nb-NO" dirty="0"/>
              <a:t>		 </a:t>
            </a:r>
            <a:r>
              <a:rPr lang="nb-NO" sz="2000" b="1" dirty="0"/>
              <a:t>SAMFUNN</a:t>
            </a:r>
          </a:p>
        </p:txBody>
      </p:sp>
      <p:pic>
        <p:nvPicPr>
          <p:cNvPr id="8" name="Bilde 7">
            <a:extLst>
              <a:ext uri="{FF2B5EF4-FFF2-40B4-BE49-F238E27FC236}">
                <a16:creationId xmlns:a16="http://schemas.microsoft.com/office/drawing/2014/main" id="{F320EB45-971C-4C89-8B90-BD266F5D7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733" y="374188"/>
            <a:ext cx="2557177" cy="2077706"/>
          </a:xfrm>
          <a:prstGeom prst="rect">
            <a:avLst/>
          </a:prstGeom>
        </p:spPr>
      </p:pic>
      <p:pic>
        <p:nvPicPr>
          <p:cNvPr id="6" name="Bilde 5">
            <a:extLst>
              <a:ext uri="{FF2B5EF4-FFF2-40B4-BE49-F238E27FC236}">
                <a16:creationId xmlns:a16="http://schemas.microsoft.com/office/drawing/2014/main" id="{FAAE9D1E-16FB-4C37-B27B-2CAC6FBF4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552" y="3789168"/>
            <a:ext cx="1447875" cy="2570087"/>
          </a:xfrm>
          <a:prstGeom prst="rect">
            <a:avLst/>
          </a:prstGeom>
        </p:spPr>
      </p:pic>
    </p:spTree>
    <p:extLst>
      <p:ext uri="{BB962C8B-B14F-4D97-AF65-F5344CB8AC3E}">
        <p14:creationId xmlns:p14="http://schemas.microsoft.com/office/powerpoint/2010/main" val="98458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7D4A72-F4F1-498A-B083-59E8C50B7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7FF3303-6FC3-4637-A201-B4CCC1C99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220636" cy="6858000"/>
          </a:xfrm>
          <a:prstGeom prst="rect">
            <a:avLst/>
          </a:prstGeom>
        </p:spPr>
      </p:pic>
      <p:sp>
        <p:nvSpPr>
          <p:cNvPr id="2" name="Title 1">
            <a:extLst>
              <a:ext uri="{FF2B5EF4-FFF2-40B4-BE49-F238E27FC236}">
                <a16:creationId xmlns:a16="http://schemas.microsoft.com/office/drawing/2014/main" id="{10CA2798-3FE2-4E04-B890-5B645C4603E9}"/>
              </a:ext>
            </a:extLst>
          </p:cNvPr>
          <p:cNvSpPr>
            <a:spLocks noGrp="1"/>
          </p:cNvSpPr>
          <p:nvPr>
            <p:ph type="title"/>
          </p:nvPr>
        </p:nvSpPr>
        <p:spPr>
          <a:xfrm>
            <a:off x="640079" y="2023236"/>
            <a:ext cx="3659777" cy="2820908"/>
          </a:xfrm>
        </p:spPr>
        <p:txBody>
          <a:bodyPr>
            <a:normAutofit/>
          </a:bodyPr>
          <a:lstStyle/>
          <a:p>
            <a:r>
              <a:rPr lang="nb-NO" sz="4000">
                <a:solidFill>
                  <a:srgbClr val="FFFFFF"/>
                </a:solidFill>
              </a:rPr>
              <a:t>Generelt om sårbarhet for forstyrrelse</a:t>
            </a:r>
          </a:p>
        </p:txBody>
      </p:sp>
      <p:graphicFrame>
        <p:nvGraphicFramePr>
          <p:cNvPr id="5" name="Content Placeholder 2">
            <a:extLst>
              <a:ext uri="{FF2B5EF4-FFF2-40B4-BE49-F238E27FC236}">
                <a16:creationId xmlns:a16="http://schemas.microsoft.com/office/drawing/2014/main" id="{8DB4012E-5E22-478D-AF44-74A735ED2286}"/>
              </a:ext>
            </a:extLst>
          </p:cNvPr>
          <p:cNvGraphicFramePr>
            <a:graphicFrameLocks noGrp="1"/>
          </p:cNvGraphicFramePr>
          <p:nvPr>
            <p:ph idx="1"/>
            <p:extLst>
              <p:ext uri="{D42A27DB-BD31-4B8C-83A1-F6EECF244321}">
                <p14:modId xmlns:p14="http://schemas.microsoft.com/office/powerpoint/2010/main" val="2708901401"/>
              </p:ext>
            </p:extLst>
          </p:nvPr>
        </p:nvGraphicFramePr>
        <p:xfrm>
          <a:off x="6355080" y="955653"/>
          <a:ext cx="5029200" cy="529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0674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F0169-7190-46A0-A8A5-298541C9A28E}"/>
              </a:ext>
            </a:extLst>
          </p:cNvPr>
          <p:cNvSpPr>
            <a:spLocks noGrp="1"/>
          </p:cNvSpPr>
          <p:nvPr>
            <p:ph type="title"/>
          </p:nvPr>
        </p:nvSpPr>
        <p:spPr>
          <a:xfrm>
            <a:off x="2880360" y="841248"/>
            <a:ext cx="6227064" cy="1234440"/>
          </a:xfrm>
        </p:spPr>
        <p:txBody>
          <a:bodyPr anchor="t">
            <a:normAutofit/>
          </a:bodyPr>
          <a:lstStyle/>
          <a:p>
            <a:r>
              <a:rPr lang="nb-NO" sz="4000">
                <a:solidFill>
                  <a:schemeClr val="accent1"/>
                </a:solidFill>
              </a:rPr>
              <a:t>Økologiske grunner 1</a:t>
            </a: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B2D96FC-DE14-4333-A344-EC1E9400ECA2}"/>
              </a:ext>
            </a:extLst>
          </p:cNvPr>
          <p:cNvSpPr>
            <a:spLocks noGrp="1"/>
          </p:cNvSpPr>
          <p:nvPr>
            <p:ph idx="1"/>
          </p:nvPr>
        </p:nvSpPr>
        <p:spPr>
          <a:xfrm>
            <a:off x="2342544" y="1670918"/>
            <a:ext cx="8366731" cy="4802245"/>
          </a:xfrm>
        </p:spPr>
        <p:txBody>
          <a:bodyPr>
            <a:normAutofit/>
          </a:bodyPr>
          <a:lstStyle/>
          <a:p>
            <a:endParaRPr lang="nb-NO" sz="1000" dirty="0"/>
          </a:p>
          <a:p>
            <a:r>
              <a:rPr lang="nb-NO" sz="2000" dirty="0"/>
              <a:t>Spesialiserte arter (jaktfalk, fjellrev) vil være mer sensitive for påvirkning enn generalister (rødrev, kråkefugler). </a:t>
            </a:r>
            <a:br>
              <a:rPr lang="nb-NO" sz="2000" dirty="0"/>
            </a:br>
            <a:endParaRPr lang="nb-NO" sz="2000" dirty="0"/>
          </a:p>
          <a:p>
            <a:r>
              <a:rPr lang="nb-NO" sz="2000" dirty="0"/>
              <a:t>Et dyrs sensitivitet er ikke det samme som sensitiviteten til en gruppe av dyr eller en bestand. Et individ vil i alle tilfeller være mye mer utsatt enn en bestand, og tiden et individ bruker på å være oppmerksom vil avta med økende gruppestørrelse. </a:t>
            </a:r>
            <a:br>
              <a:rPr lang="nb-NO" sz="2000" dirty="0"/>
            </a:br>
            <a:endParaRPr lang="nb-NO" sz="2000" dirty="0"/>
          </a:p>
          <a:p>
            <a:r>
              <a:rPr lang="nb-NO" sz="2000" dirty="0"/>
              <a:t>Bestandssammensetning (kjønn og alder) har betydning for om en flokk av dyr er sensitiv for forstyrrelse. Det ser ut til å være et generelt trekk at hunner med avkom er mer sensitive for forstyrrelse enn hanner. </a:t>
            </a:r>
          </a:p>
          <a:p>
            <a:endParaRPr lang="nb-NO" sz="1000" dirty="0"/>
          </a:p>
        </p:txBody>
      </p:sp>
      <p:pic>
        <p:nvPicPr>
          <p:cNvPr id="39" name="Bilde 27" descr="Et bilde som inneholder hvit, pattedyr, katt, rev&#10;&#10;Automatisk generert beskrivelse">
            <a:extLst>
              <a:ext uri="{FF2B5EF4-FFF2-40B4-BE49-F238E27FC236}">
                <a16:creationId xmlns:a16="http://schemas.microsoft.com/office/drawing/2014/main" id="{79E9AE91-9A45-4D07-911A-B462689FF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3112" y="994535"/>
            <a:ext cx="1223175" cy="927866"/>
          </a:xfrm>
          <a:prstGeom prst="rect">
            <a:avLst/>
          </a:prstGeom>
        </p:spPr>
      </p:pic>
      <p:pic>
        <p:nvPicPr>
          <p:cNvPr id="5" name="Picture 4">
            <a:extLst>
              <a:ext uri="{FF2B5EF4-FFF2-40B4-BE49-F238E27FC236}">
                <a16:creationId xmlns:a16="http://schemas.microsoft.com/office/drawing/2014/main" id="{F6E6FDA0-E3D4-436E-A841-33139257EA0F}"/>
              </a:ext>
            </a:extLst>
          </p:cNvPr>
          <p:cNvPicPr>
            <a:picLocks noChangeAspect="1"/>
          </p:cNvPicPr>
          <p:nvPr/>
        </p:nvPicPr>
        <p:blipFill rotWithShape="1">
          <a:blip r:embed="rId3">
            <a:extLst>
              <a:ext uri="{28A0092B-C50C-407E-A947-70E740481C1C}">
                <a14:useLocalDpi xmlns:a14="http://schemas.microsoft.com/office/drawing/2010/main" val="0"/>
              </a:ext>
            </a:extLst>
          </a:blip>
          <a:srcRect t="25876" b="30183"/>
          <a:stretch/>
        </p:blipFill>
        <p:spPr>
          <a:xfrm>
            <a:off x="4000371" y="5570745"/>
            <a:ext cx="4882318" cy="1110835"/>
          </a:xfrm>
          <a:prstGeom prst="rect">
            <a:avLst/>
          </a:prstGeom>
        </p:spPr>
      </p:pic>
    </p:spTree>
    <p:extLst>
      <p:ext uri="{BB962C8B-B14F-4D97-AF65-F5344CB8AC3E}">
        <p14:creationId xmlns:p14="http://schemas.microsoft.com/office/powerpoint/2010/main" val="241901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4F0169-7190-46A0-A8A5-298541C9A28E}"/>
              </a:ext>
            </a:extLst>
          </p:cNvPr>
          <p:cNvSpPr>
            <a:spLocks noGrp="1"/>
          </p:cNvSpPr>
          <p:nvPr>
            <p:ph type="title"/>
          </p:nvPr>
        </p:nvSpPr>
        <p:spPr>
          <a:xfrm>
            <a:off x="2880360" y="841248"/>
            <a:ext cx="6227064" cy="1234440"/>
          </a:xfrm>
        </p:spPr>
        <p:txBody>
          <a:bodyPr anchor="t">
            <a:normAutofit/>
          </a:bodyPr>
          <a:lstStyle/>
          <a:p>
            <a:r>
              <a:rPr lang="nb-NO" sz="4000">
                <a:solidFill>
                  <a:schemeClr val="accent1"/>
                </a:solidFill>
              </a:rPr>
              <a:t>Økologiske grunner 2</a:t>
            </a: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05BFBB9D-91F1-4CC8-ABF7-B781743601A1}"/>
              </a:ext>
            </a:extLst>
          </p:cNvPr>
          <p:cNvSpPr txBox="1"/>
          <p:nvPr/>
        </p:nvSpPr>
        <p:spPr>
          <a:xfrm>
            <a:off x="2705099" y="1590834"/>
            <a:ext cx="8039101" cy="4985980"/>
          </a:xfrm>
          <a:prstGeom prst="rect">
            <a:avLst/>
          </a:prstGeom>
          <a:noFill/>
        </p:spPr>
        <p:txBody>
          <a:bodyPr wrap="square" rtlCol="0">
            <a:spAutoFit/>
          </a:bodyPr>
          <a:lstStyle/>
          <a:p>
            <a:pPr marL="285750" indent="-285750">
              <a:buFont typeface="Arial" panose="020B0604020202020204" pitchFamily="34" charset="0"/>
              <a:buChar char="•"/>
            </a:pPr>
            <a:r>
              <a:rPr lang="nb-NO" sz="2000" dirty="0"/>
              <a:t>Dyrs sensitivitet for forstyrrelse vil variere innen og mellom sesonger og mellom år. De fleste arter er </a:t>
            </a:r>
            <a:r>
              <a:rPr lang="nb-NO" sz="2000" b="1" dirty="0"/>
              <a:t>mest sårbare i yngletiden eller under fjærfellingen.</a:t>
            </a:r>
            <a:r>
              <a:rPr lang="nb-NO" sz="2000" dirty="0"/>
              <a:t> Forstyrrelse i denne tiden kan i mange tilfeller medføre </a:t>
            </a:r>
            <a:r>
              <a:rPr lang="nb-NO" sz="2000" u="sng" dirty="0"/>
              <a:t>redusert overlevelse hos avkom </a:t>
            </a:r>
            <a:r>
              <a:rPr lang="nb-NO" sz="2000" dirty="0"/>
              <a:t>(særlig hekkende fugl). </a:t>
            </a:r>
          </a:p>
          <a:p>
            <a:pPr marL="285750" indent="-285750">
              <a:buFont typeface="Arial" panose="020B0604020202020204" pitchFamily="34" charset="0"/>
              <a:buChar char="•"/>
            </a:pPr>
            <a:endParaRPr lang="nb-NO" sz="2000" dirty="0"/>
          </a:p>
          <a:p>
            <a:pPr marL="285750" indent="-285750">
              <a:buFont typeface="Arial" panose="020B0604020202020204" pitchFamily="34" charset="0"/>
              <a:buChar char="•"/>
            </a:pPr>
            <a:r>
              <a:rPr lang="nb-NO" sz="2000" dirty="0"/>
              <a:t>Marginale vintre med mye ising og lite tilgang til mat vil også være en periode da rein vil være utsatt for negative effekter av forstyrrelse. Mht. regulering av ferdsel er det således viktig å ha fokus på sårbare perioder.</a:t>
            </a:r>
          </a:p>
          <a:p>
            <a:pPr marL="285750" indent="-285750">
              <a:buFont typeface="Arial" panose="020B0604020202020204" pitchFamily="34" charset="0"/>
              <a:buChar char="•"/>
            </a:pPr>
            <a:endParaRPr lang="nb-NO" sz="2000" dirty="0"/>
          </a:p>
          <a:p>
            <a:pPr marL="285750" indent="-285750">
              <a:buFont typeface="Arial" panose="020B0604020202020204" pitchFamily="34" charset="0"/>
              <a:buChar char="•"/>
            </a:pPr>
            <a:r>
              <a:rPr lang="nb-NO" sz="2000" dirty="0"/>
              <a:t>Dyrs sårbarhet vil også variere mellom geografiske områder. Arter som har tydelige preferanser for hekkehabitat/yngleområder er lettere å beskytte gjennom ferdselsreguleringer. </a:t>
            </a:r>
          </a:p>
          <a:p>
            <a:pPr marL="285750" indent="-285750">
              <a:buFont typeface="Arial" panose="020B0604020202020204" pitchFamily="34" charset="0"/>
              <a:buChar char="•"/>
            </a:pPr>
            <a:endParaRPr lang="nb-NO" sz="2000" dirty="0"/>
          </a:p>
          <a:p>
            <a:pPr marL="285750" indent="-285750">
              <a:buFont typeface="Arial" panose="020B0604020202020204" pitchFamily="34" charset="0"/>
              <a:buChar char="•"/>
            </a:pPr>
            <a:r>
              <a:rPr lang="nb-NO" sz="2000" dirty="0"/>
              <a:t>Bestander av dyr som blir jaktet på ser ut til å respondere sterkere på forstyrrelse enn ikke høstede bestander. </a:t>
            </a:r>
          </a:p>
          <a:p>
            <a:endParaRPr lang="nb-NO" dirty="0"/>
          </a:p>
        </p:txBody>
      </p:sp>
      <p:pic>
        <p:nvPicPr>
          <p:cNvPr id="5" name="Bilde 4">
            <a:extLst>
              <a:ext uri="{FF2B5EF4-FFF2-40B4-BE49-F238E27FC236}">
                <a16:creationId xmlns:a16="http://schemas.microsoft.com/office/drawing/2014/main" id="{BB14BB24-8D67-4C2D-9080-D7B63E80D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8777" y="5628482"/>
            <a:ext cx="932573" cy="918584"/>
          </a:xfrm>
          <a:prstGeom prst="rect">
            <a:avLst/>
          </a:prstGeom>
        </p:spPr>
      </p:pic>
      <p:pic>
        <p:nvPicPr>
          <p:cNvPr id="7" name="Bilde 6" descr="Et bilde som inneholder pattedyr, rådyr, ku&#10;&#10;Automatisk generert beskrivelse">
            <a:extLst>
              <a:ext uri="{FF2B5EF4-FFF2-40B4-BE49-F238E27FC236}">
                <a16:creationId xmlns:a16="http://schemas.microsoft.com/office/drawing/2014/main" id="{BC1D78DD-8A41-42CA-B655-3F2B86B5F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725" y="2888581"/>
            <a:ext cx="1302289" cy="1166634"/>
          </a:xfrm>
          <a:prstGeom prst="rect">
            <a:avLst/>
          </a:prstGeom>
        </p:spPr>
      </p:pic>
    </p:spTree>
    <p:extLst>
      <p:ext uri="{BB962C8B-B14F-4D97-AF65-F5344CB8AC3E}">
        <p14:creationId xmlns:p14="http://schemas.microsoft.com/office/powerpoint/2010/main" val="721196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B1D6E9D759B2B498475B3C0EB3F1038" ma:contentTypeVersion="2" ma:contentTypeDescription="Opprett et nytt dokument." ma:contentTypeScope="" ma:versionID="8b983442b7e6f2b46a83fc5fe6e62d2c">
  <xsd:schema xmlns:xsd="http://www.w3.org/2001/XMLSchema" xmlns:xs="http://www.w3.org/2001/XMLSchema" xmlns:p="http://schemas.microsoft.com/office/2006/metadata/properties" xmlns:ns3="d13b986d-5c4d-4ca4-911b-1b928acdb77b" targetNamespace="http://schemas.microsoft.com/office/2006/metadata/properties" ma:root="true" ma:fieldsID="a5c32a4eb2b24c7c4f9c6f8c24367f32" ns3:_="">
    <xsd:import namespace="d13b986d-5c4d-4ca4-911b-1b928acdb77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3b986d-5c4d-4ca4-911b-1b928acdb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F4599-0E00-483F-B866-4C69119631C5}">
  <ds:schemaRefs>
    <ds:schemaRef ds:uri="d13b986d-5c4d-4ca4-911b-1b928acdb7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40C6DEF-35FF-4EF6-AAF3-AB09AC074CC8}">
  <ds:schemaRefs>
    <ds:schemaRef ds:uri="http://schemas.microsoft.com/sharepoint/v3/contenttype/forms"/>
  </ds:schemaRefs>
</ds:datastoreItem>
</file>

<file path=customXml/itemProps3.xml><?xml version="1.0" encoding="utf-8"?>
<ds:datastoreItem xmlns:ds="http://schemas.openxmlformats.org/officeDocument/2006/customXml" ds:itemID="{65188F87-3172-4113-B2D7-6FF8A28A23CF}">
  <ds:schemaRefs>
    <ds:schemaRef ds:uri="d13b986d-5c4d-4ca4-911b-1b928acdb7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359</TotalTime>
  <Words>1652</Words>
  <Application>Microsoft Office PowerPoint</Application>
  <PresentationFormat>Widescreen</PresentationFormat>
  <Paragraphs>230</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Effekter av (motor) ferdsel på vilt</vt:lpstr>
      <vt:lpstr>Viltets sårbarhet for forstyrrelse</vt:lpstr>
      <vt:lpstr>3 typer forstyrrelser av dyreliv</vt:lpstr>
      <vt:lpstr>1 Direkte effekter = kortvarige og observerbare</vt:lpstr>
      <vt:lpstr>2 Indirekte effekter = unnvikelse og endret arealbruk</vt:lpstr>
      <vt:lpstr>3 Kumulative effekter = endring i reproduksjon, overlevelse og populasjonsstørrelse </vt:lpstr>
      <vt:lpstr>Generelt om sårbarhet for forstyrrelse</vt:lpstr>
      <vt:lpstr>Økologiske grunner 1</vt:lpstr>
      <vt:lpstr>Økologiske grunner 2</vt:lpstr>
      <vt:lpstr>Type påvirkning</vt:lpstr>
      <vt:lpstr>Bevaringsbiologiske grunner</vt:lpstr>
      <vt:lpstr>Effekter av ferdsel i tid og rom</vt:lpstr>
      <vt:lpstr>Fellestrekk for hjortevilt</vt:lpstr>
      <vt:lpstr>Effekter av (motor)ferdsel</vt:lpstr>
      <vt:lpstr>Villrein i Rondane</vt:lpstr>
      <vt:lpstr>ATV</vt:lpstr>
      <vt:lpstr>Snøskuter og skigåere</vt:lpstr>
      <vt:lpstr>Bil og båt</vt:lpstr>
      <vt:lpstr>Uspesifisert ferdsel</vt:lpstr>
      <vt:lpstr>Eksempler på hensyn til viltet</vt:lpstr>
      <vt:lpstr>Oppsummering av effekter</vt:lpstr>
      <vt:lpstr>Oppsummering</vt:lpstr>
      <vt:lpstr>Takk for oppmerksomheten!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Effekter av (motor) ferdsel på vilt</dc:title>
  <dc:creator>Sundelin, Lise Merete</dc:creator>
  <cp:lastModifiedBy>Oddgeir Andersen</cp:lastModifiedBy>
  <cp:revision>28</cp:revision>
  <dcterms:created xsi:type="dcterms:W3CDTF">2021-02-12T11:05:48Z</dcterms:created>
  <dcterms:modified xsi:type="dcterms:W3CDTF">2021-03-04T10:14:10Z</dcterms:modified>
</cp:coreProperties>
</file>