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80" r:id="rId2"/>
    <p:sldId id="266" r:id="rId3"/>
    <p:sldId id="271" r:id="rId4"/>
    <p:sldId id="273" r:id="rId5"/>
    <p:sldId id="274" r:id="rId6"/>
    <p:sldId id="268" r:id="rId7"/>
    <p:sldId id="275" r:id="rId8"/>
    <p:sldId id="279" r:id="rId9"/>
    <p:sldId id="276" r:id="rId10"/>
    <p:sldId id="277" r:id="rId1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3438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778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C06B2F65-43F4-43EA-BC60-F1FDBA62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C63DA092-9564-4828-8405-A78ACC4A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7CA752AF-579C-4657-B800-AAECC930D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162FE973-3946-43F6-BA69-1CB853E7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7B33F52D-0A36-4836-8173-AF0E6CE2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70DF295A-9296-4F74-B481-80788C70DC4C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B4B33F50-7E70-41B8-ACC3-B41328C4B1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noProof="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15BBA5A3-F5E7-48E6-B947-50D3B2AE6CB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E3FC3C46-5D2A-478F-A225-A3BCBDFBDEE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0A50ED24-C29A-436A-BB6F-18827325189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76A417AE-5FEA-4571-800C-42D88F11C4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1EED0D-E8A6-4DF0-BEFC-487D03CD36CF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>
            <a:extLst>
              <a:ext uri="{FF2B5EF4-FFF2-40B4-BE49-F238E27FC236}">
                <a16:creationId xmlns:a16="http://schemas.microsoft.com/office/drawing/2014/main" id="{1C7CD72F-A674-49AE-9920-F08B858315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805BAAA-84BE-4661-A878-CC890A828F2D}" type="slidenum">
              <a:rPr lang="de-DE" altLang="nb-NO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de-DE" altLang="nb-NO" sz="1400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84159904-615F-4F48-BC18-1371E03B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2561C2B-BDFA-4EA1-9D8C-325CBFCDF2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>
            <a:extLst>
              <a:ext uri="{FF2B5EF4-FFF2-40B4-BE49-F238E27FC236}">
                <a16:creationId xmlns:a16="http://schemas.microsoft.com/office/drawing/2014/main" id="{EB6F03F4-FB6A-427B-AC70-13AD3438F3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2B608A6-F8EB-4782-9896-612C89DB634D}" type="slidenum">
              <a:rPr lang="de-DE" altLang="nb-NO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de-DE" altLang="nb-NO" sz="1400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68F819D-1A38-49C1-A4C8-641A33D5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D18F728-AC04-479D-AECB-B71FFBCB359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>
            <a:extLst>
              <a:ext uri="{FF2B5EF4-FFF2-40B4-BE49-F238E27FC236}">
                <a16:creationId xmlns:a16="http://schemas.microsoft.com/office/drawing/2014/main" id="{C6C6A508-70FB-4DC8-8DE2-DBBC7D9F13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DDB7A57-5C09-4DA1-931C-3532CE547F7A}" type="slidenum">
              <a:rPr lang="de-DE" altLang="nb-NO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de-DE" altLang="nb-NO" sz="1400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3C7D722A-38F2-4DB1-AFB6-EC7F6EEC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0582CA1C-FA62-4A3E-9F79-F5050037CFB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97B0F-67C5-4C50-8DD6-A140629B2D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D1030-07C8-4317-AD0C-18B29944F44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DB49D-AE86-4444-A42D-239B534777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6D34-09AB-49EC-B99B-9AD7850D0FE0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36870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CA413-41F8-4BE5-93E1-B1C06A7431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AD691-8549-4469-AAA3-2336A39312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B51E03-1C23-4BD4-95B7-C7A73261AA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FBA9-24E8-4450-BE16-6CA524761D77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234514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5363" cy="6446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6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A2768B-F6A3-4181-A0B2-71FDD9047F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300EF-E598-425E-BC04-84011E45C0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54F9A-5D82-4993-9C51-3A83127E51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C220-BA4B-4671-98CB-C9FAC86042D8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11602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F7C086-D12A-466B-BBA5-B0C2D4B6D9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E0258-639E-4DA8-ADC4-FEECC7A73B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F0E72-F176-4BC2-8603-EAF48B36168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AFB5-C969-4A46-9C5E-A4836AFCD249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196914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4525" cy="49799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59C474-2D9E-4B72-86F2-2584B518C2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D95F56-D240-40AB-A5D4-4E4FEA94EC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6EFE62-D922-4A73-8D0F-EA065F0291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BF28-9AA1-4AD0-B982-268AF518861C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386413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D476E-C967-4BF9-B698-0AC709EE37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020FE-74CE-4C2D-9A22-37B6F45D07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F2F66-95AC-419C-9A12-3066D778EFB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4834-CD86-4AB7-A7A1-098882783F07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24151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4FEFC-42B4-46AB-9E36-B89BBEFD66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24629-CF8D-4A64-BDF9-02E092184BE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F65B5-15C4-4C9C-8492-37B6D94E8C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9EE9-ED81-42EE-BB10-50C61189F47E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82011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3523A3-2E8E-4CE1-B2BF-E1FCC648A7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B5530E0-21CD-4218-BB31-FF0869483C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DED3F6-2369-4CAA-8C35-990DC413CA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1014-2C36-4D8B-B267-D59F22D35476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19018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94A932-0872-4603-9735-3C5DA99E3C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90465EB-D37F-44D5-B80B-D9F92D9A44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D1DBEA3-B4A2-4752-BEBD-592F23254E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2DFC-6ADE-4A30-B7F8-3370248B30AC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382873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3562BE-93B3-47BC-8048-44374C6249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2AD250-497A-4FA2-9BE4-B3341473C2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AECFA-DA9E-470E-A85A-C253FF7C2B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65AD-6B63-4DEE-B51D-0A5BAE0BC140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424799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515A8AC-7A49-4E9F-AF2D-2ADC5B8DCF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F1FFD5-B3FF-4DC1-8883-A546A20FD9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080DF-D3EB-433C-92CA-EF7043291F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416A-F08D-4E43-9319-009E6DF7450C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413921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6823B2-5D09-47C0-9B1E-05303A7D4B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E980E8-C1A9-40C5-8628-2C09FD8135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5BDCE4-1A3F-4ED1-870E-4708D55CA8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4553-E028-44DB-B99C-5250D92F31E6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21348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77ED30-69DF-4247-9ED5-8E7B47DAFB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3CCBAD-A03A-427D-A734-C2928E7255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465A99-0A48-4216-8953-AEB931A3F5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D760-4C52-46B2-AE78-ADE087787F12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  <p:extLst>
      <p:ext uri="{BB962C8B-B14F-4D97-AF65-F5344CB8AC3E}">
        <p14:creationId xmlns:p14="http://schemas.microsoft.com/office/powerpoint/2010/main" val="55259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685BE4D-0143-4077-91B1-FB71560A0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7B982F9-F343-484C-BF7C-CF119C164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145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Klicken Sie, um die Formate des Gliederungstextes zu bearbeiten</a:t>
            </a:r>
          </a:p>
          <a:p>
            <a:pPr lvl="1"/>
            <a:r>
              <a:rPr lang="en-GB" altLang="nb-NO"/>
              <a:t>Zweite Gliederungsebene</a:t>
            </a:r>
          </a:p>
          <a:p>
            <a:pPr lvl="2"/>
            <a:r>
              <a:rPr lang="en-GB" altLang="nb-NO"/>
              <a:t>Dritte Gliederungsebene</a:t>
            </a:r>
          </a:p>
          <a:p>
            <a:pPr lvl="3"/>
            <a:r>
              <a:rPr lang="en-GB" altLang="nb-NO"/>
              <a:t>Vierte Gliederungsebene</a:t>
            </a:r>
          </a:p>
          <a:p>
            <a:pPr lvl="4"/>
            <a:r>
              <a:rPr lang="en-GB" altLang="nb-NO"/>
              <a:t>Fünfte Gliederungsebene</a:t>
            </a:r>
          </a:p>
          <a:p>
            <a:pPr lvl="4"/>
            <a:r>
              <a:rPr lang="en-GB" altLang="nb-NO"/>
              <a:t>Sechste Gliederungsebene</a:t>
            </a:r>
          </a:p>
          <a:p>
            <a:pPr lvl="4"/>
            <a:r>
              <a:rPr lang="en-GB" altLang="nb-NO"/>
              <a:t>Siebente Gliederungsebene</a:t>
            </a:r>
          </a:p>
          <a:p>
            <a:pPr lvl="4"/>
            <a:r>
              <a:rPr lang="en-GB" altLang="nb-NO"/>
              <a:t>Achte Gliederungsebene</a:t>
            </a:r>
          </a:p>
          <a:p>
            <a:pPr lvl="4"/>
            <a:r>
              <a:rPr lang="en-GB" altLang="nb-NO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C38B65-3753-4CBF-A264-1CCF5240DF5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8387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97DF35-B7E6-495C-A6A7-6C7A3BF6246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6113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760207-3E43-435B-9142-FDF408D30B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8387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45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2C8C90-5B29-4FD2-ADD7-CA8BE6A877C0}" type="slidenum">
              <a:rPr lang="de-DE" altLang="nb-NO"/>
              <a:pPr>
                <a:defRPr/>
              </a:pPr>
              <a:t>‹#›</a:t>
            </a:fld>
            <a:endParaRPr lang="de-DE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5">
            <a:extLst>
              <a:ext uri="{FF2B5EF4-FFF2-40B4-BE49-F238E27FC236}">
                <a16:creationId xmlns:a16="http://schemas.microsoft.com/office/drawing/2014/main" id="{A17ABB9E-7B71-43B3-BAED-E2E921C25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3075" name="Plassholder for innhold 6">
            <a:extLst>
              <a:ext uri="{FF2B5EF4-FFF2-40B4-BE49-F238E27FC236}">
                <a16:creationId xmlns:a16="http://schemas.microsoft.com/office/drawing/2014/main" id="{CB11EE53-21C3-4C3F-A161-7B13648BD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  <a:p>
            <a:endParaRPr lang="nb-NO" altLang="nb-NO">
              <a:ea typeface="Arial Unicode MS" charset="-128"/>
            </a:endParaRPr>
          </a:p>
          <a:p>
            <a:r>
              <a:rPr lang="nb-NO" altLang="nb-NO">
                <a:ea typeface="Arial Unicode MS" charset="-128"/>
              </a:rPr>
              <a:t>Foredrag om interkontroll i Os kommune </a:t>
            </a:r>
          </a:p>
          <a:p>
            <a:r>
              <a:rPr lang="nb-NO" altLang="nb-NO">
                <a:ea typeface="Arial Unicode MS" charset="-128"/>
              </a:rPr>
              <a:t>Marit Gilleberg</a:t>
            </a:r>
          </a:p>
          <a:p>
            <a:endParaRPr lang="nb-NO" altLang="nb-NO">
              <a:ea typeface="Arial Unicode MS" charset="-128"/>
            </a:endParaRPr>
          </a:p>
          <a:p>
            <a:r>
              <a:rPr lang="nb-NO" altLang="nb-NO">
                <a:ea typeface="Arial Unicode MS" charset="-128"/>
              </a:rPr>
              <a:t>20042022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692F2E-562D-40AA-B4AA-81C4A688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9C4C1728-7BAA-4E59-B3DB-9E32F514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5">
            <a:extLst>
              <a:ext uri="{FF2B5EF4-FFF2-40B4-BE49-F238E27FC236}">
                <a16:creationId xmlns:a16="http://schemas.microsoft.com/office/drawing/2014/main" id="{5502D1BB-DF3C-4864-946B-A0373B7A0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15363" name="Plassholder for innhold 6">
            <a:extLst>
              <a:ext uri="{FF2B5EF4-FFF2-40B4-BE49-F238E27FC236}">
                <a16:creationId xmlns:a16="http://schemas.microsoft.com/office/drawing/2014/main" id="{BCD27E88-0596-4C55-BC49-3A79515815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>
                <a:ea typeface="Arial Unicode MS" charset="-128"/>
              </a:rPr>
              <a:t>Sikrer kommunen ulovlig bruk av tvang – fant et tilfelle med fratatt barbermaskin uten vedtak !</a:t>
            </a:r>
          </a:p>
          <a:p>
            <a:r>
              <a:rPr lang="nb-NO" altLang="nb-NO">
                <a:ea typeface="Arial Unicode MS" charset="-128"/>
              </a:rPr>
              <a:t>Veldig lærerikt og godt tilsyn, men konklusjon som kun påpeker avviket  samsvarer ikke  helt med opplevelsen av tilsynet. De ter lov å påpeke det som er positivt også!</a:t>
            </a:r>
          </a:p>
          <a:p>
            <a:r>
              <a:rPr lang="nb-NO" altLang="nb-NO">
                <a:ea typeface="Arial Unicode MS" charset="-128"/>
              </a:rPr>
              <a:t>Høyt bevissthetsnivå for sensitive opplysninger / u off og meroffentlighet i saker</a:t>
            </a:r>
          </a:p>
          <a:p>
            <a:endParaRPr lang="nb-NO" altLang="nb-NO">
              <a:ea typeface="Arial Unicode MS" charset="-128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7488CB-084A-44C3-BD21-FC625511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499066E0-A7FA-401C-BB52-7F19CCF7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4EAB8241-86E2-433B-8224-32979EDD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39863"/>
            <a:ext cx="1008062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07E9D302-D5EC-41EC-8BB5-ABD6E4D1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942975"/>
            <a:ext cx="4425950" cy="4910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04775" indent="0" eaLnBrk="1">
              <a:buSzPct val="52000"/>
              <a:defRPr/>
            </a:pP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104775" indent="0" eaLnBrk="1">
              <a:buSzPct val="52000"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FB61A54D-E56D-4944-83D9-1FE24065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1857375"/>
            <a:ext cx="44259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>
              <a:buSzPct val="52000"/>
            </a:pPr>
            <a:endParaRPr lang="de-DE" altLang="nb-NO" sz="20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1B5F8051-0D02-4F93-A344-F28EB0D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256213"/>
            <a:ext cx="4833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>
            <a:extLst>
              <a:ext uri="{FF2B5EF4-FFF2-40B4-BE49-F238E27FC236}">
                <a16:creationId xmlns:a16="http://schemas.microsoft.com/office/drawing/2014/main" id="{B750B53A-CD65-493D-A950-E83001A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D6F72C9-7538-45AA-9E10-5E923120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..</a:t>
            </a:r>
          </a:p>
        </p:txBody>
      </p:sp>
      <p:sp>
        <p:nvSpPr>
          <p:cNvPr id="4104" name="Text Box 3">
            <a:extLst>
              <a:ext uri="{FF2B5EF4-FFF2-40B4-BE49-F238E27FC236}">
                <a16:creationId xmlns:a16="http://schemas.microsoft.com/office/drawing/2014/main" id="{FF337A56-93B1-4F71-A9DA-AB680F10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1706563"/>
            <a:ext cx="442595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endParaRPr lang="de-DE" altLang="nb-NO" sz="2800" b="1">
              <a:solidFill>
                <a:srgbClr val="4234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r>
              <a:rPr lang="de-DE" altLang="nb-NO" sz="2000">
                <a:solidFill>
                  <a:srgbClr val="4234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Areal: 1040 m2</a:t>
            </a:r>
          </a:p>
          <a:p>
            <a:pPr eaLnBrk="1">
              <a:buClrTx/>
              <a:buSzPct val="45000"/>
              <a:buFontTx/>
              <a:buNone/>
            </a:pPr>
            <a:r>
              <a:rPr lang="de-DE" altLang="nb-NO" sz="2000">
                <a:solidFill>
                  <a:srgbClr val="4234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Innbyggertall: 1867 </a:t>
            </a:r>
          </a:p>
          <a:p>
            <a:pPr eaLnBrk="1">
              <a:buClrTx/>
              <a:buSzPct val="45000"/>
              <a:buFontTx/>
              <a:buNone/>
            </a:pPr>
            <a:r>
              <a:rPr lang="de-DE" altLang="nb-NO" sz="2000">
                <a:solidFill>
                  <a:srgbClr val="4234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Eneboliger: 866 </a:t>
            </a:r>
          </a:p>
          <a:p>
            <a:pPr eaLnBrk="1">
              <a:buClrTx/>
              <a:buSzPct val="45000"/>
              <a:buFontTx/>
              <a:buNone/>
            </a:pPr>
            <a:r>
              <a:rPr lang="de-DE" altLang="nb-NO" sz="2000">
                <a:solidFill>
                  <a:srgbClr val="4234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Fritidsboliger: 1130 </a:t>
            </a:r>
          </a:p>
          <a:p>
            <a:pPr eaLnBrk="1">
              <a:buClrTx/>
              <a:buSzPct val="45000"/>
              <a:buFontTx/>
              <a:buNone/>
            </a:pPr>
            <a:r>
              <a:rPr lang="de-DE" altLang="nb-NO" sz="2000">
                <a:solidFill>
                  <a:srgbClr val="4234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Utpendling: 482 </a:t>
            </a:r>
          </a:p>
          <a:p>
            <a:pPr eaLnBrk="1">
              <a:buClrTx/>
              <a:buSzPct val="45000"/>
              <a:buFontTx/>
              <a:buNone/>
            </a:pPr>
            <a:r>
              <a:rPr lang="de-DE" altLang="nb-NO" sz="2000">
                <a:solidFill>
                  <a:srgbClr val="4234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Innpendling: 228 </a:t>
            </a: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5" name="Bilde 2">
            <a:extLst>
              <a:ext uri="{FF2B5EF4-FFF2-40B4-BE49-F238E27FC236}">
                <a16:creationId xmlns:a16="http://schemas.microsoft.com/office/drawing/2014/main" id="{3B100931-63C3-474B-AA26-52208714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722438"/>
            <a:ext cx="4833937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354D1463-6A05-4878-9412-FC28FAF1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39863"/>
            <a:ext cx="1008062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92B977BD-6C51-41A0-AC86-B4274C92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976438"/>
            <a:ext cx="4425950" cy="4910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9C171E8E-4697-46DD-94BE-4368A0B9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1857375"/>
            <a:ext cx="4425950" cy="4910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260 millioner i omsetning 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Interkommunalt samarbeid med Røros og Holtålen på 10 områder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samarbeidsløsninger med Nord- Østerdalen; herunder PPT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202,5  årsverk fordelt på 254 fast ansatte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1DB68310-BE14-4ABA-8C2D-6B3A16A3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256213"/>
            <a:ext cx="62642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6D749F82-5DF9-464A-88FA-46D173CB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7279AA5-0A8A-4DB6-8317-48570C0C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6152" name="Bilde 2">
            <a:extLst>
              <a:ext uri="{FF2B5EF4-FFF2-40B4-BE49-F238E27FC236}">
                <a16:creationId xmlns:a16="http://schemas.microsoft.com/office/drawing/2014/main" id="{1C94DEFA-91CE-4940-B24B-46D23E0D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852613"/>
            <a:ext cx="38481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5">
            <a:extLst>
              <a:ext uri="{FF2B5EF4-FFF2-40B4-BE49-F238E27FC236}">
                <a16:creationId xmlns:a16="http://schemas.microsoft.com/office/drawing/2014/main" id="{BF12DE7A-EDFB-4ED9-B1EF-E7850D1DF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8195" name="Plassholder for innhold 6">
            <a:extLst>
              <a:ext uri="{FF2B5EF4-FFF2-40B4-BE49-F238E27FC236}">
                <a16:creationId xmlns:a16="http://schemas.microsoft.com/office/drawing/2014/main" id="{4FF1AE16-CADE-41BB-8A50-DAD6A1709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b="1">
                <a:ea typeface="Arial Unicode MS" charset="-128"/>
              </a:rPr>
              <a:t>Kommunedirektørens oppgaver innen internkontroll: </a:t>
            </a:r>
          </a:p>
          <a:p>
            <a:r>
              <a:rPr lang="nb-NO" altLang="nb-NO" sz="2800">
                <a:ea typeface="Arial Unicode MS" charset="-128"/>
              </a:rPr>
              <a:t>Utarbeide en beskrivelse av virksomhetens hovedoppgaver, mål og organisering </a:t>
            </a:r>
          </a:p>
          <a:p>
            <a:r>
              <a:rPr lang="nb-NO" altLang="nb-NO" sz="2800">
                <a:ea typeface="Arial Unicode MS" charset="-128"/>
              </a:rPr>
              <a:t>Ha nødvendige rutiner og prosedyrer - Delegering, reglementer, overordnet risikovurderinger og felles skjemaer og maler</a:t>
            </a:r>
          </a:p>
          <a:p>
            <a:r>
              <a:rPr lang="nb-NO" altLang="nb-NO" sz="2800">
                <a:ea typeface="Arial Unicode MS" charset="-128"/>
              </a:rPr>
              <a:t>Avdekke og følge opp avvik og risiko for avvik </a:t>
            </a:r>
          </a:p>
          <a:p>
            <a:r>
              <a:rPr lang="nb-NO" altLang="nb-NO" sz="2800">
                <a:ea typeface="Arial Unicode MS" charset="-128"/>
              </a:rPr>
              <a:t>Dokumentere internkontrollen i den form og det omfang som er nødvendig </a:t>
            </a:r>
          </a:p>
          <a:p>
            <a:r>
              <a:rPr lang="nb-NO" altLang="nb-NO" sz="2800">
                <a:ea typeface="Arial Unicode MS" charset="-128"/>
              </a:rPr>
              <a:t>Evaluere og ved behov forbedre skriftlige prosedyrer og andre tiltak for internkontroll 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9C7184-35C9-43AE-B1B2-89536C92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3448050" y="7164388"/>
            <a:ext cx="3186113" cy="395287"/>
          </a:xfrm>
        </p:spPr>
        <p:txBody>
          <a:bodyPr/>
          <a:lstStyle/>
          <a:p>
            <a:pPr>
              <a:defRPr/>
            </a:pPr>
            <a:r>
              <a:rPr lang="de-DE" dirty="0"/>
              <a:t>..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78F68837-309E-416D-9DFF-4819381B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5">
            <a:extLst>
              <a:ext uri="{FF2B5EF4-FFF2-40B4-BE49-F238E27FC236}">
                <a16:creationId xmlns:a16="http://schemas.microsoft.com/office/drawing/2014/main" id="{489E90B1-AC8E-4DC3-A491-DCA26EB3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9219" name="Plassholder for innhold 6">
            <a:extLst>
              <a:ext uri="{FF2B5EF4-FFF2-40B4-BE49-F238E27FC236}">
                <a16:creationId xmlns:a16="http://schemas.microsoft.com/office/drawing/2014/main" id="{859CA00A-566D-4091-96F3-A781CBA1A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b="1">
                <a:ea typeface="Arial Unicode MS" charset="-128"/>
              </a:rPr>
              <a:t>Internkontrollen ivaretas gjennom:</a:t>
            </a:r>
          </a:p>
          <a:p>
            <a:r>
              <a:rPr lang="nb-NO" altLang="nb-NO">
                <a:ea typeface="Arial Unicode MS" charset="-128"/>
              </a:rPr>
              <a:t>Styring og ledelse</a:t>
            </a:r>
          </a:p>
          <a:p>
            <a:r>
              <a:rPr lang="nb-NO" altLang="nb-NO">
                <a:ea typeface="Arial Unicode MS" charset="-128"/>
              </a:rPr>
              <a:t>Planer og årshjul </a:t>
            </a:r>
          </a:p>
          <a:p>
            <a:r>
              <a:rPr lang="nb-NO" altLang="nb-NO">
                <a:ea typeface="Arial Unicode MS" charset="-128"/>
              </a:rPr>
              <a:t>Enhetlig rapportering</a:t>
            </a:r>
          </a:p>
          <a:p>
            <a:r>
              <a:rPr lang="nb-NO" altLang="nb-NO">
                <a:ea typeface="Arial Unicode MS" charset="-128"/>
              </a:rPr>
              <a:t>Risikovurderinger, tiltak og kontinuerlig oppfølging</a:t>
            </a:r>
          </a:p>
          <a:p>
            <a:endParaRPr lang="nb-NO" altLang="nb-NO">
              <a:ea typeface="Arial Unicode MS" charset="-128"/>
            </a:endParaRPr>
          </a:p>
          <a:p>
            <a:endParaRPr lang="nb-NO" altLang="nb-NO">
              <a:ea typeface="Arial Unicode MS" charset="-128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95EBE2-06E6-4ACB-B954-F88655D4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5F20B243-DD26-46E4-9E2A-11FF6090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5F208AD4-4DA1-4613-9B1A-443B550F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39863"/>
            <a:ext cx="1008062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7E2D0A18-9AF1-41D4-970F-5EFA2162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976438"/>
            <a:ext cx="4425950" cy="4910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04775" indent="0" eaLnBrk="1">
              <a:buSzPct val="52000"/>
              <a:defRPr/>
            </a:pP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Om kommunen:</a:t>
            </a: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Areal: 1040 km2</a:t>
            </a: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Innbyggertall</a:t>
            </a: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: 1914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pr</a:t>
            </a: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. 3.kv.18</a:t>
            </a: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853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eneboliger</a:t>
            </a: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1100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hytter</a:t>
            </a: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Ca. 175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årsverk</a:t>
            </a: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fordelt</a:t>
            </a: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på</a:t>
            </a: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</a:p>
          <a:p>
            <a:pPr marL="104775" indent="0" eaLnBrk="1">
              <a:buSzPct val="52000"/>
              <a:defRPr/>
            </a:pP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	212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ansatte</a:t>
            </a: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Interkommunalt</a:t>
            </a:r>
            <a:r>
              <a:rPr lang="de-DE" altLang="nb-NO" sz="24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de-DE" altLang="nb-NO" sz="2400" dirty="0" err="1">
                <a:solidFill>
                  <a:srgbClr val="666666"/>
                </a:solidFill>
                <a:latin typeface="Calibri" panose="020F0502020204030204" pitchFamily="34" charset="0"/>
              </a:rPr>
              <a:t>samarbeid</a:t>
            </a: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104775" indent="0" eaLnBrk="1">
              <a:buSzPct val="52000"/>
              <a:defRPr/>
            </a:pP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447675" indent="-342900" eaLnBrk="1">
              <a:buSzPct val="52000"/>
              <a:buFont typeface="Arial" panose="020B0604020202020204" pitchFamily="34" charset="0"/>
              <a:buChar char="•"/>
              <a:defRPr/>
            </a:pPr>
            <a:endParaRPr lang="de-DE" altLang="nb-NO" sz="2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104775" indent="0" eaLnBrk="1">
              <a:buSzPct val="52000"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  <a:p>
            <a:pPr eaLnBrk="1">
              <a:buClrTx/>
              <a:buSzPct val="45000"/>
              <a:buFontTx/>
              <a:buNone/>
              <a:defRPr/>
            </a:pPr>
            <a:endParaRPr lang="de-DE" altLang="nb-NO" sz="1400" dirty="0">
              <a:latin typeface="Calibri" panose="020F0502020204030204" pitchFamily="34" charset="0"/>
            </a:endParaRP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87DD1B62-479E-4687-B394-8109CA088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1857375"/>
            <a:ext cx="44259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>
              <a:buSzPct val="52000"/>
            </a:pPr>
            <a:endParaRPr lang="de-DE" altLang="nb-NO" sz="20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 sz="2400">
              <a:solidFill>
                <a:srgbClr val="666666"/>
              </a:solidFill>
            </a:endParaRPr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  <a:p>
            <a:pPr eaLnBrk="1">
              <a:buClrTx/>
              <a:buSzPct val="45000"/>
              <a:buFontTx/>
              <a:buNone/>
            </a:pPr>
            <a:endParaRPr lang="de-DE" altLang="nb-NO"/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43F86588-009B-4D49-9B3B-9D3BEDFD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197475"/>
            <a:ext cx="62642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E8B155A1-BF79-46CD-AA42-280CD506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C007D99-E11E-4674-A0FE-9BF106BF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…</a:t>
            </a:r>
          </a:p>
        </p:txBody>
      </p:sp>
      <p:sp>
        <p:nvSpPr>
          <p:cNvPr id="5128" name="Text Box 3">
            <a:extLst>
              <a:ext uri="{FF2B5EF4-FFF2-40B4-BE49-F238E27FC236}">
                <a16:creationId xmlns:a16="http://schemas.microsoft.com/office/drawing/2014/main" id="{BFC1E619-77D1-48F0-A88A-D4575F1B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1857375"/>
            <a:ext cx="3984625" cy="4365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423863" indent="-3190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Samfunnsplanen – 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til rette for aktivitet i alle aldre, og spesielt blant barn og unge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 næringsplan 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Innovasjon, næringsvennlig kommune og rammebetingelser 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Folkehelse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gjennomgående i budsjettet for alle virksomheter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 og energi 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utarbeider regional plan 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 CV-19 arbeid 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 ROS oppdatering, oppdatering beredskapsplan </a:t>
            </a:r>
          </a:p>
          <a:p>
            <a:pPr marL="0" indent="0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9" name="Bilde 2">
            <a:extLst>
              <a:ext uri="{FF2B5EF4-FFF2-40B4-BE49-F238E27FC236}">
                <a16:creationId xmlns:a16="http://schemas.microsoft.com/office/drawing/2014/main" id="{6D456E17-79C1-4B6C-B899-4A41822F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57375"/>
            <a:ext cx="44259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Bilde 3">
            <a:extLst>
              <a:ext uri="{FF2B5EF4-FFF2-40B4-BE49-F238E27FC236}">
                <a16:creationId xmlns:a16="http://schemas.microsoft.com/office/drawing/2014/main" id="{40B5E35A-76A5-4EB9-835E-26801617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941513"/>
            <a:ext cx="1438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5">
            <a:extLst>
              <a:ext uri="{FF2B5EF4-FFF2-40B4-BE49-F238E27FC236}">
                <a16:creationId xmlns:a16="http://schemas.microsoft.com/office/drawing/2014/main" id="{6EFE9A15-D1CF-4D60-8839-2C5D03C7F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12291" name="Plassholder for innhold 6">
            <a:extLst>
              <a:ext uri="{FF2B5EF4-FFF2-40B4-BE49-F238E27FC236}">
                <a16:creationId xmlns:a16="http://schemas.microsoft.com/office/drawing/2014/main" id="{C61C962E-CF7F-4CB5-86C2-4817B19A12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b="1">
                <a:ea typeface="Arial Unicode MS" charset="-128"/>
              </a:rPr>
              <a:t>Internkontrollen ivaretas gjennom:</a:t>
            </a:r>
          </a:p>
          <a:p>
            <a:r>
              <a:rPr lang="nb-NO" altLang="nb-NO">
                <a:ea typeface="Arial Unicode MS" charset="-128"/>
              </a:rPr>
              <a:t>Bruk av kvalitetsstyringssystemet Compilo</a:t>
            </a:r>
          </a:p>
          <a:p>
            <a:r>
              <a:rPr lang="nb-NO" altLang="nb-NO">
                <a:ea typeface="Arial Unicode MS" charset="-128"/>
              </a:rPr>
              <a:t>Dette omfatter  </a:t>
            </a:r>
          </a:p>
          <a:p>
            <a:r>
              <a:rPr lang="nb-NO" altLang="nb-NO">
                <a:ea typeface="Arial Unicode MS" charset="-128"/>
              </a:rPr>
              <a:t>Dokumentasjon ved prosedyrer, tiltak, helse miljø og sikkerhet, personvern, ROS analyser, årshjul , varsling, avviksmeldinger,</a:t>
            </a:r>
          </a:p>
          <a:p>
            <a:endParaRPr lang="nb-NO" altLang="nb-NO">
              <a:ea typeface="Arial Unicode MS" charset="-128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6CCC17-C81E-45D6-8FD6-11D7936E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DFEC4EE5-49DF-4090-9ACA-33E82224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5">
            <a:extLst>
              <a:ext uri="{FF2B5EF4-FFF2-40B4-BE49-F238E27FC236}">
                <a16:creationId xmlns:a16="http://schemas.microsoft.com/office/drawing/2014/main" id="{7ACA2C0A-CD9F-4AF1-B1C7-33ABF0FA7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3A79BCA-0CA2-46F3-9C7A-1B2E731C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b="1" dirty="0"/>
          </a:p>
          <a:p>
            <a:pPr>
              <a:defRPr/>
            </a:pPr>
            <a:r>
              <a:rPr lang="nb-NO" dirty="0"/>
              <a:t>154 meldte avvik i Os kommune  i 2021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dirty="0"/>
              <a:t>HMS 26,1 %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dirty="0"/>
              <a:t>Organisasjon 22,8 %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dirty="0"/>
              <a:t>Brukerretta tjenester 48, 4 %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dirty="0"/>
              <a:t>GDPR 2,7 %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dirty="0"/>
              <a:t>1 alvorlig ulykke i 2022/ </a:t>
            </a:r>
            <a:r>
              <a:rPr lang="nb-NO" dirty="0" err="1"/>
              <a:t>akeulykke</a:t>
            </a:r>
            <a:r>
              <a:rPr lang="nb-NO" dirty="0"/>
              <a:t>- hva kan vi lære her? </a:t>
            </a:r>
          </a:p>
          <a:p>
            <a:pPr>
              <a:defRPr/>
            </a:pPr>
            <a:endParaRPr lang="nb-NO" b="1" dirty="0"/>
          </a:p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296E3C-F234-4FA5-9D9B-AAF5AD32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5DC1FDC4-F2A1-4905-9193-7B156BB3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5">
            <a:extLst>
              <a:ext uri="{FF2B5EF4-FFF2-40B4-BE49-F238E27FC236}">
                <a16:creationId xmlns:a16="http://schemas.microsoft.com/office/drawing/2014/main" id="{B9BD9EC2-B18D-4211-A563-86E3E915F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ea typeface="Arial Unicode MS" charset="-128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568151-8DDA-4C76-9BA2-9A21B7BC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45E0DA7C-8634-46BD-9C31-F35824C1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0079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Plassholder for innhold 1">
            <a:extLst>
              <a:ext uri="{FF2B5EF4-FFF2-40B4-BE49-F238E27FC236}">
                <a16:creationId xmlns:a16="http://schemas.microsoft.com/office/drawing/2014/main" id="{DA16756D-0282-49F1-AF5E-8553945DC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>
                <a:ea typeface="Arial Unicode MS" charset="-128"/>
              </a:rPr>
              <a:t>I tillegg har vi arbeida med </a:t>
            </a:r>
          </a:p>
          <a:p>
            <a:r>
              <a:rPr lang="nb-NO" altLang="nb-NO">
                <a:ea typeface="Arial Unicode MS" charset="-128"/>
              </a:rPr>
              <a:t>Løpende oppdateringer av dokumenter i Compilo</a:t>
            </a:r>
          </a:p>
          <a:p>
            <a:r>
              <a:rPr lang="nb-NO" altLang="nb-NO">
                <a:ea typeface="Arial Unicode MS" charset="-128"/>
              </a:rPr>
              <a:t>Oppdatering av alle politiske saker i Bridge</a:t>
            </a:r>
          </a:p>
          <a:p>
            <a:r>
              <a:rPr lang="nb-NO" altLang="nb-NO" b="1">
                <a:ea typeface="Arial Unicode MS" charset="-128"/>
              </a:rPr>
              <a:t>TFF har hatt tilsyn – 3 spørsmål </a:t>
            </a:r>
          </a:p>
          <a:p>
            <a:r>
              <a:rPr lang="nb-NO" altLang="nb-NO">
                <a:ea typeface="Arial Unicode MS" charset="-128"/>
              </a:rPr>
              <a:t>Sikrer forsvarlig gjennomføring ved personlig assistanse – JA </a:t>
            </a:r>
          </a:p>
          <a:p>
            <a:r>
              <a:rPr lang="nb-NO" altLang="nb-NO">
                <a:ea typeface="Arial Unicode MS" charset="-128"/>
              </a:rPr>
              <a:t>Har kommunen system for at personer med utviklingshemming får nødvendig helsehjelp – JA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406</Words>
  <Application>Microsoft Office PowerPoint</Application>
  <PresentationFormat>Egendefinert</PresentationFormat>
  <Paragraphs>127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Times New Roman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Næringsforum</dc:title>
  <dc:creator>jan</dc:creator>
  <dc:description>Nicole Kersten</dc:description>
  <cp:lastModifiedBy>Marit Gilleberg</cp:lastModifiedBy>
  <cp:revision>38</cp:revision>
  <cp:lastPrinted>1601-01-01T00:00:00Z</cp:lastPrinted>
  <dcterms:created xsi:type="dcterms:W3CDTF">1601-01-01T00:00:00Z</dcterms:created>
  <dcterms:modified xsi:type="dcterms:W3CDTF">2022-04-20T06:17:18Z</dcterms:modified>
</cp:coreProperties>
</file>